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376" r:id="rId3"/>
    <p:sldId id="377" r:id="rId4"/>
    <p:sldId id="420" r:id="rId5"/>
    <p:sldId id="544" r:id="rId6"/>
    <p:sldId id="521" r:id="rId7"/>
    <p:sldId id="545" r:id="rId8"/>
    <p:sldId id="473" r:id="rId9"/>
    <p:sldId id="547" r:id="rId10"/>
    <p:sldId id="501" r:id="rId11"/>
    <p:sldId id="502" r:id="rId12"/>
    <p:sldId id="474" r:id="rId13"/>
    <p:sldId id="548" r:id="rId14"/>
    <p:sldId id="513" r:id="rId15"/>
    <p:sldId id="549" r:id="rId16"/>
    <p:sldId id="525" r:id="rId17"/>
    <p:sldId id="526" r:id="rId18"/>
    <p:sldId id="507" r:id="rId19"/>
    <p:sldId id="524" r:id="rId20"/>
    <p:sldId id="503" r:id="rId21"/>
    <p:sldId id="506" r:id="rId22"/>
    <p:sldId id="511" r:id="rId23"/>
    <p:sldId id="512" r:id="rId24"/>
    <p:sldId id="382" r:id="rId25"/>
    <p:sldId id="378" r:id="rId26"/>
    <p:sldId id="456" r:id="rId27"/>
    <p:sldId id="415" r:id="rId28"/>
    <p:sldId id="517" r:id="rId29"/>
    <p:sldId id="518" r:id="rId30"/>
    <p:sldId id="552" r:id="rId31"/>
    <p:sldId id="550" r:id="rId32"/>
    <p:sldId id="386" r:id="rId33"/>
    <p:sldId id="514" r:id="rId34"/>
    <p:sldId id="515" r:id="rId35"/>
    <p:sldId id="387" r:id="rId36"/>
    <p:sldId id="516" r:id="rId37"/>
    <p:sldId id="462" r:id="rId38"/>
    <p:sldId id="485" r:id="rId39"/>
    <p:sldId id="542" r:id="rId40"/>
    <p:sldId id="537" r:id="rId41"/>
    <p:sldId id="538" r:id="rId42"/>
    <p:sldId id="553" r:id="rId43"/>
    <p:sldId id="541" r:id="rId44"/>
    <p:sldId id="383" r:id="rId45"/>
    <p:sldId id="467" r:id="rId46"/>
    <p:sldId id="468" r:id="rId47"/>
    <p:sldId id="533" r:id="rId48"/>
    <p:sldId id="534" r:id="rId49"/>
    <p:sldId id="352" r:id="rId50"/>
    <p:sldId id="353" r:id="rId51"/>
    <p:sldId id="451" r:id="rId52"/>
    <p:sldId id="355" r:id="rId53"/>
    <p:sldId id="510" r:id="rId54"/>
    <p:sldId id="519" r:id="rId55"/>
    <p:sldId id="551" r:id="rId56"/>
    <p:sldId id="535" r:id="rId57"/>
    <p:sldId id="543" r:id="rId5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DA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5" autoAdjust="0"/>
    <p:restoredTop sz="94967" autoAdjust="0"/>
  </p:normalViewPr>
  <p:slideViewPr>
    <p:cSldViewPr>
      <p:cViewPr varScale="1">
        <p:scale>
          <a:sx n="65" d="100"/>
          <a:sy n="65" d="100"/>
        </p:scale>
        <p:origin x="-1218" y="-108"/>
      </p:cViewPr>
      <p:guideLst>
        <p:guide orient="horz" pos="2160"/>
        <p:guide pos="2880"/>
      </p:guideLst>
    </p:cSldViewPr>
  </p:slideViewPr>
  <p:outlineViewPr>
    <p:cViewPr>
      <p:scale>
        <a:sx n="33" d="100"/>
        <a:sy n="33" d="100"/>
      </p:scale>
      <p:origin x="0" y="4224"/>
    </p:cViewPr>
  </p:outlineViewPr>
  <p:notesTextViewPr>
    <p:cViewPr>
      <p:scale>
        <a:sx n="100" d="100"/>
        <a:sy n="100" d="100"/>
      </p:scale>
      <p:origin x="0" y="0"/>
    </p:cViewPr>
  </p:notesTextViewPr>
  <p:notesViewPr>
    <p:cSldViewPr>
      <p:cViewPr varScale="1">
        <p:scale>
          <a:sx n="72" d="100"/>
          <a:sy n="72" d="100"/>
        </p:scale>
        <p:origin x="-3372" y="-9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D:\141225%20&#12288;&#34276;&#30000;&#12373;&#12435;&#12398;&#12383;&#12417;&#12395;&#12503;&#12524;&#12476;&#12531;&#29992;&#24847;\2008&#24180;&#12363;&#12425;2014&#24180;&#12414;&#12391;&#12398;&#26085;&#24179;&#22343;&#12487;&#12540;&#12479;\2013.csv"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Naomi%20Inoue\AppData\Local\Temp\Temp1_D_Average.zip\2014.csv"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141225%20&#12288;&#34276;&#30000;&#12373;&#12435;&#12398;&#12383;&#12417;&#12395;&#12503;&#12524;&#12476;&#12531;&#29992;&#24847;\&#12304;&#20462;&#27491;&#29256;&#12305;&#22823;&#27671;&#27738;&#26579;&#12464;&#12521;&#12501;&#21450;&#12403;&#34920;(20131025&#20316;&#25104;&#29256;&#65306;20100101&#65374;20130916).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3.xml"/><Relationship Id="rId1" Type="http://schemas.openxmlformats.org/officeDocument/2006/relationships/oleObject" Target="Book1" TargetMode="External"/><Relationship Id="rId4"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48234276271021703"/>
          <c:y val="3.7679715896926293E-2"/>
          <c:w val="0.49827755905511817"/>
          <c:h val="0.90602265197483944"/>
        </c:manualLayout>
      </c:layout>
      <c:pieChart>
        <c:varyColors val="1"/>
        <c:ser>
          <c:idx val="0"/>
          <c:order val="0"/>
          <c:tx>
            <c:strRef>
              <c:f>Sheet1!$B$1</c:f>
              <c:strCache>
                <c:ptCount val="1"/>
                <c:pt idx="0">
                  <c:v>  </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Sheet1!$A$2:$A$6</c:f>
              <c:strCache>
                <c:ptCount val="5"/>
                <c:pt idx="0">
                  <c:v>自動車</c:v>
                </c:pt>
                <c:pt idx="1">
                  <c:v>石炭燃焼</c:v>
                </c:pt>
                <c:pt idx="2">
                  <c:v>工業生産</c:v>
                </c:pt>
                <c:pt idx="3">
                  <c:v>揚塵</c:v>
                </c:pt>
                <c:pt idx="4">
                  <c:v>その他</c:v>
                </c:pt>
              </c:strCache>
            </c:strRef>
          </c:cat>
          <c:val>
            <c:numRef>
              <c:f>Sheet1!$B$2:$B$6</c:f>
              <c:numCache>
                <c:formatCode>General</c:formatCode>
                <c:ptCount val="5"/>
                <c:pt idx="0">
                  <c:v>31.1</c:v>
                </c:pt>
                <c:pt idx="1">
                  <c:v>22.4</c:v>
                </c:pt>
                <c:pt idx="2">
                  <c:v>18.100000000000001</c:v>
                </c:pt>
                <c:pt idx="3">
                  <c:v>14.3</c:v>
                </c:pt>
                <c:pt idx="4">
                  <c:v>14.1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25510899679206789"/>
          <c:y val="5.3428629443059941E-2"/>
          <c:w val="0.51910311558277433"/>
          <c:h val="0.9438899522598847"/>
        </c:manualLayout>
      </c:layout>
      <c:pieChart>
        <c:varyColors val="1"/>
        <c:ser>
          <c:idx val="0"/>
          <c:order val="0"/>
          <c:tx>
            <c:strRef>
              <c:f>'Sheet1'!$B$1</c:f>
              <c:strCache>
                <c:ptCount val="1"/>
                <c:pt idx="0">
                  <c:v>　</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'Sheet1'!$A$2:$A$9</c:f>
              <c:strCache>
                <c:ptCount val="8"/>
                <c:pt idx="0">
                  <c:v>有機物</c:v>
                </c:pt>
                <c:pt idx="1">
                  <c:v>元素炭素</c:v>
                </c:pt>
                <c:pt idx="2">
                  <c:v>アンモニウム塩</c:v>
                </c:pt>
                <c:pt idx="3">
                  <c:v>硝酸塩</c:v>
                </c:pt>
                <c:pt idx="4">
                  <c:v>硫酸塩</c:v>
                </c:pt>
                <c:pt idx="5">
                  <c:v>地殻物質</c:v>
                </c:pt>
                <c:pt idx="6">
                  <c:v>微量元素</c:v>
                </c:pt>
                <c:pt idx="7">
                  <c:v>その他</c:v>
                </c:pt>
              </c:strCache>
            </c:strRef>
          </c:cat>
          <c:val>
            <c:numRef>
              <c:f>'Sheet1'!$B$2:$B$9</c:f>
              <c:numCache>
                <c:formatCode>General</c:formatCode>
                <c:ptCount val="8"/>
                <c:pt idx="0">
                  <c:v>26</c:v>
                </c:pt>
                <c:pt idx="1">
                  <c:v>3</c:v>
                </c:pt>
                <c:pt idx="2">
                  <c:v>11</c:v>
                </c:pt>
                <c:pt idx="3">
                  <c:v>17</c:v>
                </c:pt>
                <c:pt idx="4">
                  <c:v>16</c:v>
                </c:pt>
                <c:pt idx="5">
                  <c:v>12</c:v>
                </c:pt>
                <c:pt idx="6">
                  <c:v>5</c:v>
                </c:pt>
                <c:pt idx="7">
                  <c:v>10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'2013'!$C$1</c:f>
              <c:strCache>
                <c:ptCount val="1"/>
                <c:pt idx="0">
                  <c:v>日平均値（μg／㎥）</c:v>
                </c:pt>
              </c:strCache>
            </c:strRef>
          </c:tx>
          <c:spPr>
            <a:ln w="28575" cap="rnd">
              <a:solidFill>
                <a:schemeClr val="accent1"/>
              </a:solidFill>
              <a:round/>
            </a:ln>
            <a:effectLst/>
          </c:spPr>
          <c:marker>
            <c:symbol val="none"/>
          </c:marker>
          <c:cat>
            <c:numRef>
              <c:f>'2013'!$B$2:$B$366</c:f>
              <c:numCache>
                <c:formatCode>m"月"d"日";@</c:formatCode>
                <c:ptCount val="365"/>
                <c:pt idx="0">
                  <c:v>42005</c:v>
                </c:pt>
                <c:pt idx="1">
                  <c:v>42006</c:v>
                </c:pt>
                <c:pt idx="2">
                  <c:v>42007</c:v>
                </c:pt>
                <c:pt idx="3">
                  <c:v>42008</c:v>
                </c:pt>
                <c:pt idx="4">
                  <c:v>42009</c:v>
                </c:pt>
                <c:pt idx="5">
                  <c:v>42010</c:v>
                </c:pt>
                <c:pt idx="6">
                  <c:v>42011</c:v>
                </c:pt>
                <c:pt idx="7">
                  <c:v>42012</c:v>
                </c:pt>
                <c:pt idx="8">
                  <c:v>42013</c:v>
                </c:pt>
                <c:pt idx="9">
                  <c:v>42014</c:v>
                </c:pt>
                <c:pt idx="10">
                  <c:v>42015</c:v>
                </c:pt>
                <c:pt idx="11">
                  <c:v>42016</c:v>
                </c:pt>
                <c:pt idx="12">
                  <c:v>42017</c:v>
                </c:pt>
                <c:pt idx="13">
                  <c:v>42018</c:v>
                </c:pt>
                <c:pt idx="14">
                  <c:v>42019</c:v>
                </c:pt>
                <c:pt idx="15">
                  <c:v>42020</c:v>
                </c:pt>
                <c:pt idx="16">
                  <c:v>42021</c:v>
                </c:pt>
                <c:pt idx="17">
                  <c:v>42022</c:v>
                </c:pt>
                <c:pt idx="18">
                  <c:v>42023</c:v>
                </c:pt>
                <c:pt idx="19">
                  <c:v>42024</c:v>
                </c:pt>
                <c:pt idx="20">
                  <c:v>42025</c:v>
                </c:pt>
                <c:pt idx="21">
                  <c:v>42026</c:v>
                </c:pt>
                <c:pt idx="22">
                  <c:v>42027</c:v>
                </c:pt>
                <c:pt idx="23">
                  <c:v>42028</c:v>
                </c:pt>
                <c:pt idx="24">
                  <c:v>42029</c:v>
                </c:pt>
                <c:pt idx="25">
                  <c:v>42030</c:v>
                </c:pt>
                <c:pt idx="26">
                  <c:v>42031</c:v>
                </c:pt>
                <c:pt idx="27">
                  <c:v>42032</c:v>
                </c:pt>
                <c:pt idx="28">
                  <c:v>42033</c:v>
                </c:pt>
                <c:pt idx="29">
                  <c:v>42034</c:v>
                </c:pt>
                <c:pt idx="30">
                  <c:v>42035</c:v>
                </c:pt>
                <c:pt idx="31">
                  <c:v>42036</c:v>
                </c:pt>
                <c:pt idx="32">
                  <c:v>42037</c:v>
                </c:pt>
                <c:pt idx="33">
                  <c:v>42038</c:v>
                </c:pt>
                <c:pt idx="34">
                  <c:v>42039</c:v>
                </c:pt>
                <c:pt idx="35">
                  <c:v>42040</c:v>
                </c:pt>
                <c:pt idx="36">
                  <c:v>42041</c:v>
                </c:pt>
                <c:pt idx="37">
                  <c:v>42042</c:v>
                </c:pt>
                <c:pt idx="38">
                  <c:v>42043</c:v>
                </c:pt>
                <c:pt idx="39">
                  <c:v>42044</c:v>
                </c:pt>
                <c:pt idx="40">
                  <c:v>42045</c:v>
                </c:pt>
                <c:pt idx="41">
                  <c:v>42046</c:v>
                </c:pt>
                <c:pt idx="42">
                  <c:v>42047</c:v>
                </c:pt>
                <c:pt idx="43">
                  <c:v>42048</c:v>
                </c:pt>
                <c:pt idx="44">
                  <c:v>42049</c:v>
                </c:pt>
                <c:pt idx="45">
                  <c:v>42050</c:v>
                </c:pt>
                <c:pt idx="46">
                  <c:v>42051</c:v>
                </c:pt>
                <c:pt idx="47">
                  <c:v>42052</c:v>
                </c:pt>
                <c:pt idx="48">
                  <c:v>42053</c:v>
                </c:pt>
                <c:pt idx="49">
                  <c:v>42054</c:v>
                </c:pt>
                <c:pt idx="50">
                  <c:v>42055</c:v>
                </c:pt>
                <c:pt idx="51">
                  <c:v>42056</c:v>
                </c:pt>
                <c:pt idx="52">
                  <c:v>42057</c:v>
                </c:pt>
                <c:pt idx="53">
                  <c:v>42058</c:v>
                </c:pt>
                <c:pt idx="54">
                  <c:v>42059</c:v>
                </c:pt>
                <c:pt idx="55">
                  <c:v>42060</c:v>
                </c:pt>
                <c:pt idx="56">
                  <c:v>42061</c:v>
                </c:pt>
                <c:pt idx="57">
                  <c:v>42062</c:v>
                </c:pt>
                <c:pt idx="58">
                  <c:v>42063</c:v>
                </c:pt>
                <c:pt idx="59">
                  <c:v>42064</c:v>
                </c:pt>
                <c:pt idx="60">
                  <c:v>42065</c:v>
                </c:pt>
                <c:pt idx="61">
                  <c:v>42066</c:v>
                </c:pt>
                <c:pt idx="62">
                  <c:v>42067</c:v>
                </c:pt>
                <c:pt idx="63">
                  <c:v>42068</c:v>
                </c:pt>
                <c:pt idx="64">
                  <c:v>42069</c:v>
                </c:pt>
                <c:pt idx="65">
                  <c:v>42070</c:v>
                </c:pt>
                <c:pt idx="66">
                  <c:v>42071</c:v>
                </c:pt>
                <c:pt idx="67">
                  <c:v>42072</c:v>
                </c:pt>
                <c:pt idx="68">
                  <c:v>42073</c:v>
                </c:pt>
                <c:pt idx="69">
                  <c:v>42074</c:v>
                </c:pt>
                <c:pt idx="70">
                  <c:v>42075</c:v>
                </c:pt>
                <c:pt idx="71">
                  <c:v>42076</c:v>
                </c:pt>
                <c:pt idx="72">
                  <c:v>42077</c:v>
                </c:pt>
                <c:pt idx="73">
                  <c:v>42078</c:v>
                </c:pt>
                <c:pt idx="74">
                  <c:v>42079</c:v>
                </c:pt>
                <c:pt idx="75">
                  <c:v>42080</c:v>
                </c:pt>
                <c:pt idx="76">
                  <c:v>42081</c:v>
                </c:pt>
                <c:pt idx="77">
                  <c:v>42082</c:v>
                </c:pt>
                <c:pt idx="78">
                  <c:v>42083</c:v>
                </c:pt>
                <c:pt idx="79">
                  <c:v>42084</c:v>
                </c:pt>
                <c:pt idx="80">
                  <c:v>42085</c:v>
                </c:pt>
                <c:pt idx="81">
                  <c:v>42086</c:v>
                </c:pt>
                <c:pt idx="82">
                  <c:v>42087</c:v>
                </c:pt>
                <c:pt idx="83">
                  <c:v>42088</c:v>
                </c:pt>
                <c:pt idx="84">
                  <c:v>42089</c:v>
                </c:pt>
                <c:pt idx="85">
                  <c:v>42090</c:v>
                </c:pt>
                <c:pt idx="86">
                  <c:v>42091</c:v>
                </c:pt>
                <c:pt idx="87">
                  <c:v>42092</c:v>
                </c:pt>
                <c:pt idx="88">
                  <c:v>42093</c:v>
                </c:pt>
                <c:pt idx="89">
                  <c:v>42094</c:v>
                </c:pt>
                <c:pt idx="90">
                  <c:v>42095</c:v>
                </c:pt>
                <c:pt idx="91">
                  <c:v>42096</c:v>
                </c:pt>
                <c:pt idx="92">
                  <c:v>42097</c:v>
                </c:pt>
                <c:pt idx="93">
                  <c:v>42098</c:v>
                </c:pt>
                <c:pt idx="94">
                  <c:v>42099</c:v>
                </c:pt>
                <c:pt idx="95">
                  <c:v>42100</c:v>
                </c:pt>
                <c:pt idx="96">
                  <c:v>42101</c:v>
                </c:pt>
                <c:pt idx="97">
                  <c:v>42102</c:v>
                </c:pt>
                <c:pt idx="98">
                  <c:v>42103</c:v>
                </c:pt>
                <c:pt idx="99">
                  <c:v>42104</c:v>
                </c:pt>
                <c:pt idx="100">
                  <c:v>42105</c:v>
                </c:pt>
                <c:pt idx="101">
                  <c:v>42106</c:v>
                </c:pt>
                <c:pt idx="102">
                  <c:v>42107</c:v>
                </c:pt>
                <c:pt idx="103">
                  <c:v>42108</c:v>
                </c:pt>
                <c:pt idx="104">
                  <c:v>42109</c:v>
                </c:pt>
                <c:pt idx="105">
                  <c:v>42110</c:v>
                </c:pt>
                <c:pt idx="106">
                  <c:v>42111</c:v>
                </c:pt>
                <c:pt idx="107">
                  <c:v>42112</c:v>
                </c:pt>
                <c:pt idx="108">
                  <c:v>42113</c:v>
                </c:pt>
                <c:pt idx="109">
                  <c:v>42114</c:v>
                </c:pt>
                <c:pt idx="110">
                  <c:v>42115</c:v>
                </c:pt>
                <c:pt idx="111">
                  <c:v>42116</c:v>
                </c:pt>
                <c:pt idx="112">
                  <c:v>42117</c:v>
                </c:pt>
                <c:pt idx="113">
                  <c:v>42118</c:v>
                </c:pt>
                <c:pt idx="114">
                  <c:v>42119</c:v>
                </c:pt>
                <c:pt idx="115">
                  <c:v>42120</c:v>
                </c:pt>
                <c:pt idx="116">
                  <c:v>42121</c:v>
                </c:pt>
                <c:pt idx="117">
                  <c:v>42122</c:v>
                </c:pt>
                <c:pt idx="118">
                  <c:v>42123</c:v>
                </c:pt>
                <c:pt idx="119">
                  <c:v>42124</c:v>
                </c:pt>
                <c:pt idx="120">
                  <c:v>42125</c:v>
                </c:pt>
                <c:pt idx="121">
                  <c:v>42126</c:v>
                </c:pt>
                <c:pt idx="122">
                  <c:v>42127</c:v>
                </c:pt>
                <c:pt idx="123">
                  <c:v>42128</c:v>
                </c:pt>
                <c:pt idx="124">
                  <c:v>42129</c:v>
                </c:pt>
                <c:pt idx="125">
                  <c:v>42130</c:v>
                </c:pt>
                <c:pt idx="126">
                  <c:v>42131</c:v>
                </c:pt>
                <c:pt idx="127">
                  <c:v>42132</c:v>
                </c:pt>
                <c:pt idx="128">
                  <c:v>42133</c:v>
                </c:pt>
                <c:pt idx="129">
                  <c:v>42134</c:v>
                </c:pt>
                <c:pt idx="130">
                  <c:v>42135</c:v>
                </c:pt>
                <c:pt idx="131">
                  <c:v>42136</c:v>
                </c:pt>
                <c:pt idx="132">
                  <c:v>42137</c:v>
                </c:pt>
                <c:pt idx="133">
                  <c:v>42138</c:v>
                </c:pt>
                <c:pt idx="134">
                  <c:v>42139</c:v>
                </c:pt>
                <c:pt idx="135">
                  <c:v>42140</c:v>
                </c:pt>
                <c:pt idx="136">
                  <c:v>42141</c:v>
                </c:pt>
                <c:pt idx="137">
                  <c:v>42142</c:v>
                </c:pt>
                <c:pt idx="138">
                  <c:v>42143</c:v>
                </c:pt>
                <c:pt idx="139">
                  <c:v>42144</c:v>
                </c:pt>
                <c:pt idx="140">
                  <c:v>42145</c:v>
                </c:pt>
                <c:pt idx="141">
                  <c:v>42146</c:v>
                </c:pt>
                <c:pt idx="142">
                  <c:v>42147</c:v>
                </c:pt>
                <c:pt idx="143">
                  <c:v>42148</c:v>
                </c:pt>
                <c:pt idx="144">
                  <c:v>42149</c:v>
                </c:pt>
                <c:pt idx="145">
                  <c:v>42150</c:v>
                </c:pt>
                <c:pt idx="146">
                  <c:v>42151</c:v>
                </c:pt>
                <c:pt idx="147">
                  <c:v>42152</c:v>
                </c:pt>
                <c:pt idx="148">
                  <c:v>42153</c:v>
                </c:pt>
                <c:pt idx="149">
                  <c:v>42154</c:v>
                </c:pt>
                <c:pt idx="150">
                  <c:v>42155</c:v>
                </c:pt>
                <c:pt idx="151">
                  <c:v>42156</c:v>
                </c:pt>
                <c:pt idx="152">
                  <c:v>42157</c:v>
                </c:pt>
                <c:pt idx="153">
                  <c:v>42158</c:v>
                </c:pt>
                <c:pt idx="154">
                  <c:v>42159</c:v>
                </c:pt>
                <c:pt idx="155">
                  <c:v>42160</c:v>
                </c:pt>
                <c:pt idx="156">
                  <c:v>42161</c:v>
                </c:pt>
                <c:pt idx="157">
                  <c:v>42162</c:v>
                </c:pt>
                <c:pt idx="158">
                  <c:v>42163</c:v>
                </c:pt>
                <c:pt idx="159">
                  <c:v>42164</c:v>
                </c:pt>
                <c:pt idx="160">
                  <c:v>42165</c:v>
                </c:pt>
                <c:pt idx="161">
                  <c:v>42166</c:v>
                </c:pt>
                <c:pt idx="162">
                  <c:v>42167</c:v>
                </c:pt>
                <c:pt idx="163">
                  <c:v>42168</c:v>
                </c:pt>
                <c:pt idx="164">
                  <c:v>42169</c:v>
                </c:pt>
                <c:pt idx="165">
                  <c:v>42170</c:v>
                </c:pt>
                <c:pt idx="166">
                  <c:v>42171</c:v>
                </c:pt>
                <c:pt idx="167">
                  <c:v>42172</c:v>
                </c:pt>
                <c:pt idx="168">
                  <c:v>42173</c:v>
                </c:pt>
                <c:pt idx="169">
                  <c:v>42174</c:v>
                </c:pt>
                <c:pt idx="170">
                  <c:v>42175</c:v>
                </c:pt>
                <c:pt idx="171">
                  <c:v>42176</c:v>
                </c:pt>
                <c:pt idx="172">
                  <c:v>42177</c:v>
                </c:pt>
                <c:pt idx="173">
                  <c:v>42178</c:v>
                </c:pt>
                <c:pt idx="174">
                  <c:v>42179</c:v>
                </c:pt>
                <c:pt idx="175">
                  <c:v>42180</c:v>
                </c:pt>
                <c:pt idx="176">
                  <c:v>42181</c:v>
                </c:pt>
                <c:pt idx="177">
                  <c:v>42182</c:v>
                </c:pt>
                <c:pt idx="178">
                  <c:v>42183</c:v>
                </c:pt>
                <c:pt idx="179">
                  <c:v>42184</c:v>
                </c:pt>
                <c:pt idx="180">
                  <c:v>42185</c:v>
                </c:pt>
                <c:pt idx="181">
                  <c:v>42186</c:v>
                </c:pt>
                <c:pt idx="182">
                  <c:v>42187</c:v>
                </c:pt>
                <c:pt idx="183">
                  <c:v>42188</c:v>
                </c:pt>
                <c:pt idx="184">
                  <c:v>42189</c:v>
                </c:pt>
                <c:pt idx="185">
                  <c:v>42190</c:v>
                </c:pt>
                <c:pt idx="186">
                  <c:v>42191</c:v>
                </c:pt>
                <c:pt idx="187">
                  <c:v>42192</c:v>
                </c:pt>
                <c:pt idx="188">
                  <c:v>42193</c:v>
                </c:pt>
                <c:pt idx="189">
                  <c:v>42194</c:v>
                </c:pt>
                <c:pt idx="190">
                  <c:v>42195</c:v>
                </c:pt>
                <c:pt idx="191">
                  <c:v>42196</c:v>
                </c:pt>
                <c:pt idx="192">
                  <c:v>42197</c:v>
                </c:pt>
                <c:pt idx="193">
                  <c:v>42198</c:v>
                </c:pt>
                <c:pt idx="194">
                  <c:v>42199</c:v>
                </c:pt>
                <c:pt idx="195">
                  <c:v>42200</c:v>
                </c:pt>
                <c:pt idx="196">
                  <c:v>42201</c:v>
                </c:pt>
                <c:pt idx="197">
                  <c:v>42202</c:v>
                </c:pt>
                <c:pt idx="198">
                  <c:v>42203</c:v>
                </c:pt>
                <c:pt idx="199">
                  <c:v>42204</c:v>
                </c:pt>
                <c:pt idx="200">
                  <c:v>42205</c:v>
                </c:pt>
                <c:pt idx="201">
                  <c:v>42206</c:v>
                </c:pt>
                <c:pt idx="202">
                  <c:v>42207</c:v>
                </c:pt>
                <c:pt idx="203">
                  <c:v>42208</c:v>
                </c:pt>
                <c:pt idx="204">
                  <c:v>42209</c:v>
                </c:pt>
                <c:pt idx="205">
                  <c:v>42210</c:v>
                </c:pt>
                <c:pt idx="206">
                  <c:v>42211</c:v>
                </c:pt>
                <c:pt idx="207">
                  <c:v>42212</c:v>
                </c:pt>
                <c:pt idx="208">
                  <c:v>42213</c:v>
                </c:pt>
                <c:pt idx="209">
                  <c:v>42214</c:v>
                </c:pt>
                <c:pt idx="210">
                  <c:v>42215</c:v>
                </c:pt>
                <c:pt idx="211">
                  <c:v>42216</c:v>
                </c:pt>
                <c:pt idx="212">
                  <c:v>42217</c:v>
                </c:pt>
                <c:pt idx="213">
                  <c:v>42218</c:v>
                </c:pt>
                <c:pt idx="214">
                  <c:v>42219</c:v>
                </c:pt>
                <c:pt idx="215">
                  <c:v>42220</c:v>
                </c:pt>
                <c:pt idx="216">
                  <c:v>42221</c:v>
                </c:pt>
                <c:pt idx="217">
                  <c:v>42222</c:v>
                </c:pt>
                <c:pt idx="218">
                  <c:v>42223</c:v>
                </c:pt>
                <c:pt idx="219">
                  <c:v>42224</c:v>
                </c:pt>
                <c:pt idx="220">
                  <c:v>42225</c:v>
                </c:pt>
                <c:pt idx="221">
                  <c:v>42226</c:v>
                </c:pt>
                <c:pt idx="222">
                  <c:v>42227</c:v>
                </c:pt>
                <c:pt idx="223">
                  <c:v>42228</c:v>
                </c:pt>
                <c:pt idx="224">
                  <c:v>42229</c:v>
                </c:pt>
                <c:pt idx="225">
                  <c:v>42230</c:v>
                </c:pt>
                <c:pt idx="226">
                  <c:v>42231</c:v>
                </c:pt>
                <c:pt idx="227">
                  <c:v>42232</c:v>
                </c:pt>
                <c:pt idx="228">
                  <c:v>42233</c:v>
                </c:pt>
                <c:pt idx="229">
                  <c:v>42234</c:v>
                </c:pt>
                <c:pt idx="230">
                  <c:v>42235</c:v>
                </c:pt>
                <c:pt idx="231">
                  <c:v>42236</c:v>
                </c:pt>
                <c:pt idx="232">
                  <c:v>42237</c:v>
                </c:pt>
                <c:pt idx="233">
                  <c:v>42238</c:v>
                </c:pt>
                <c:pt idx="234">
                  <c:v>42239</c:v>
                </c:pt>
                <c:pt idx="235">
                  <c:v>42240</c:v>
                </c:pt>
                <c:pt idx="236">
                  <c:v>42241</c:v>
                </c:pt>
                <c:pt idx="237">
                  <c:v>42242</c:v>
                </c:pt>
                <c:pt idx="238">
                  <c:v>42243</c:v>
                </c:pt>
                <c:pt idx="239">
                  <c:v>42244</c:v>
                </c:pt>
                <c:pt idx="240">
                  <c:v>42245</c:v>
                </c:pt>
                <c:pt idx="241">
                  <c:v>42246</c:v>
                </c:pt>
                <c:pt idx="242">
                  <c:v>42247</c:v>
                </c:pt>
                <c:pt idx="243">
                  <c:v>42248</c:v>
                </c:pt>
                <c:pt idx="244">
                  <c:v>42249</c:v>
                </c:pt>
                <c:pt idx="245">
                  <c:v>42250</c:v>
                </c:pt>
                <c:pt idx="246">
                  <c:v>42251</c:v>
                </c:pt>
                <c:pt idx="247">
                  <c:v>42252</c:v>
                </c:pt>
                <c:pt idx="248">
                  <c:v>42253</c:v>
                </c:pt>
                <c:pt idx="249">
                  <c:v>42254</c:v>
                </c:pt>
                <c:pt idx="250">
                  <c:v>42255</c:v>
                </c:pt>
                <c:pt idx="251">
                  <c:v>42256</c:v>
                </c:pt>
                <c:pt idx="252">
                  <c:v>42257</c:v>
                </c:pt>
                <c:pt idx="253">
                  <c:v>42258</c:v>
                </c:pt>
                <c:pt idx="254">
                  <c:v>42259</c:v>
                </c:pt>
                <c:pt idx="255">
                  <c:v>42260</c:v>
                </c:pt>
                <c:pt idx="256">
                  <c:v>42261</c:v>
                </c:pt>
                <c:pt idx="257">
                  <c:v>42262</c:v>
                </c:pt>
                <c:pt idx="258">
                  <c:v>42263</c:v>
                </c:pt>
                <c:pt idx="259">
                  <c:v>42264</c:v>
                </c:pt>
                <c:pt idx="260">
                  <c:v>42265</c:v>
                </c:pt>
                <c:pt idx="261">
                  <c:v>42266</c:v>
                </c:pt>
                <c:pt idx="262">
                  <c:v>42267</c:v>
                </c:pt>
                <c:pt idx="263">
                  <c:v>42268</c:v>
                </c:pt>
                <c:pt idx="264">
                  <c:v>42269</c:v>
                </c:pt>
                <c:pt idx="265">
                  <c:v>42270</c:v>
                </c:pt>
                <c:pt idx="266">
                  <c:v>42271</c:v>
                </c:pt>
                <c:pt idx="267">
                  <c:v>42272</c:v>
                </c:pt>
                <c:pt idx="268">
                  <c:v>42273</c:v>
                </c:pt>
                <c:pt idx="269">
                  <c:v>42274</c:v>
                </c:pt>
                <c:pt idx="270">
                  <c:v>42275</c:v>
                </c:pt>
                <c:pt idx="271">
                  <c:v>42276</c:v>
                </c:pt>
                <c:pt idx="272">
                  <c:v>42277</c:v>
                </c:pt>
                <c:pt idx="273">
                  <c:v>42278</c:v>
                </c:pt>
                <c:pt idx="274">
                  <c:v>42279</c:v>
                </c:pt>
                <c:pt idx="275">
                  <c:v>42280</c:v>
                </c:pt>
                <c:pt idx="276">
                  <c:v>42281</c:v>
                </c:pt>
                <c:pt idx="277">
                  <c:v>42282</c:v>
                </c:pt>
                <c:pt idx="278">
                  <c:v>42283</c:v>
                </c:pt>
                <c:pt idx="279">
                  <c:v>42284</c:v>
                </c:pt>
                <c:pt idx="280">
                  <c:v>42285</c:v>
                </c:pt>
                <c:pt idx="281">
                  <c:v>42286</c:v>
                </c:pt>
                <c:pt idx="282">
                  <c:v>42287</c:v>
                </c:pt>
                <c:pt idx="283">
                  <c:v>42288</c:v>
                </c:pt>
                <c:pt idx="284">
                  <c:v>42289</c:v>
                </c:pt>
                <c:pt idx="285">
                  <c:v>42290</c:v>
                </c:pt>
                <c:pt idx="286">
                  <c:v>42291</c:v>
                </c:pt>
                <c:pt idx="287">
                  <c:v>42292</c:v>
                </c:pt>
                <c:pt idx="288">
                  <c:v>42293</c:v>
                </c:pt>
                <c:pt idx="289">
                  <c:v>42294</c:v>
                </c:pt>
                <c:pt idx="290">
                  <c:v>42295</c:v>
                </c:pt>
                <c:pt idx="291">
                  <c:v>42296</c:v>
                </c:pt>
                <c:pt idx="292">
                  <c:v>42297</c:v>
                </c:pt>
                <c:pt idx="293">
                  <c:v>42298</c:v>
                </c:pt>
                <c:pt idx="294">
                  <c:v>42299</c:v>
                </c:pt>
                <c:pt idx="295">
                  <c:v>42300</c:v>
                </c:pt>
                <c:pt idx="296">
                  <c:v>42301</c:v>
                </c:pt>
                <c:pt idx="297">
                  <c:v>42302</c:v>
                </c:pt>
                <c:pt idx="298">
                  <c:v>42303</c:v>
                </c:pt>
                <c:pt idx="299">
                  <c:v>42304</c:v>
                </c:pt>
                <c:pt idx="300">
                  <c:v>42305</c:v>
                </c:pt>
                <c:pt idx="301">
                  <c:v>42306</c:v>
                </c:pt>
                <c:pt idx="302">
                  <c:v>42307</c:v>
                </c:pt>
                <c:pt idx="303">
                  <c:v>42308</c:v>
                </c:pt>
                <c:pt idx="304">
                  <c:v>42309</c:v>
                </c:pt>
                <c:pt idx="305">
                  <c:v>42310</c:v>
                </c:pt>
                <c:pt idx="306">
                  <c:v>42311</c:v>
                </c:pt>
                <c:pt idx="307">
                  <c:v>42312</c:v>
                </c:pt>
                <c:pt idx="308">
                  <c:v>42313</c:v>
                </c:pt>
                <c:pt idx="309">
                  <c:v>42314</c:v>
                </c:pt>
                <c:pt idx="310">
                  <c:v>42315</c:v>
                </c:pt>
                <c:pt idx="311">
                  <c:v>42316</c:v>
                </c:pt>
                <c:pt idx="312">
                  <c:v>42317</c:v>
                </c:pt>
                <c:pt idx="313">
                  <c:v>42318</c:v>
                </c:pt>
                <c:pt idx="314">
                  <c:v>42319</c:v>
                </c:pt>
                <c:pt idx="315">
                  <c:v>42320</c:v>
                </c:pt>
                <c:pt idx="316">
                  <c:v>42321</c:v>
                </c:pt>
                <c:pt idx="317">
                  <c:v>42322</c:v>
                </c:pt>
                <c:pt idx="318">
                  <c:v>42323</c:v>
                </c:pt>
                <c:pt idx="319">
                  <c:v>42324</c:v>
                </c:pt>
                <c:pt idx="320">
                  <c:v>42325</c:v>
                </c:pt>
                <c:pt idx="321">
                  <c:v>42326</c:v>
                </c:pt>
                <c:pt idx="322">
                  <c:v>42327</c:v>
                </c:pt>
                <c:pt idx="323">
                  <c:v>42328</c:v>
                </c:pt>
                <c:pt idx="324">
                  <c:v>42329</c:v>
                </c:pt>
                <c:pt idx="325">
                  <c:v>42330</c:v>
                </c:pt>
                <c:pt idx="326">
                  <c:v>42331</c:v>
                </c:pt>
                <c:pt idx="327">
                  <c:v>42332</c:v>
                </c:pt>
                <c:pt idx="328">
                  <c:v>42333</c:v>
                </c:pt>
                <c:pt idx="329">
                  <c:v>42334</c:v>
                </c:pt>
                <c:pt idx="330">
                  <c:v>42335</c:v>
                </c:pt>
                <c:pt idx="331">
                  <c:v>42336</c:v>
                </c:pt>
                <c:pt idx="332">
                  <c:v>42337</c:v>
                </c:pt>
                <c:pt idx="333">
                  <c:v>42338</c:v>
                </c:pt>
                <c:pt idx="334">
                  <c:v>42339</c:v>
                </c:pt>
                <c:pt idx="335">
                  <c:v>42340</c:v>
                </c:pt>
                <c:pt idx="336">
                  <c:v>42341</c:v>
                </c:pt>
                <c:pt idx="337">
                  <c:v>42342</c:v>
                </c:pt>
                <c:pt idx="338">
                  <c:v>42343</c:v>
                </c:pt>
                <c:pt idx="339">
                  <c:v>42344</c:v>
                </c:pt>
                <c:pt idx="340">
                  <c:v>42345</c:v>
                </c:pt>
                <c:pt idx="341">
                  <c:v>42346</c:v>
                </c:pt>
                <c:pt idx="342">
                  <c:v>42347</c:v>
                </c:pt>
                <c:pt idx="343">
                  <c:v>42348</c:v>
                </c:pt>
                <c:pt idx="344">
                  <c:v>42349</c:v>
                </c:pt>
                <c:pt idx="345">
                  <c:v>42350</c:v>
                </c:pt>
                <c:pt idx="346">
                  <c:v>42351</c:v>
                </c:pt>
                <c:pt idx="347">
                  <c:v>42352</c:v>
                </c:pt>
                <c:pt idx="348">
                  <c:v>42353</c:v>
                </c:pt>
                <c:pt idx="349">
                  <c:v>42354</c:v>
                </c:pt>
                <c:pt idx="350">
                  <c:v>42355</c:v>
                </c:pt>
                <c:pt idx="351">
                  <c:v>42356</c:v>
                </c:pt>
                <c:pt idx="352">
                  <c:v>42357</c:v>
                </c:pt>
                <c:pt idx="353">
                  <c:v>42358</c:v>
                </c:pt>
                <c:pt idx="354">
                  <c:v>42359</c:v>
                </c:pt>
                <c:pt idx="355">
                  <c:v>42360</c:v>
                </c:pt>
                <c:pt idx="356">
                  <c:v>42361</c:v>
                </c:pt>
                <c:pt idx="357">
                  <c:v>42362</c:v>
                </c:pt>
                <c:pt idx="358">
                  <c:v>42363</c:v>
                </c:pt>
                <c:pt idx="359">
                  <c:v>42364</c:v>
                </c:pt>
                <c:pt idx="360">
                  <c:v>42365</c:v>
                </c:pt>
                <c:pt idx="361">
                  <c:v>42366</c:v>
                </c:pt>
                <c:pt idx="362">
                  <c:v>42367</c:v>
                </c:pt>
                <c:pt idx="363">
                  <c:v>42368</c:v>
                </c:pt>
                <c:pt idx="364">
                  <c:v>42369</c:v>
                </c:pt>
              </c:numCache>
            </c:numRef>
          </c:cat>
          <c:val>
            <c:numRef>
              <c:f>'2013'!$C$2:$C$366</c:f>
              <c:numCache>
                <c:formatCode>General</c:formatCode>
                <c:ptCount val="365"/>
                <c:pt idx="0">
                  <c:v>15.8</c:v>
                </c:pt>
                <c:pt idx="1">
                  <c:v>18.600000000000001</c:v>
                </c:pt>
                <c:pt idx="2">
                  <c:v>25.1</c:v>
                </c:pt>
                <c:pt idx="3">
                  <c:v>85.5</c:v>
                </c:pt>
                <c:pt idx="4">
                  <c:v>61.2</c:v>
                </c:pt>
                <c:pt idx="5">
                  <c:v>140</c:v>
                </c:pt>
                <c:pt idx="6">
                  <c:v>146.19999999999999</c:v>
                </c:pt>
                <c:pt idx="7">
                  <c:v>118.8</c:v>
                </c:pt>
                <c:pt idx="8">
                  <c:v>61.9</c:v>
                </c:pt>
                <c:pt idx="9">
                  <c:v>248.3</c:v>
                </c:pt>
                <c:pt idx="10">
                  <c:v>361.3</c:v>
                </c:pt>
                <c:pt idx="11">
                  <c:v>568.6</c:v>
                </c:pt>
                <c:pt idx="12">
                  <c:v>416.3</c:v>
                </c:pt>
                <c:pt idx="13">
                  <c:v>299.5</c:v>
                </c:pt>
                <c:pt idx="14">
                  <c:v>115</c:v>
                </c:pt>
                <c:pt idx="15">
                  <c:v>112</c:v>
                </c:pt>
                <c:pt idx="16">
                  <c:v>75.8</c:v>
                </c:pt>
                <c:pt idx="17">
                  <c:v>276.8</c:v>
                </c:pt>
                <c:pt idx="18">
                  <c:v>189.4</c:v>
                </c:pt>
                <c:pt idx="19">
                  <c:v>107.3</c:v>
                </c:pt>
                <c:pt idx="20">
                  <c:v>147.80000000000001</c:v>
                </c:pt>
                <c:pt idx="21">
                  <c:v>198.9</c:v>
                </c:pt>
                <c:pt idx="22">
                  <c:v>378.1</c:v>
                </c:pt>
                <c:pt idx="23">
                  <c:v>19.399999999999999</c:v>
                </c:pt>
                <c:pt idx="24">
                  <c:v>74</c:v>
                </c:pt>
                <c:pt idx="25">
                  <c:v>161.4</c:v>
                </c:pt>
                <c:pt idx="26">
                  <c:v>313</c:v>
                </c:pt>
                <c:pt idx="27">
                  <c:v>406.4</c:v>
                </c:pt>
                <c:pt idx="28">
                  <c:v>429.8</c:v>
                </c:pt>
                <c:pt idx="29">
                  <c:v>277.89999999999998</c:v>
                </c:pt>
                <c:pt idx="30">
                  <c:v>173.5</c:v>
                </c:pt>
                <c:pt idx="31">
                  <c:v>34.6</c:v>
                </c:pt>
                <c:pt idx="32">
                  <c:v>49.1</c:v>
                </c:pt>
                <c:pt idx="33">
                  <c:v>188.9</c:v>
                </c:pt>
                <c:pt idx="34">
                  <c:v>37.5</c:v>
                </c:pt>
                <c:pt idx="35">
                  <c:v>93.4</c:v>
                </c:pt>
                <c:pt idx="36">
                  <c:v>93.8</c:v>
                </c:pt>
                <c:pt idx="37">
                  <c:v>12.7</c:v>
                </c:pt>
                <c:pt idx="38">
                  <c:v>60.3</c:v>
                </c:pt>
                <c:pt idx="39">
                  <c:v>188.6</c:v>
                </c:pt>
                <c:pt idx="40">
                  <c:v>59.8</c:v>
                </c:pt>
                <c:pt idx="41">
                  <c:v>65.3</c:v>
                </c:pt>
                <c:pt idx="42">
                  <c:v>119.1</c:v>
                </c:pt>
                <c:pt idx="43">
                  <c:v>315</c:v>
                </c:pt>
                <c:pt idx="44">
                  <c:v>70.3</c:v>
                </c:pt>
                <c:pt idx="45">
                  <c:v>40.5</c:v>
                </c:pt>
                <c:pt idx="46">
                  <c:v>145.4</c:v>
                </c:pt>
                <c:pt idx="47">
                  <c:v>124</c:v>
                </c:pt>
                <c:pt idx="48">
                  <c:v>22.4</c:v>
                </c:pt>
                <c:pt idx="49">
                  <c:v>33</c:v>
                </c:pt>
                <c:pt idx="50">
                  <c:v>83.4</c:v>
                </c:pt>
                <c:pt idx="51">
                  <c:v>212.7</c:v>
                </c:pt>
                <c:pt idx="52">
                  <c:v>85.1</c:v>
                </c:pt>
                <c:pt idx="53">
                  <c:v>149</c:v>
                </c:pt>
                <c:pt idx="54">
                  <c:v>332.9</c:v>
                </c:pt>
                <c:pt idx="55">
                  <c:v>159.5</c:v>
                </c:pt>
                <c:pt idx="56">
                  <c:v>216.4</c:v>
                </c:pt>
                <c:pt idx="57">
                  <c:v>245.7</c:v>
                </c:pt>
                <c:pt idx="58">
                  <c:v>221.1</c:v>
                </c:pt>
                <c:pt idx="59">
                  <c:v>10.5</c:v>
                </c:pt>
                <c:pt idx="60">
                  <c:v>48.8</c:v>
                </c:pt>
                <c:pt idx="61">
                  <c:v>101</c:v>
                </c:pt>
                <c:pt idx="62">
                  <c:v>25.1</c:v>
                </c:pt>
                <c:pt idx="63">
                  <c:v>183.4</c:v>
                </c:pt>
                <c:pt idx="64">
                  <c:v>226</c:v>
                </c:pt>
                <c:pt idx="65">
                  <c:v>318.5</c:v>
                </c:pt>
                <c:pt idx="66">
                  <c:v>222.2</c:v>
                </c:pt>
                <c:pt idx="67">
                  <c:v>64.5</c:v>
                </c:pt>
                <c:pt idx="68">
                  <c:v>42.1</c:v>
                </c:pt>
                <c:pt idx="69">
                  <c:v>126.6</c:v>
                </c:pt>
                <c:pt idx="70">
                  <c:v>147.19999999999999</c:v>
                </c:pt>
                <c:pt idx="71">
                  <c:v>22</c:v>
                </c:pt>
                <c:pt idx="72">
                  <c:v>112.8</c:v>
                </c:pt>
                <c:pt idx="73">
                  <c:v>257.5</c:v>
                </c:pt>
                <c:pt idx="74">
                  <c:v>265.2</c:v>
                </c:pt>
                <c:pt idx="75">
                  <c:v>351.3</c:v>
                </c:pt>
                <c:pt idx="76">
                  <c:v>52.7</c:v>
                </c:pt>
                <c:pt idx="77">
                  <c:v>56.2</c:v>
                </c:pt>
                <c:pt idx="78">
                  <c:v>64.900000000000006</c:v>
                </c:pt>
                <c:pt idx="79">
                  <c:v>157.6</c:v>
                </c:pt>
                <c:pt idx="80">
                  <c:v>64.5</c:v>
                </c:pt>
                <c:pt idx="81">
                  <c:v>55.2</c:v>
                </c:pt>
                <c:pt idx="82">
                  <c:v>23.3</c:v>
                </c:pt>
                <c:pt idx="83">
                  <c:v>113.7</c:v>
                </c:pt>
                <c:pt idx="84">
                  <c:v>196.5</c:v>
                </c:pt>
                <c:pt idx="85">
                  <c:v>92.7</c:v>
                </c:pt>
                <c:pt idx="86">
                  <c:v>37.1</c:v>
                </c:pt>
                <c:pt idx="87">
                  <c:v>95.9</c:v>
                </c:pt>
                <c:pt idx="88">
                  <c:v>94.6</c:v>
                </c:pt>
                <c:pt idx="89">
                  <c:v>200.5</c:v>
                </c:pt>
                <c:pt idx="90">
                  <c:v>95.7</c:v>
                </c:pt>
                <c:pt idx="91">
                  <c:v>116.8</c:v>
                </c:pt>
                <c:pt idx="92">
                  <c:v>123.5</c:v>
                </c:pt>
                <c:pt idx="93">
                  <c:v>83.3</c:v>
                </c:pt>
                <c:pt idx="94">
                  <c:v>61.5</c:v>
                </c:pt>
                <c:pt idx="95">
                  <c:v>15.1</c:v>
                </c:pt>
                <c:pt idx="96">
                  <c:v>80</c:v>
                </c:pt>
                <c:pt idx="97">
                  <c:v>19.3</c:v>
                </c:pt>
                <c:pt idx="98">
                  <c:v>11.4</c:v>
                </c:pt>
                <c:pt idx="99">
                  <c:v>12.5</c:v>
                </c:pt>
                <c:pt idx="100">
                  <c:v>18.899999999999999</c:v>
                </c:pt>
                <c:pt idx="101">
                  <c:v>51.7</c:v>
                </c:pt>
                <c:pt idx="102">
                  <c:v>59.3</c:v>
                </c:pt>
                <c:pt idx="103">
                  <c:v>30.8</c:v>
                </c:pt>
                <c:pt idx="104">
                  <c:v>68.400000000000006</c:v>
                </c:pt>
                <c:pt idx="105">
                  <c:v>61.3</c:v>
                </c:pt>
                <c:pt idx="106">
                  <c:v>47.1</c:v>
                </c:pt>
                <c:pt idx="107">
                  <c:v>11.8</c:v>
                </c:pt>
                <c:pt idx="108">
                  <c:v>54.6</c:v>
                </c:pt>
                <c:pt idx="109">
                  <c:v>78.5</c:v>
                </c:pt>
                <c:pt idx="110">
                  <c:v>130.9</c:v>
                </c:pt>
                <c:pt idx="111">
                  <c:v>171.6</c:v>
                </c:pt>
                <c:pt idx="112">
                  <c:v>206.3</c:v>
                </c:pt>
                <c:pt idx="113">
                  <c:v>78.900000000000006</c:v>
                </c:pt>
                <c:pt idx="114">
                  <c:v>17.3</c:v>
                </c:pt>
                <c:pt idx="115">
                  <c:v>72.400000000000006</c:v>
                </c:pt>
                <c:pt idx="116">
                  <c:v>72.7</c:v>
                </c:pt>
                <c:pt idx="117">
                  <c:v>71.7</c:v>
                </c:pt>
                <c:pt idx="118">
                  <c:v>30</c:v>
                </c:pt>
                <c:pt idx="119">
                  <c:v>21.4</c:v>
                </c:pt>
                <c:pt idx="120">
                  <c:v>45.7</c:v>
                </c:pt>
                <c:pt idx="121">
                  <c:v>82.9</c:v>
                </c:pt>
                <c:pt idx="122">
                  <c:v>64.099999999999994</c:v>
                </c:pt>
                <c:pt idx="123">
                  <c:v>86.6</c:v>
                </c:pt>
                <c:pt idx="124">
                  <c:v>186.3</c:v>
                </c:pt>
                <c:pt idx="125">
                  <c:v>214.3</c:v>
                </c:pt>
                <c:pt idx="126">
                  <c:v>179</c:v>
                </c:pt>
                <c:pt idx="127">
                  <c:v>124.3</c:v>
                </c:pt>
                <c:pt idx="128">
                  <c:v>49.7</c:v>
                </c:pt>
                <c:pt idx="129">
                  <c:v>48.8</c:v>
                </c:pt>
                <c:pt idx="130">
                  <c:v>53.2</c:v>
                </c:pt>
                <c:pt idx="131">
                  <c:v>48.9</c:v>
                </c:pt>
                <c:pt idx="132">
                  <c:v>104.5</c:v>
                </c:pt>
                <c:pt idx="133">
                  <c:v>62.8</c:v>
                </c:pt>
                <c:pt idx="134">
                  <c:v>67.5</c:v>
                </c:pt>
                <c:pt idx="135">
                  <c:v>68.8</c:v>
                </c:pt>
                <c:pt idx="136">
                  <c:v>108.8</c:v>
                </c:pt>
                <c:pt idx="137">
                  <c:v>85.9</c:v>
                </c:pt>
                <c:pt idx="138">
                  <c:v>54.5</c:v>
                </c:pt>
                <c:pt idx="139">
                  <c:v>48.6</c:v>
                </c:pt>
                <c:pt idx="140">
                  <c:v>101.5</c:v>
                </c:pt>
                <c:pt idx="141">
                  <c:v>62.7</c:v>
                </c:pt>
                <c:pt idx="142">
                  <c:v>87.1</c:v>
                </c:pt>
                <c:pt idx="143">
                  <c:v>115.5</c:v>
                </c:pt>
                <c:pt idx="144">
                  <c:v>63.8</c:v>
                </c:pt>
                <c:pt idx="145">
                  <c:v>103.5</c:v>
                </c:pt>
                <c:pt idx="146">
                  <c:v>76.5</c:v>
                </c:pt>
                <c:pt idx="147">
                  <c:v>83.4</c:v>
                </c:pt>
                <c:pt idx="148">
                  <c:v>20.399999999999999</c:v>
                </c:pt>
                <c:pt idx="149">
                  <c:v>59.4</c:v>
                </c:pt>
                <c:pt idx="150">
                  <c:v>91.6</c:v>
                </c:pt>
                <c:pt idx="151">
                  <c:v>73.2</c:v>
                </c:pt>
                <c:pt idx="152">
                  <c:v>155.69999999999999</c:v>
                </c:pt>
                <c:pt idx="153">
                  <c:v>131.80000000000001</c:v>
                </c:pt>
                <c:pt idx="154">
                  <c:v>129.9</c:v>
                </c:pt>
                <c:pt idx="155">
                  <c:v>147</c:v>
                </c:pt>
                <c:pt idx="156">
                  <c:v>153.80000000000001</c:v>
                </c:pt>
                <c:pt idx="157">
                  <c:v>137.19999999999999</c:v>
                </c:pt>
                <c:pt idx="158">
                  <c:v>174.8</c:v>
                </c:pt>
                <c:pt idx="159">
                  <c:v>56.8</c:v>
                </c:pt>
                <c:pt idx="160">
                  <c:v>32.200000000000003</c:v>
                </c:pt>
                <c:pt idx="161">
                  <c:v>62</c:v>
                </c:pt>
                <c:pt idx="162">
                  <c:v>68</c:v>
                </c:pt>
                <c:pt idx="163">
                  <c:v>107.4</c:v>
                </c:pt>
                <c:pt idx="164">
                  <c:v>108.2</c:v>
                </c:pt>
                <c:pt idx="165">
                  <c:v>125.7</c:v>
                </c:pt>
                <c:pt idx="166">
                  <c:v>174.5</c:v>
                </c:pt>
                <c:pt idx="167">
                  <c:v>35.799999999999997</c:v>
                </c:pt>
                <c:pt idx="168">
                  <c:v>53.7</c:v>
                </c:pt>
                <c:pt idx="169">
                  <c:v>51.5</c:v>
                </c:pt>
                <c:pt idx="170">
                  <c:v>92</c:v>
                </c:pt>
                <c:pt idx="171">
                  <c:v>77.599999999999994</c:v>
                </c:pt>
                <c:pt idx="172">
                  <c:v>59.8</c:v>
                </c:pt>
                <c:pt idx="173">
                  <c:v>68.8</c:v>
                </c:pt>
                <c:pt idx="174">
                  <c:v>108.8</c:v>
                </c:pt>
                <c:pt idx="175">
                  <c:v>127.4</c:v>
                </c:pt>
                <c:pt idx="176">
                  <c:v>157.80000000000001</c:v>
                </c:pt>
                <c:pt idx="177">
                  <c:v>92.7</c:v>
                </c:pt>
                <c:pt idx="178">
                  <c:v>294.5</c:v>
                </c:pt>
                <c:pt idx="179">
                  <c:v>104.4</c:v>
                </c:pt>
                <c:pt idx="180">
                  <c:v>180.4</c:v>
                </c:pt>
                <c:pt idx="181">
                  <c:v>143.30000000000001</c:v>
                </c:pt>
                <c:pt idx="182">
                  <c:v>17.5</c:v>
                </c:pt>
                <c:pt idx="183">
                  <c:v>31.8</c:v>
                </c:pt>
                <c:pt idx="184">
                  <c:v>28.3</c:v>
                </c:pt>
                <c:pt idx="185">
                  <c:v>23.1</c:v>
                </c:pt>
                <c:pt idx="186">
                  <c:v>61</c:v>
                </c:pt>
                <c:pt idx="187">
                  <c:v>92.4</c:v>
                </c:pt>
                <c:pt idx="188">
                  <c:v>91.3</c:v>
                </c:pt>
                <c:pt idx="189">
                  <c:v>83.3</c:v>
                </c:pt>
                <c:pt idx="190">
                  <c:v>36.799999999999997</c:v>
                </c:pt>
                <c:pt idx="191">
                  <c:v>41.3</c:v>
                </c:pt>
                <c:pt idx="192">
                  <c:v>72.7</c:v>
                </c:pt>
                <c:pt idx="193">
                  <c:v>107.7</c:v>
                </c:pt>
                <c:pt idx="194">
                  <c:v>87.5</c:v>
                </c:pt>
                <c:pt idx="195">
                  <c:v>62.5</c:v>
                </c:pt>
                <c:pt idx="196">
                  <c:v>26.6</c:v>
                </c:pt>
                <c:pt idx="197">
                  <c:v>50</c:v>
                </c:pt>
                <c:pt idx="198">
                  <c:v>135</c:v>
                </c:pt>
                <c:pt idx="199">
                  <c:v>123.6</c:v>
                </c:pt>
                <c:pt idx="200">
                  <c:v>98.6</c:v>
                </c:pt>
                <c:pt idx="201">
                  <c:v>70.900000000000006</c:v>
                </c:pt>
                <c:pt idx="202">
                  <c:v>100.6</c:v>
                </c:pt>
                <c:pt idx="203">
                  <c:v>43.3</c:v>
                </c:pt>
                <c:pt idx="204">
                  <c:v>40</c:v>
                </c:pt>
                <c:pt idx="205">
                  <c:v>33.299999999999997</c:v>
                </c:pt>
                <c:pt idx="206">
                  <c:v>55.3</c:v>
                </c:pt>
                <c:pt idx="207">
                  <c:v>111.5</c:v>
                </c:pt>
                <c:pt idx="208">
                  <c:v>58.4</c:v>
                </c:pt>
                <c:pt idx="209">
                  <c:v>69.3</c:v>
                </c:pt>
                <c:pt idx="210">
                  <c:v>99.8</c:v>
                </c:pt>
                <c:pt idx="211">
                  <c:v>44.1</c:v>
                </c:pt>
                <c:pt idx="212">
                  <c:v>46.6</c:v>
                </c:pt>
                <c:pt idx="213">
                  <c:v>69.099999999999994</c:v>
                </c:pt>
                <c:pt idx="214">
                  <c:v>34.799999999999997</c:v>
                </c:pt>
                <c:pt idx="215">
                  <c:v>82.3</c:v>
                </c:pt>
                <c:pt idx="216">
                  <c:v>45.4</c:v>
                </c:pt>
                <c:pt idx="217">
                  <c:v>125.5</c:v>
                </c:pt>
                <c:pt idx="218">
                  <c:v>31.4</c:v>
                </c:pt>
                <c:pt idx="219">
                  <c:v>32.299999999999997</c:v>
                </c:pt>
                <c:pt idx="220">
                  <c:v>37.299999999999997</c:v>
                </c:pt>
                <c:pt idx="221">
                  <c:v>88.9</c:v>
                </c:pt>
                <c:pt idx="222">
                  <c:v>122.3</c:v>
                </c:pt>
                <c:pt idx="223">
                  <c:v>54.3</c:v>
                </c:pt>
                <c:pt idx="224">
                  <c:v>78</c:v>
                </c:pt>
                <c:pt idx="225">
                  <c:v>62.5</c:v>
                </c:pt>
                <c:pt idx="226">
                  <c:v>106</c:v>
                </c:pt>
                <c:pt idx="227">
                  <c:v>106.7</c:v>
                </c:pt>
                <c:pt idx="228">
                  <c:v>38.9</c:v>
                </c:pt>
                <c:pt idx="229">
                  <c:v>15.8</c:v>
                </c:pt>
                <c:pt idx="230">
                  <c:v>25.8</c:v>
                </c:pt>
                <c:pt idx="231">
                  <c:v>94.3</c:v>
                </c:pt>
                <c:pt idx="232">
                  <c:v>101</c:v>
                </c:pt>
                <c:pt idx="233">
                  <c:v>121.2</c:v>
                </c:pt>
                <c:pt idx="234">
                  <c:v>58.3</c:v>
                </c:pt>
                <c:pt idx="235">
                  <c:v>39.4</c:v>
                </c:pt>
                <c:pt idx="236">
                  <c:v>43.8</c:v>
                </c:pt>
                <c:pt idx="237">
                  <c:v>54.2</c:v>
                </c:pt>
                <c:pt idx="238">
                  <c:v>53.7</c:v>
                </c:pt>
                <c:pt idx="239">
                  <c:v>76.2</c:v>
                </c:pt>
                <c:pt idx="240">
                  <c:v>32</c:v>
                </c:pt>
                <c:pt idx="241">
                  <c:v>16.8</c:v>
                </c:pt>
                <c:pt idx="242">
                  <c:v>24.6</c:v>
                </c:pt>
                <c:pt idx="243">
                  <c:v>49.1</c:v>
                </c:pt>
                <c:pt idx="244">
                  <c:v>60.3</c:v>
                </c:pt>
                <c:pt idx="245">
                  <c:v>101.7</c:v>
                </c:pt>
                <c:pt idx="246">
                  <c:v>78.900000000000006</c:v>
                </c:pt>
                <c:pt idx="247">
                  <c:v>25.9</c:v>
                </c:pt>
                <c:pt idx="248">
                  <c:v>80.3</c:v>
                </c:pt>
                <c:pt idx="249">
                  <c:v>81.7</c:v>
                </c:pt>
                <c:pt idx="250">
                  <c:v>108.4</c:v>
                </c:pt>
                <c:pt idx="251">
                  <c:v>87.6</c:v>
                </c:pt>
                <c:pt idx="252">
                  <c:v>67.2</c:v>
                </c:pt>
                <c:pt idx="253">
                  <c:v>72.2</c:v>
                </c:pt>
                <c:pt idx="254">
                  <c:v>150.80000000000001</c:v>
                </c:pt>
                <c:pt idx="255">
                  <c:v>108.2</c:v>
                </c:pt>
                <c:pt idx="256">
                  <c:v>69</c:v>
                </c:pt>
                <c:pt idx="257">
                  <c:v>24</c:v>
                </c:pt>
                <c:pt idx="258">
                  <c:v>60.5</c:v>
                </c:pt>
                <c:pt idx="259">
                  <c:v>103.7</c:v>
                </c:pt>
                <c:pt idx="260">
                  <c:v>115.5</c:v>
                </c:pt>
                <c:pt idx="261">
                  <c:v>123.8</c:v>
                </c:pt>
                <c:pt idx="262">
                  <c:v>65.099999999999994</c:v>
                </c:pt>
                <c:pt idx="263">
                  <c:v>51.4</c:v>
                </c:pt>
                <c:pt idx="264">
                  <c:v>95.7</c:v>
                </c:pt>
                <c:pt idx="265">
                  <c:v>38.799999999999997</c:v>
                </c:pt>
                <c:pt idx="266">
                  <c:v>14.7</c:v>
                </c:pt>
                <c:pt idx="267">
                  <c:v>18.100000000000001</c:v>
                </c:pt>
                <c:pt idx="268">
                  <c:v>60</c:v>
                </c:pt>
                <c:pt idx="269">
                  <c:v>193.7</c:v>
                </c:pt>
                <c:pt idx="270">
                  <c:v>246.8</c:v>
                </c:pt>
                <c:pt idx="271">
                  <c:v>226.6</c:v>
                </c:pt>
                <c:pt idx="272">
                  <c:v>147.80000000000001</c:v>
                </c:pt>
                <c:pt idx="273">
                  <c:v>71.5</c:v>
                </c:pt>
                <c:pt idx="274">
                  <c:v>19.5</c:v>
                </c:pt>
                <c:pt idx="275">
                  <c:v>61</c:v>
                </c:pt>
                <c:pt idx="276">
                  <c:v>168.2</c:v>
                </c:pt>
                <c:pt idx="277">
                  <c:v>306</c:v>
                </c:pt>
                <c:pt idx="278">
                  <c:v>213.4</c:v>
                </c:pt>
                <c:pt idx="279">
                  <c:v>91.3</c:v>
                </c:pt>
                <c:pt idx="280">
                  <c:v>63.5</c:v>
                </c:pt>
                <c:pt idx="281">
                  <c:v>146.5</c:v>
                </c:pt>
                <c:pt idx="282">
                  <c:v>81.599999999999994</c:v>
                </c:pt>
                <c:pt idx="283">
                  <c:v>59.3</c:v>
                </c:pt>
                <c:pt idx="284">
                  <c:v>70.5</c:v>
                </c:pt>
                <c:pt idx="285">
                  <c:v>57.3</c:v>
                </c:pt>
                <c:pt idx="286">
                  <c:v>37.799999999999997</c:v>
                </c:pt>
                <c:pt idx="287">
                  <c:v>23.3</c:v>
                </c:pt>
                <c:pt idx="288">
                  <c:v>64</c:v>
                </c:pt>
                <c:pt idx="289">
                  <c:v>162.80000000000001</c:v>
                </c:pt>
                <c:pt idx="290">
                  <c:v>248.2</c:v>
                </c:pt>
                <c:pt idx="291">
                  <c:v>68</c:v>
                </c:pt>
                <c:pt idx="292">
                  <c:v>29.6</c:v>
                </c:pt>
                <c:pt idx="293">
                  <c:v>100.2</c:v>
                </c:pt>
                <c:pt idx="294">
                  <c:v>147.80000000000001</c:v>
                </c:pt>
                <c:pt idx="295">
                  <c:v>25.8</c:v>
                </c:pt>
                <c:pt idx="296">
                  <c:v>23.8</c:v>
                </c:pt>
                <c:pt idx="297">
                  <c:v>47.3</c:v>
                </c:pt>
                <c:pt idx="298">
                  <c:v>73.400000000000006</c:v>
                </c:pt>
                <c:pt idx="299">
                  <c:v>228.5</c:v>
                </c:pt>
                <c:pt idx="300">
                  <c:v>314.3</c:v>
                </c:pt>
                <c:pt idx="301">
                  <c:v>29.9</c:v>
                </c:pt>
                <c:pt idx="302">
                  <c:v>98.8</c:v>
                </c:pt>
                <c:pt idx="303">
                  <c:v>167.4</c:v>
                </c:pt>
                <c:pt idx="304">
                  <c:v>217</c:v>
                </c:pt>
                <c:pt idx="305">
                  <c:v>286.8</c:v>
                </c:pt>
                <c:pt idx="306">
                  <c:v>47.5</c:v>
                </c:pt>
                <c:pt idx="307">
                  <c:v>53.3</c:v>
                </c:pt>
                <c:pt idx="308">
                  <c:v>203.5</c:v>
                </c:pt>
                <c:pt idx="309">
                  <c:v>113.7</c:v>
                </c:pt>
                <c:pt idx="310">
                  <c:v>44.5</c:v>
                </c:pt>
                <c:pt idx="311">
                  <c:v>162.69999999999999</c:v>
                </c:pt>
                <c:pt idx="312">
                  <c:v>96.9</c:v>
                </c:pt>
                <c:pt idx="313">
                  <c:v>19.3</c:v>
                </c:pt>
                <c:pt idx="314">
                  <c:v>41.6</c:v>
                </c:pt>
                <c:pt idx="315">
                  <c:v>62.5</c:v>
                </c:pt>
                <c:pt idx="316">
                  <c:v>198.3</c:v>
                </c:pt>
                <c:pt idx="317">
                  <c:v>66</c:v>
                </c:pt>
                <c:pt idx="318">
                  <c:v>118.4</c:v>
                </c:pt>
                <c:pt idx="319">
                  <c:v>47.3</c:v>
                </c:pt>
                <c:pt idx="320">
                  <c:v>13.8</c:v>
                </c:pt>
                <c:pt idx="321">
                  <c:v>11.7</c:v>
                </c:pt>
                <c:pt idx="322">
                  <c:v>42.2</c:v>
                </c:pt>
                <c:pt idx="323">
                  <c:v>77.599999999999994</c:v>
                </c:pt>
                <c:pt idx="324">
                  <c:v>131</c:v>
                </c:pt>
                <c:pt idx="325">
                  <c:v>174.2</c:v>
                </c:pt>
                <c:pt idx="326">
                  <c:v>221.7</c:v>
                </c:pt>
                <c:pt idx="327">
                  <c:v>94</c:v>
                </c:pt>
                <c:pt idx="328">
                  <c:v>24.1</c:v>
                </c:pt>
                <c:pt idx="329">
                  <c:v>26.2</c:v>
                </c:pt>
                <c:pt idx="330">
                  <c:v>7.4</c:v>
                </c:pt>
                <c:pt idx="331">
                  <c:v>27.2</c:v>
                </c:pt>
                <c:pt idx="332">
                  <c:v>59.5</c:v>
                </c:pt>
                <c:pt idx="333">
                  <c:v>34.700000000000003</c:v>
                </c:pt>
                <c:pt idx="334">
                  <c:v>84.7</c:v>
                </c:pt>
                <c:pt idx="335">
                  <c:v>136.6</c:v>
                </c:pt>
                <c:pt idx="336">
                  <c:v>89.8</c:v>
                </c:pt>
                <c:pt idx="337">
                  <c:v>112.8</c:v>
                </c:pt>
                <c:pt idx="338">
                  <c:v>49.3</c:v>
                </c:pt>
                <c:pt idx="339">
                  <c:v>164.9</c:v>
                </c:pt>
                <c:pt idx="340">
                  <c:v>348.5</c:v>
                </c:pt>
                <c:pt idx="341">
                  <c:v>214.4</c:v>
                </c:pt>
                <c:pt idx="342">
                  <c:v>19.5</c:v>
                </c:pt>
                <c:pt idx="343">
                  <c:v>27.3</c:v>
                </c:pt>
                <c:pt idx="344">
                  <c:v>30.8</c:v>
                </c:pt>
                <c:pt idx="345">
                  <c:v>22.7</c:v>
                </c:pt>
                <c:pt idx="346">
                  <c:v>69.5</c:v>
                </c:pt>
                <c:pt idx="347">
                  <c:v>62.9</c:v>
                </c:pt>
                <c:pt idx="348">
                  <c:v>59.4</c:v>
                </c:pt>
                <c:pt idx="349">
                  <c:v>183.4</c:v>
                </c:pt>
                <c:pt idx="350">
                  <c:v>77.5</c:v>
                </c:pt>
                <c:pt idx="351">
                  <c:v>56.3</c:v>
                </c:pt>
                <c:pt idx="352">
                  <c:v>41.3</c:v>
                </c:pt>
                <c:pt idx="353">
                  <c:v>36.5</c:v>
                </c:pt>
                <c:pt idx="354">
                  <c:v>91.3</c:v>
                </c:pt>
                <c:pt idx="355">
                  <c:v>181.2</c:v>
                </c:pt>
                <c:pt idx="356">
                  <c:v>145.80000000000001</c:v>
                </c:pt>
                <c:pt idx="357">
                  <c:v>316.8</c:v>
                </c:pt>
                <c:pt idx="358">
                  <c:v>170.1</c:v>
                </c:pt>
                <c:pt idx="359">
                  <c:v>14.6</c:v>
                </c:pt>
                <c:pt idx="360">
                  <c:v>32.6</c:v>
                </c:pt>
                <c:pt idx="361">
                  <c:v>21.8</c:v>
                </c:pt>
                <c:pt idx="362">
                  <c:v>53.4</c:v>
                </c:pt>
                <c:pt idx="363">
                  <c:v>45.2</c:v>
                </c:pt>
                <c:pt idx="364">
                  <c:v>49.3</c:v>
                </c:pt>
              </c:numCache>
            </c:numRef>
          </c:val>
          <c:smooth val="0"/>
        </c:ser>
        <c:ser>
          <c:idx val="1"/>
          <c:order val="1"/>
          <c:tx>
            <c:strRef>
              <c:f>'2013'!$D$1</c:f>
              <c:strCache>
                <c:ptCount val="1"/>
                <c:pt idx="0">
                  <c:v>日本の環境基準（35μg／㎥））</c:v>
                </c:pt>
              </c:strCache>
            </c:strRef>
          </c:tx>
          <c:spPr>
            <a:ln w="28575" cap="rnd">
              <a:solidFill>
                <a:schemeClr val="accent2"/>
              </a:solidFill>
              <a:round/>
            </a:ln>
            <a:effectLst/>
          </c:spPr>
          <c:marker>
            <c:symbol val="none"/>
          </c:marker>
          <c:cat>
            <c:numRef>
              <c:f>'2013'!$B$2:$B$366</c:f>
              <c:numCache>
                <c:formatCode>m"月"d"日";@</c:formatCode>
                <c:ptCount val="365"/>
                <c:pt idx="0">
                  <c:v>42005</c:v>
                </c:pt>
                <c:pt idx="1">
                  <c:v>42006</c:v>
                </c:pt>
                <c:pt idx="2">
                  <c:v>42007</c:v>
                </c:pt>
                <c:pt idx="3">
                  <c:v>42008</c:v>
                </c:pt>
                <c:pt idx="4">
                  <c:v>42009</c:v>
                </c:pt>
                <c:pt idx="5">
                  <c:v>42010</c:v>
                </c:pt>
                <c:pt idx="6">
                  <c:v>42011</c:v>
                </c:pt>
                <c:pt idx="7">
                  <c:v>42012</c:v>
                </c:pt>
                <c:pt idx="8">
                  <c:v>42013</c:v>
                </c:pt>
                <c:pt idx="9">
                  <c:v>42014</c:v>
                </c:pt>
                <c:pt idx="10">
                  <c:v>42015</c:v>
                </c:pt>
                <c:pt idx="11">
                  <c:v>42016</c:v>
                </c:pt>
                <c:pt idx="12">
                  <c:v>42017</c:v>
                </c:pt>
                <c:pt idx="13">
                  <c:v>42018</c:v>
                </c:pt>
                <c:pt idx="14">
                  <c:v>42019</c:v>
                </c:pt>
                <c:pt idx="15">
                  <c:v>42020</c:v>
                </c:pt>
                <c:pt idx="16">
                  <c:v>42021</c:v>
                </c:pt>
                <c:pt idx="17">
                  <c:v>42022</c:v>
                </c:pt>
                <c:pt idx="18">
                  <c:v>42023</c:v>
                </c:pt>
                <c:pt idx="19">
                  <c:v>42024</c:v>
                </c:pt>
                <c:pt idx="20">
                  <c:v>42025</c:v>
                </c:pt>
                <c:pt idx="21">
                  <c:v>42026</c:v>
                </c:pt>
                <c:pt idx="22">
                  <c:v>42027</c:v>
                </c:pt>
                <c:pt idx="23">
                  <c:v>42028</c:v>
                </c:pt>
                <c:pt idx="24">
                  <c:v>42029</c:v>
                </c:pt>
                <c:pt idx="25">
                  <c:v>42030</c:v>
                </c:pt>
                <c:pt idx="26">
                  <c:v>42031</c:v>
                </c:pt>
                <c:pt idx="27">
                  <c:v>42032</c:v>
                </c:pt>
                <c:pt idx="28">
                  <c:v>42033</c:v>
                </c:pt>
                <c:pt idx="29">
                  <c:v>42034</c:v>
                </c:pt>
                <c:pt idx="30">
                  <c:v>42035</c:v>
                </c:pt>
                <c:pt idx="31">
                  <c:v>42036</c:v>
                </c:pt>
                <c:pt idx="32">
                  <c:v>42037</c:v>
                </c:pt>
                <c:pt idx="33">
                  <c:v>42038</c:v>
                </c:pt>
                <c:pt idx="34">
                  <c:v>42039</c:v>
                </c:pt>
                <c:pt idx="35">
                  <c:v>42040</c:v>
                </c:pt>
                <c:pt idx="36">
                  <c:v>42041</c:v>
                </c:pt>
                <c:pt idx="37">
                  <c:v>42042</c:v>
                </c:pt>
                <c:pt idx="38">
                  <c:v>42043</c:v>
                </c:pt>
                <c:pt idx="39">
                  <c:v>42044</c:v>
                </c:pt>
                <c:pt idx="40">
                  <c:v>42045</c:v>
                </c:pt>
                <c:pt idx="41">
                  <c:v>42046</c:v>
                </c:pt>
                <c:pt idx="42">
                  <c:v>42047</c:v>
                </c:pt>
                <c:pt idx="43">
                  <c:v>42048</c:v>
                </c:pt>
                <c:pt idx="44">
                  <c:v>42049</c:v>
                </c:pt>
                <c:pt idx="45">
                  <c:v>42050</c:v>
                </c:pt>
                <c:pt idx="46">
                  <c:v>42051</c:v>
                </c:pt>
                <c:pt idx="47">
                  <c:v>42052</c:v>
                </c:pt>
                <c:pt idx="48">
                  <c:v>42053</c:v>
                </c:pt>
                <c:pt idx="49">
                  <c:v>42054</c:v>
                </c:pt>
                <c:pt idx="50">
                  <c:v>42055</c:v>
                </c:pt>
                <c:pt idx="51">
                  <c:v>42056</c:v>
                </c:pt>
                <c:pt idx="52">
                  <c:v>42057</c:v>
                </c:pt>
                <c:pt idx="53">
                  <c:v>42058</c:v>
                </c:pt>
                <c:pt idx="54">
                  <c:v>42059</c:v>
                </c:pt>
                <c:pt idx="55">
                  <c:v>42060</c:v>
                </c:pt>
                <c:pt idx="56">
                  <c:v>42061</c:v>
                </c:pt>
                <c:pt idx="57">
                  <c:v>42062</c:v>
                </c:pt>
                <c:pt idx="58">
                  <c:v>42063</c:v>
                </c:pt>
                <c:pt idx="59">
                  <c:v>42064</c:v>
                </c:pt>
                <c:pt idx="60">
                  <c:v>42065</c:v>
                </c:pt>
                <c:pt idx="61">
                  <c:v>42066</c:v>
                </c:pt>
                <c:pt idx="62">
                  <c:v>42067</c:v>
                </c:pt>
                <c:pt idx="63">
                  <c:v>42068</c:v>
                </c:pt>
                <c:pt idx="64">
                  <c:v>42069</c:v>
                </c:pt>
                <c:pt idx="65">
                  <c:v>42070</c:v>
                </c:pt>
                <c:pt idx="66">
                  <c:v>42071</c:v>
                </c:pt>
                <c:pt idx="67">
                  <c:v>42072</c:v>
                </c:pt>
                <c:pt idx="68">
                  <c:v>42073</c:v>
                </c:pt>
                <c:pt idx="69">
                  <c:v>42074</c:v>
                </c:pt>
                <c:pt idx="70">
                  <c:v>42075</c:v>
                </c:pt>
                <c:pt idx="71">
                  <c:v>42076</c:v>
                </c:pt>
                <c:pt idx="72">
                  <c:v>42077</c:v>
                </c:pt>
                <c:pt idx="73">
                  <c:v>42078</c:v>
                </c:pt>
                <c:pt idx="74">
                  <c:v>42079</c:v>
                </c:pt>
                <c:pt idx="75">
                  <c:v>42080</c:v>
                </c:pt>
                <c:pt idx="76">
                  <c:v>42081</c:v>
                </c:pt>
                <c:pt idx="77">
                  <c:v>42082</c:v>
                </c:pt>
                <c:pt idx="78">
                  <c:v>42083</c:v>
                </c:pt>
                <c:pt idx="79">
                  <c:v>42084</c:v>
                </c:pt>
                <c:pt idx="80">
                  <c:v>42085</c:v>
                </c:pt>
                <c:pt idx="81">
                  <c:v>42086</c:v>
                </c:pt>
                <c:pt idx="82">
                  <c:v>42087</c:v>
                </c:pt>
                <c:pt idx="83">
                  <c:v>42088</c:v>
                </c:pt>
                <c:pt idx="84">
                  <c:v>42089</c:v>
                </c:pt>
                <c:pt idx="85">
                  <c:v>42090</c:v>
                </c:pt>
                <c:pt idx="86">
                  <c:v>42091</c:v>
                </c:pt>
                <c:pt idx="87">
                  <c:v>42092</c:v>
                </c:pt>
                <c:pt idx="88">
                  <c:v>42093</c:v>
                </c:pt>
                <c:pt idx="89">
                  <c:v>42094</c:v>
                </c:pt>
                <c:pt idx="90">
                  <c:v>42095</c:v>
                </c:pt>
                <c:pt idx="91">
                  <c:v>42096</c:v>
                </c:pt>
                <c:pt idx="92">
                  <c:v>42097</c:v>
                </c:pt>
                <c:pt idx="93">
                  <c:v>42098</c:v>
                </c:pt>
                <c:pt idx="94">
                  <c:v>42099</c:v>
                </c:pt>
                <c:pt idx="95">
                  <c:v>42100</c:v>
                </c:pt>
                <c:pt idx="96">
                  <c:v>42101</c:v>
                </c:pt>
                <c:pt idx="97">
                  <c:v>42102</c:v>
                </c:pt>
                <c:pt idx="98">
                  <c:v>42103</c:v>
                </c:pt>
                <c:pt idx="99">
                  <c:v>42104</c:v>
                </c:pt>
                <c:pt idx="100">
                  <c:v>42105</c:v>
                </c:pt>
                <c:pt idx="101">
                  <c:v>42106</c:v>
                </c:pt>
                <c:pt idx="102">
                  <c:v>42107</c:v>
                </c:pt>
                <c:pt idx="103">
                  <c:v>42108</c:v>
                </c:pt>
                <c:pt idx="104">
                  <c:v>42109</c:v>
                </c:pt>
                <c:pt idx="105">
                  <c:v>42110</c:v>
                </c:pt>
                <c:pt idx="106">
                  <c:v>42111</c:v>
                </c:pt>
                <c:pt idx="107">
                  <c:v>42112</c:v>
                </c:pt>
                <c:pt idx="108">
                  <c:v>42113</c:v>
                </c:pt>
                <c:pt idx="109">
                  <c:v>42114</c:v>
                </c:pt>
                <c:pt idx="110">
                  <c:v>42115</c:v>
                </c:pt>
                <c:pt idx="111">
                  <c:v>42116</c:v>
                </c:pt>
                <c:pt idx="112">
                  <c:v>42117</c:v>
                </c:pt>
                <c:pt idx="113">
                  <c:v>42118</c:v>
                </c:pt>
                <c:pt idx="114">
                  <c:v>42119</c:v>
                </c:pt>
                <c:pt idx="115">
                  <c:v>42120</c:v>
                </c:pt>
                <c:pt idx="116">
                  <c:v>42121</c:v>
                </c:pt>
                <c:pt idx="117">
                  <c:v>42122</c:v>
                </c:pt>
                <c:pt idx="118">
                  <c:v>42123</c:v>
                </c:pt>
                <c:pt idx="119">
                  <c:v>42124</c:v>
                </c:pt>
                <c:pt idx="120">
                  <c:v>42125</c:v>
                </c:pt>
                <c:pt idx="121">
                  <c:v>42126</c:v>
                </c:pt>
                <c:pt idx="122">
                  <c:v>42127</c:v>
                </c:pt>
                <c:pt idx="123">
                  <c:v>42128</c:v>
                </c:pt>
                <c:pt idx="124">
                  <c:v>42129</c:v>
                </c:pt>
                <c:pt idx="125">
                  <c:v>42130</c:v>
                </c:pt>
                <c:pt idx="126">
                  <c:v>42131</c:v>
                </c:pt>
                <c:pt idx="127">
                  <c:v>42132</c:v>
                </c:pt>
                <c:pt idx="128">
                  <c:v>42133</c:v>
                </c:pt>
                <c:pt idx="129">
                  <c:v>42134</c:v>
                </c:pt>
                <c:pt idx="130">
                  <c:v>42135</c:v>
                </c:pt>
                <c:pt idx="131">
                  <c:v>42136</c:v>
                </c:pt>
                <c:pt idx="132">
                  <c:v>42137</c:v>
                </c:pt>
                <c:pt idx="133">
                  <c:v>42138</c:v>
                </c:pt>
                <c:pt idx="134">
                  <c:v>42139</c:v>
                </c:pt>
                <c:pt idx="135">
                  <c:v>42140</c:v>
                </c:pt>
                <c:pt idx="136">
                  <c:v>42141</c:v>
                </c:pt>
                <c:pt idx="137">
                  <c:v>42142</c:v>
                </c:pt>
                <c:pt idx="138">
                  <c:v>42143</c:v>
                </c:pt>
                <c:pt idx="139">
                  <c:v>42144</c:v>
                </c:pt>
                <c:pt idx="140">
                  <c:v>42145</c:v>
                </c:pt>
                <c:pt idx="141">
                  <c:v>42146</c:v>
                </c:pt>
                <c:pt idx="142">
                  <c:v>42147</c:v>
                </c:pt>
                <c:pt idx="143">
                  <c:v>42148</c:v>
                </c:pt>
                <c:pt idx="144">
                  <c:v>42149</c:v>
                </c:pt>
                <c:pt idx="145">
                  <c:v>42150</c:v>
                </c:pt>
                <c:pt idx="146">
                  <c:v>42151</c:v>
                </c:pt>
                <c:pt idx="147">
                  <c:v>42152</c:v>
                </c:pt>
                <c:pt idx="148">
                  <c:v>42153</c:v>
                </c:pt>
                <c:pt idx="149">
                  <c:v>42154</c:v>
                </c:pt>
                <c:pt idx="150">
                  <c:v>42155</c:v>
                </c:pt>
                <c:pt idx="151">
                  <c:v>42156</c:v>
                </c:pt>
                <c:pt idx="152">
                  <c:v>42157</c:v>
                </c:pt>
                <c:pt idx="153">
                  <c:v>42158</c:v>
                </c:pt>
                <c:pt idx="154">
                  <c:v>42159</c:v>
                </c:pt>
                <c:pt idx="155">
                  <c:v>42160</c:v>
                </c:pt>
                <c:pt idx="156">
                  <c:v>42161</c:v>
                </c:pt>
                <c:pt idx="157">
                  <c:v>42162</c:v>
                </c:pt>
                <c:pt idx="158">
                  <c:v>42163</c:v>
                </c:pt>
                <c:pt idx="159">
                  <c:v>42164</c:v>
                </c:pt>
                <c:pt idx="160">
                  <c:v>42165</c:v>
                </c:pt>
                <c:pt idx="161">
                  <c:v>42166</c:v>
                </c:pt>
                <c:pt idx="162">
                  <c:v>42167</c:v>
                </c:pt>
                <c:pt idx="163">
                  <c:v>42168</c:v>
                </c:pt>
                <c:pt idx="164">
                  <c:v>42169</c:v>
                </c:pt>
                <c:pt idx="165">
                  <c:v>42170</c:v>
                </c:pt>
                <c:pt idx="166">
                  <c:v>42171</c:v>
                </c:pt>
                <c:pt idx="167">
                  <c:v>42172</c:v>
                </c:pt>
                <c:pt idx="168">
                  <c:v>42173</c:v>
                </c:pt>
                <c:pt idx="169">
                  <c:v>42174</c:v>
                </c:pt>
                <c:pt idx="170">
                  <c:v>42175</c:v>
                </c:pt>
                <c:pt idx="171">
                  <c:v>42176</c:v>
                </c:pt>
                <c:pt idx="172">
                  <c:v>42177</c:v>
                </c:pt>
                <c:pt idx="173">
                  <c:v>42178</c:v>
                </c:pt>
                <c:pt idx="174">
                  <c:v>42179</c:v>
                </c:pt>
                <c:pt idx="175">
                  <c:v>42180</c:v>
                </c:pt>
                <c:pt idx="176">
                  <c:v>42181</c:v>
                </c:pt>
                <c:pt idx="177">
                  <c:v>42182</c:v>
                </c:pt>
                <c:pt idx="178">
                  <c:v>42183</c:v>
                </c:pt>
                <c:pt idx="179">
                  <c:v>42184</c:v>
                </c:pt>
                <c:pt idx="180">
                  <c:v>42185</c:v>
                </c:pt>
                <c:pt idx="181">
                  <c:v>42186</c:v>
                </c:pt>
                <c:pt idx="182">
                  <c:v>42187</c:v>
                </c:pt>
                <c:pt idx="183">
                  <c:v>42188</c:v>
                </c:pt>
                <c:pt idx="184">
                  <c:v>42189</c:v>
                </c:pt>
                <c:pt idx="185">
                  <c:v>42190</c:v>
                </c:pt>
                <c:pt idx="186">
                  <c:v>42191</c:v>
                </c:pt>
                <c:pt idx="187">
                  <c:v>42192</c:v>
                </c:pt>
                <c:pt idx="188">
                  <c:v>42193</c:v>
                </c:pt>
                <c:pt idx="189">
                  <c:v>42194</c:v>
                </c:pt>
                <c:pt idx="190">
                  <c:v>42195</c:v>
                </c:pt>
                <c:pt idx="191">
                  <c:v>42196</c:v>
                </c:pt>
                <c:pt idx="192">
                  <c:v>42197</c:v>
                </c:pt>
                <c:pt idx="193">
                  <c:v>42198</c:v>
                </c:pt>
                <c:pt idx="194">
                  <c:v>42199</c:v>
                </c:pt>
                <c:pt idx="195">
                  <c:v>42200</c:v>
                </c:pt>
                <c:pt idx="196">
                  <c:v>42201</c:v>
                </c:pt>
                <c:pt idx="197">
                  <c:v>42202</c:v>
                </c:pt>
                <c:pt idx="198">
                  <c:v>42203</c:v>
                </c:pt>
                <c:pt idx="199">
                  <c:v>42204</c:v>
                </c:pt>
                <c:pt idx="200">
                  <c:v>42205</c:v>
                </c:pt>
                <c:pt idx="201">
                  <c:v>42206</c:v>
                </c:pt>
                <c:pt idx="202">
                  <c:v>42207</c:v>
                </c:pt>
                <c:pt idx="203">
                  <c:v>42208</c:v>
                </c:pt>
                <c:pt idx="204">
                  <c:v>42209</c:v>
                </c:pt>
                <c:pt idx="205">
                  <c:v>42210</c:v>
                </c:pt>
                <c:pt idx="206">
                  <c:v>42211</c:v>
                </c:pt>
                <c:pt idx="207">
                  <c:v>42212</c:v>
                </c:pt>
                <c:pt idx="208">
                  <c:v>42213</c:v>
                </c:pt>
                <c:pt idx="209">
                  <c:v>42214</c:v>
                </c:pt>
                <c:pt idx="210">
                  <c:v>42215</c:v>
                </c:pt>
                <c:pt idx="211">
                  <c:v>42216</c:v>
                </c:pt>
                <c:pt idx="212">
                  <c:v>42217</c:v>
                </c:pt>
                <c:pt idx="213">
                  <c:v>42218</c:v>
                </c:pt>
                <c:pt idx="214">
                  <c:v>42219</c:v>
                </c:pt>
                <c:pt idx="215">
                  <c:v>42220</c:v>
                </c:pt>
                <c:pt idx="216">
                  <c:v>42221</c:v>
                </c:pt>
                <c:pt idx="217">
                  <c:v>42222</c:v>
                </c:pt>
                <c:pt idx="218">
                  <c:v>42223</c:v>
                </c:pt>
                <c:pt idx="219">
                  <c:v>42224</c:v>
                </c:pt>
                <c:pt idx="220">
                  <c:v>42225</c:v>
                </c:pt>
                <c:pt idx="221">
                  <c:v>42226</c:v>
                </c:pt>
                <c:pt idx="222">
                  <c:v>42227</c:v>
                </c:pt>
                <c:pt idx="223">
                  <c:v>42228</c:v>
                </c:pt>
                <c:pt idx="224">
                  <c:v>42229</c:v>
                </c:pt>
                <c:pt idx="225">
                  <c:v>42230</c:v>
                </c:pt>
                <c:pt idx="226">
                  <c:v>42231</c:v>
                </c:pt>
                <c:pt idx="227">
                  <c:v>42232</c:v>
                </c:pt>
                <c:pt idx="228">
                  <c:v>42233</c:v>
                </c:pt>
                <c:pt idx="229">
                  <c:v>42234</c:v>
                </c:pt>
                <c:pt idx="230">
                  <c:v>42235</c:v>
                </c:pt>
                <c:pt idx="231">
                  <c:v>42236</c:v>
                </c:pt>
                <c:pt idx="232">
                  <c:v>42237</c:v>
                </c:pt>
                <c:pt idx="233">
                  <c:v>42238</c:v>
                </c:pt>
                <c:pt idx="234">
                  <c:v>42239</c:v>
                </c:pt>
                <c:pt idx="235">
                  <c:v>42240</c:v>
                </c:pt>
                <c:pt idx="236">
                  <c:v>42241</c:v>
                </c:pt>
                <c:pt idx="237">
                  <c:v>42242</c:v>
                </c:pt>
                <c:pt idx="238">
                  <c:v>42243</c:v>
                </c:pt>
                <c:pt idx="239">
                  <c:v>42244</c:v>
                </c:pt>
                <c:pt idx="240">
                  <c:v>42245</c:v>
                </c:pt>
                <c:pt idx="241">
                  <c:v>42246</c:v>
                </c:pt>
                <c:pt idx="242">
                  <c:v>42247</c:v>
                </c:pt>
                <c:pt idx="243">
                  <c:v>42248</c:v>
                </c:pt>
                <c:pt idx="244">
                  <c:v>42249</c:v>
                </c:pt>
                <c:pt idx="245">
                  <c:v>42250</c:v>
                </c:pt>
                <c:pt idx="246">
                  <c:v>42251</c:v>
                </c:pt>
                <c:pt idx="247">
                  <c:v>42252</c:v>
                </c:pt>
                <c:pt idx="248">
                  <c:v>42253</c:v>
                </c:pt>
                <c:pt idx="249">
                  <c:v>42254</c:v>
                </c:pt>
                <c:pt idx="250">
                  <c:v>42255</c:v>
                </c:pt>
                <c:pt idx="251">
                  <c:v>42256</c:v>
                </c:pt>
                <c:pt idx="252">
                  <c:v>42257</c:v>
                </c:pt>
                <c:pt idx="253">
                  <c:v>42258</c:v>
                </c:pt>
                <c:pt idx="254">
                  <c:v>42259</c:v>
                </c:pt>
                <c:pt idx="255">
                  <c:v>42260</c:v>
                </c:pt>
                <c:pt idx="256">
                  <c:v>42261</c:v>
                </c:pt>
                <c:pt idx="257">
                  <c:v>42262</c:v>
                </c:pt>
                <c:pt idx="258">
                  <c:v>42263</c:v>
                </c:pt>
                <c:pt idx="259">
                  <c:v>42264</c:v>
                </c:pt>
                <c:pt idx="260">
                  <c:v>42265</c:v>
                </c:pt>
                <c:pt idx="261">
                  <c:v>42266</c:v>
                </c:pt>
                <c:pt idx="262">
                  <c:v>42267</c:v>
                </c:pt>
                <c:pt idx="263">
                  <c:v>42268</c:v>
                </c:pt>
                <c:pt idx="264">
                  <c:v>42269</c:v>
                </c:pt>
                <c:pt idx="265">
                  <c:v>42270</c:v>
                </c:pt>
                <c:pt idx="266">
                  <c:v>42271</c:v>
                </c:pt>
                <c:pt idx="267">
                  <c:v>42272</c:v>
                </c:pt>
                <c:pt idx="268">
                  <c:v>42273</c:v>
                </c:pt>
                <c:pt idx="269">
                  <c:v>42274</c:v>
                </c:pt>
                <c:pt idx="270">
                  <c:v>42275</c:v>
                </c:pt>
                <c:pt idx="271">
                  <c:v>42276</c:v>
                </c:pt>
                <c:pt idx="272">
                  <c:v>42277</c:v>
                </c:pt>
                <c:pt idx="273">
                  <c:v>42278</c:v>
                </c:pt>
                <c:pt idx="274">
                  <c:v>42279</c:v>
                </c:pt>
                <c:pt idx="275">
                  <c:v>42280</c:v>
                </c:pt>
                <c:pt idx="276">
                  <c:v>42281</c:v>
                </c:pt>
                <c:pt idx="277">
                  <c:v>42282</c:v>
                </c:pt>
                <c:pt idx="278">
                  <c:v>42283</c:v>
                </c:pt>
                <c:pt idx="279">
                  <c:v>42284</c:v>
                </c:pt>
                <c:pt idx="280">
                  <c:v>42285</c:v>
                </c:pt>
                <c:pt idx="281">
                  <c:v>42286</c:v>
                </c:pt>
                <c:pt idx="282">
                  <c:v>42287</c:v>
                </c:pt>
                <c:pt idx="283">
                  <c:v>42288</c:v>
                </c:pt>
                <c:pt idx="284">
                  <c:v>42289</c:v>
                </c:pt>
                <c:pt idx="285">
                  <c:v>42290</c:v>
                </c:pt>
                <c:pt idx="286">
                  <c:v>42291</c:v>
                </c:pt>
                <c:pt idx="287">
                  <c:v>42292</c:v>
                </c:pt>
                <c:pt idx="288">
                  <c:v>42293</c:v>
                </c:pt>
                <c:pt idx="289">
                  <c:v>42294</c:v>
                </c:pt>
                <c:pt idx="290">
                  <c:v>42295</c:v>
                </c:pt>
                <c:pt idx="291">
                  <c:v>42296</c:v>
                </c:pt>
                <c:pt idx="292">
                  <c:v>42297</c:v>
                </c:pt>
                <c:pt idx="293">
                  <c:v>42298</c:v>
                </c:pt>
                <c:pt idx="294">
                  <c:v>42299</c:v>
                </c:pt>
                <c:pt idx="295">
                  <c:v>42300</c:v>
                </c:pt>
                <c:pt idx="296">
                  <c:v>42301</c:v>
                </c:pt>
                <c:pt idx="297">
                  <c:v>42302</c:v>
                </c:pt>
                <c:pt idx="298">
                  <c:v>42303</c:v>
                </c:pt>
                <c:pt idx="299">
                  <c:v>42304</c:v>
                </c:pt>
                <c:pt idx="300">
                  <c:v>42305</c:v>
                </c:pt>
                <c:pt idx="301">
                  <c:v>42306</c:v>
                </c:pt>
                <c:pt idx="302">
                  <c:v>42307</c:v>
                </c:pt>
                <c:pt idx="303">
                  <c:v>42308</c:v>
                </c:pt>
                <c:pt idx="304">
                  <c:v>42309</c:v>
                </c:pt>
                <c:pt idx="305">
                  <c:v>42310</c:v>
                </c:pt>
                <c:pt idx="306">
                  <c:v>42311</c:v>
                </c:pt>
                <c:pt idx="307">
                  <c:v>42312</c:v>
                </c:pt>
                <c:pt idx="308">
                  <c:v>42313</c:v>
                </c:pt>
                <c:pt idx="309">
                  <c:v>42314</c:v>
                </c:pt>
                <c:pt idx="310">
                  <c:v>42315</c:v>
                </c:pt>
                <c:pt idx="311">
                  <c:v>42316</c:v>
                </c:pt>
                <c:pt idx="312">
                  <c:v>42317</c:v>
                </c:pt>
                <c:pt idx="313">
                  <c:v>42318</c:v>
                </c:pt>
                <c:pt idx="314">
                  <c:v>42319</c:v>
                </c:pt>
                <c:pt idx="315">
                  <c:v>42320</c:v>
                </c:pt>
                <c:pt idx="316">
                  <c:v>42321</c:v>
                </c:pt>
                <c:pt idx="317">
                  <c:v>42322</c:v>
                </c:pt>
                <c:pt idx="318">
                  <c:v>42323</c:v>
                </c:pt>
                <c:pt idx="319">
                  <c:v>42324</c:v>
                </c:pt>
                <c:pt idx="320">
                  <c:v>42325</c:v>
                </c:pt>
                <c:pt idx="321">
                  <c:v>42326</c:v>
                </c:pt>
                <c:pt idx="322">
                  <c:v>42327</c:v>
                </c:pt>
                <c:pt idx="323">
                  <c:v>42328</c:v>
                </c:pt>
                <c:pt idx="324">
                  <c:v>42329</c:v>
                </c:pt>
                <c:pt idx="325">
                  <c:v>42330</c:v>
                </c:pt>
                <c:pt idx="326">
                  <c:v>42331</c:v>
                </c:pt>
                <c:pt idx="327">
                  <c:v>42332</c:v>
                </c:pt>
                <c:pt idx="328">
                  <c:v>42333</c:v>
                </c:pt>
                <c:pt idx="329">
                  <c:v>42334</c:v>
                </c:pt>
                <c:pt idx="330">
                  <c:v>42335</c:v>
                </c:pt>
                <c:pt idx="331">
                  <c:v>42336</c:v>
                </c:pt>
                <c:pt idx="332">
                  <c:v>42337</c:v>
                </c:pt>
                <c:pt idx="333">
                  <c:v>42338</c:v>
                </c:pt>
                <c:pt idx="334">
                  <c:v>42339</c:v>
                </c:pt>
                <c:pt idx="335">
                  <c:v>42340</c:v>
                </c:pt>
                <c:pt idx="336">
                  <c:v>42341</c:v>
                </c:pt>
                <c:pt idx="337">
                  <c:v>42342</c:v>
                </c:pt>
                <c:pt idx="338">
                  <c:v>42343</c:v>
                </c:pt>
                <c:pt idx="339">
                  <c:v>42344</c:v>
                </c:pt>
                <c:pt idx="340">
                  <c:v>42345</c:v>
                </c:pt>
                <c:pt idx="341">
                  <c:v>42346</c:v>
                </c:pt>
                <c:pt idx="342">
                  <c:v>42347</c:v>
                </c:pt>
                <c:pt idx="343">
                  <c:v>42348</c:v>
                </c:pt>
                <c:pt idx="344">
                  <c:v>42349</c:v>
                </c:pt>
                <c:pt idx="345">
                  <c:v>42350</c:v>
                </c:pt>
                <c:pt idx="346">
                  <c:v>42351</c:v>
                </c:pt>
                <c:pt idx="347">
                  <c:v>42352</c:v>
                </c:pt>
                <c:pt idx="348">
                  <c:v>42353</c:v>
                </c:pt>
                <c:pt idx="349">
                  <c:v>42354</c:v>
                </c:pt>
                <c:pt idx="350">
                  <c:v>42355</c:v>
                </c:pt>
                <c:pt idx="351">
                  <c:v>42356</c:v>
                </c:pt>
                <c:pt idx="352">
                  <c:v>42357</c:v>
                </c:pt>
                <c:pt idx="353">
                  <c:v>42358</c:v>
                </c:pt>
                <c:pt idx="354">
                  <c:v>42359</c:v>
                </c:pt>
                <c:pt idx="355">
                  <c:v>42360</c:v>
                </c:pt>
                <c:pt idx="356">
                  <c:v>42361</c:v>
                </c:pt>
                <c:pt idx="357">
                  <c:v>42362</c:v>
                </c:pt>
                <c:pt idx="358">
                  <c:v>42363</c:v>
                </c:pt>
                <c:pt idx="359">
                  <c:v>42364</c:v>
                </c:pt>
                <c:pt idx="360">
                  <c:v>42365</c:v>
                </c:pt>
                <c:pt idx="361">
                  <c:v>42366</c:v>
                </c:pt>
                <c:pt idx="362">
                  <c:v>42367</c:v>
                </c:pt>
                <c:pt idx="363">
                  <c:v>42368</c:v>
                </c:pt>
                <c:pt idx="364">
                  <c:v>42369</c:v>
                </c:pt>
              </c:numCache>
            </c:numRef>
          </c:cat>
          <c:val>
            <c:numRef>
              <c:f>'2013'!$D$2:$D$366</c:f>
              <c:numCache>
                <c:formatCode>General</c:formatCode>
                <c:ptCount val="365"/>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pt idx="208">
                  <c:v>35</c:v>
                </c:pt>
                <c:pt idx="209">
                  <c:v>35</c:v>
                </c:pt>
                <c:pt idx="210">
                  <c:v>35</c:v>
                </c:pt>
                <c:pt idx="211">
                  <c:v>35</c:v>
                </c:pt>
                <c:pt idx="212">
                  <c:v>35</c:v>
                </c:pt>
                <c:pt idx="213">
                  <c:v>35</c:v>
                </c:pt>
                <c:pt idx="214">
                  <c:v>35</c:v>
                </c:pt>
                <c:pt idx="215">
                  <c:v>35</c:v>
                </c:pt>
                <c:pt idx="216">
                  <c:v>35</c:v>
                </c:pt>
                <c:pt idx="217">
                  <c:v>35</c:v>
                </c:pt>
                <c:pt idx="218">
                  <c:v>35</c:v>
                </c:pt>
                <c:pt idx="219">
                  <c:v>35</c:v>
                </c:pt>
                <c:pt idx="220">
                  <c:v>35</c:v>
                </c:pt>
                <c:pt idx="221">
                  <c:v>35</c:v>
                </c:pt>
                <c:pt idx="222">
                  <c:v>35</c:v>
                </c:pt>
                <c:pt idx="223">
                  <c:v>35</c:v>
                </c:pt>
                <c:pt idx="224">
                  <c:v>35</c:v>
                </c:pt>
                <c:pt idx="225">
                  <c:v>35</c:v>
                </c:pt>
                <c:pt idx="226">
                  <c:v>35</c:v>
                </c:pt>
                <c:pt idx="227">
                  <c:v>35</c:v>
                </c:pt>
                <c:pt idx="228">
                  <c:v>35</c:v>
                </c:pt>
                <c:pt idx="229">
                  <c:v>35</c:v>
                </c:pt>
                <c:pt idx="230">
                  <c:v>35</c:v>
                </c:pt>
                <c:pt idx="231">
                  <c:v>35</c:v>
                </c:pt>
                <c:pt idx="232">
                  <c:v>35</c:v>
                </c:pt>
                <c:pt idx="233">
                  <c:v>35</c:v>
                </c:pt>
                <c:pt idx="234">
                  <c:v>35</c:v>
                </c:pt>
                <c:pt idx="235">
                  <c:v>35</c:v>
                </c:pt>
                <c:pt idx="236">
                  <c:v>35</c:v>
                </c:pt>
                <c:pt idx="237">
                  <c:v>35</c:v>
                </c:pt>
                <c:pt idx="238">
                  <c:v>35</c:v>
                </c:pt>
                <c:pt idx="239">
                  <c:v>35</c:v>
                </c:pt>
                <c:pt idx="240">
                  <c:v>35</c:v>
                </c:pt>
                <c:pt idx="241">
                  <c:v>35</c:v>
                </c:pt>
                <c:pt idx="242">
                  <c:v>35</c:v>
                </c:pt>
                <c:pt idx="243">
                  <c:v>35</c:v>
                </c:pt>
                <c:pt idx="244">
                  <c:v>35</c:v>
                </c:pt>
                <c:pt idx="245">
                  <c:v>35</c:v>
                </c:pt>
                <c:pt idx="246">
                  <c:v>35</c:v>
                </c:pt>
                <c:pt idx="247">
                  <c:v>35</c:v>
                </c:pt>
                <c:pt idx="248">
                  <c:v>35</c:v>
                </c:pt>
                <c:pt idx="249">
                  <c:v>35</c:v>
                </c:pt>
                <c:pt idx="250">
                  <c:v>35</c:v>
                </c:pt>
                <c:pt idx="251">
                  <c:v>35</c:v>
                </c:pt>
                <c:pt idx="252">
                  <c:v>35</c:v>
                </c:pt>
                <c:pt idx="253">
                  <c:v>35</c:v>
                </c:pt>
                <c:pt idx="254">
                  <c:v>35</c:v>
                </c:pt>
                <c:pt idx="255">
                  <c:v>35</c:v>
                </c:pt>
                <c:pt idx="256">
                  <c:v>35</c:v>
                </c:pt>
                <c:pt idx="257">
                  <c:v>35</c:v>
                </c:pt>
                <c:pt idx="258">
                  <c:v>35</c:v>
                </c:pt>
                <c:pt idx="259">
                  <c:v>35</c:v>
                </c:pt>
                <c:pt idx="260">
                  <c:v>35</c:v>
                </c:pt>
                <c:pt idx="261">
                  <c:v>35</c:v>
                </c:pt>
                <c:pt idx="262">
                  <c:v>35</c:v>
                </c:pt>
                <c:pt idx="263">
                  <c:v>35</c:v>
                </c:pt>
                <c:pt idx="264">
                  <c:v>35</c:v>
                </c:pt>
                <c:pt idx="265">
                  <c:v>35</c:v>
                </c:pt>
                <c:pt idx="266">
                  <c:v>35</c:v>
                </c:pt>
                <c:pt idx="267">
                  <c:v>35</c:v>
                </c:pt>
                <c:pt idx="268">
                  <c:v>35</c:v>
                </c:pt>
                <c:pt idx="269">
                  <c:v>35</c:v>
                </c:pt>
                <c:pt idx="270">
                  <c:v>35</c:v>
                </c:pt>
                <c:pt idx="271">
                  <c:v>35</c:v>
                </c:pt>
                <c:pt idx="272">
                  <c:v>35</c:v>
                </c:pt>
                <c:pt idx="273">
                  <c:v>35</c:v>
                </c:pt>
                <c:pt idx="274">
                  <c:v>35</c:v>
                </c:pt>
                <c:pt idx="275">
                  <c:v>35</c:v>
                </c:pt>
                <c:pt idx="276">
                  <c:v>35</c:v>
                </c:pt>
                <c:pt idx="277">
                  <c:v>35</c:v>
                </c:pt>
                <c:pt idx="278">
                  <c:v>35</c:v>
                </c:pt>
                <c:pt idx="279">
                  <c:v>35</c:v>
                </c:pt>
                <c:pt idx="280">
                  <c:v>35</c:v>
                </c:pt>
                <c:pt idx="281">
                  <c:v>35</c:v>
                </c:pt>
                <c:pt idx="282">
                  <c:v>35</c:v>
                </c:pt>
                <c:pt idx="283">
                  <c:v>35</c:v>
                </c:pt>
                <c:pt idx="284">
                  <c:v>35</c:v>
                </c:pt>
                <c:pt idx="285">
                  <c:v>35</c:v>
                </c:pt>
                <c:pt idx="286">
                  <c:v>35</c:v>
                </c:pt>
                <c:pt idx="287">
                  <c:v>35</c:v>
                </c:pt>
                <c:pt idx="288">
                  <c:v>35</c:v>
                </c:pt>
                <c:pt idx="289">
                  <c:v>35</c:v>
                </c:pt>
                <c:pt idx="290">
                  <c:v>35</c:v>
                </c:pt>
                <c:pt idx="291">
                  <c:v>35</c:v>
                </c:pt>
                <c:pt idx="292">
                  <c:v>35</c:v>
                </c:pt>
                <c:pt idx="293">
                  <c:v>35</c:v>
                </c:pt>
                <c:pt idx="294">
                  <c:v>35</c:v>
                </c:pt>
                <c:pt idx="295">
                  <c:v>35</c:v>
                </c:pt>
                <c:pt idx="296">
                  <c:v>35</c:v>
                </c:pt>
                <c:pt idx="297">
                  <c:v>35</c:v>
                </c:pt>
                <c:pt idx="298">
                  <c:v>35</c:v>
                </c:pt>
                <c:pt idx="299">
                  <c:v>35</c:v>
                </c:pt>
                <c:pt idx="300">
                  <c:v>35</c:v>
                </c:pt>
                <c:pt idx="301">
                  <c:v>35</c:v>
                </c:pt>
                <c:pt idx="302">
                  <c:v>35</c:v>
                </c:pt>
                <c:pt idx="303">
                  <c:v>35</c:v>
                </c:pt>
                <c:pt idx="304">
                  <c:v>35</c:v>
                </c:pt>
                <c:pt idx="305">
                  <c:v>35</c:v>
                </c:pt>
                <c:pt idx="306">
                  <c:v>35</c:v>
                </c:pt>
                <c:pt idx="307">
                  <c:v>35</c:v>
                </c:pt>
                <c:pt idx="308">
                  <c:v>35</c:v>
                </c:pt>
                <c:pt idx="309">
                  <c:v>35</c:v>
                </c:pt>
                <c:pt idx="310">
                  <c:v>35</c:v>
                </c:pt>
                <c:pt idx="311">
                  <c:v>35</c:v>
                </c:pt>
                <c:pt idx="312">
                  <c:v>35</c:v>
                </c:pt>
                <c:pt idx="313">
                  <c:v>35</c:v>
                </c:pt>
                <c:pt idx="314">
                  <c:v>35</c:v>
                </c:pt>
                <c:pt idx="315">
                  <c:v>35</c:v>
                </c:pt>
                <c:pt idx="316">
                  <c:v>35</c:v>
                </c:pt>
                <c:pt idx="317">
                  <c:v>35</c:v>
                </c:pt>
                <c:pt idx="318">
                  <c:v>35</c:v>
                </c:pt>
                <c:pt idx="319">
                  <c:v>35</c:v>
                </c:pt>
                <c:pt idx="320">
                  <c:v>35</c:v>
                </c:pt>
                <c:pt idx="321">
                  <c:v>35</c:v>
                </c:pt>
                <c:pt idx="322">
                  <c:v>35</c:v>
                </c:pt>
                <c:pt idx="323">
                  <c:v>35</c:v>
                </c:pt>
                <c:pt idx="324">
                  <c:v>35</c:v>
                </c:pt>
                <c:pt idx="325">
                  <c:v>35</c:v>
                </c:pt>
                <c:pt idx="326">
                  <c:v>35</c:v>
                </c:pt>
                <c:pt idx="327">
                  <c:v>35</c:v>
                </c:pt>
                <c:pt idx="328">
                  <c:v>35</c:v>
                </c:pt>
                <c:pt idx="329">
                  <c:v>35</c:v>
                </c:pt>
                <c:pt idx="330">
                  <c:v>35</c:v>
                </c:pt>
                <c:pt idx="331">
                  <c:v>35</c:v>
                </c:pt>
                <c:pt idx="332">
                  <c:v>35</c:v>
                </c:pt>
                <c:pt idx="333">
                  <c:v>35</c:v>
                </c:pt>
                <c:pt idx="334">
                  <c:v>35</c:v>
                </c:pt>
                <c:pt idx="335">
                  <c:v>35</c:v>
                </c:pt>
                <c:pt idx="336">
                  <c:v>35</c:v>
                </c:pt>
                <c:pt idx="337">
                  <c:v>35</c:v>
                </c:pt>
                <c:pt idx="338">
                  <c:v>35</c:v>
                </c:pt>
                <c:pt idx="339">
                  <c:v>35</c:v>
                </c:pt>
                <c:pt idx="340">
                  <c:v>35</c:v>
                </c:pt>
                <c:pt idx="341">
                  <c:v>35</c:v>
                </c:pt>
                <c:pt idx="342">
                  <c:v>35</c:v>
                </c:pt>
                <c:pt idx="343">
                  <c:v>35</c:v>
                </c:pt>
                <c:pt idx="344">
                  <c:v>35</c:v>
                </c:pt>
                <c:pt idx="345">
                  <c:v>35</c:v>
                </c:pt>
                <c:pt idx="346">
                  <c:v>35</c:v>
                </c:pt>
                <c:pt idx="347">
                  <c:v>35</c:v>
                </c:pt>
                <c:pt idx="348">
                  <c:v>35</c:v>
                </c:pt>
                <c:pt idx="349">
                  <c:v>35</c:v>
                </c:pt>
                <c:pt idx="350">
                  <c:v>35</c:v>
                </c:pt>
                <c:pt idx="351">
                  <c:v>35</c:v>
                </c:pt>
                <c:pt idx="352">
                  <c:v>35</c:v>
                </c:pt>
                <c:pt idx="353">
                  <c:v>35</c:v>
                </c:pt>
                <c:pt idx="354">
                  <c:v>35</c:v>
                </c:pt>
                <c:pt idx="355">
                  <c:v>35</c:v>
                </c:pt>
                <c:pt idx="356">
                  <c:v>35</c:v>
                </c:pt>
                <c:pt idx="357">
                  <c:v>35</c:v>
                </c:pt>
                <c:pt idx="358">
                  <c:v>35</c:v>
                </c:pt>
                <c:pt idx="359">
                  <c:v>35</c:v>
                </c:pt>
                <c:pt idx="360">
                  <c:v>35</c:v>
                </c:pt>
                <c:pt idx="361">
                  <c:v>35</c:v>
                </c:pt>
                <c:pt idx="362">
                  <c:v>35</c:v>
                </c:pt>
                <c:pt idx="363">
                  <c:v>35</c:v>
                </c:pt>
                <c:pt idx="364">
                  <c:v>35</c:v>
                </c:pt>
              </c:numCache>
            </c:numRef>
          </c:val>
          <c:smooth val="0"/>
        </c:ser>
        <c:dLbls>
          <c:showLegendKey val="0"/>
          <c:showVal val="0"/>
          <c:showCatName val="0"/>
          <c:showSerName val="0"/>
          <c:showPercent val="0"/>
          <c:showBubbleSize val="0"/>
        </c:dLbls>
        <c:marker val="1"/>
        <c:smooth val="0"/>
        <c:axId val="90763264"/>
        <c:axId val="90765184"/>
      </c:lineChart>
      <c:dateAx>
        <c:axId val="90763264"/>
        <c:scaling>
          <c:orientation val="minMax"/>
        </c:scaling>
        <c:delete val="0"/>
        <c:axPos val="b"/>
        <c:numFmt formatCode="m&quot;月&quot;d&quot;日&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90765184"/>
        <c:crosses val="autoZero"/>
        <c:auto val="1"/>
        <c:lblOffset val="100"/>
        <c:baseTimeUnit val="days"/>
      </c:dateAx>
      <c:valAx>
        <c:axId val="90765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90763264"/>
        <c:crosses val="autoZero"/>
        <c:crossBetween val="between"/>
      </c:valAx>
      <c:spPr>
        <a:noFill/>
        <a:ln>
          <a:noFill/>
        </a:ln>
        <a:effectLst/>
      </c:spPr>
    </c:plotArea>
    <c:legend>
      <c:legendPos val="b"/>
      <c:layout>
        <c:manualLayout>
          <c:xMode val="edge"/>
          <c:yMode val="edge"/>
          <c:x val="0.40932292782512159"/>
          <c:y val="0.16757126837768205"/>
          <c:w val="0.5501535448564796"/>
          <c:h val="0.12655272365048145"/>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8416643859812E-2"/>
          <c:y val="3.7596014812430995E-2"/>
          <c:w val="0.91860141104466264"/>
          <c:h val="0.78895674350197076"/>
        </c:manualLayout>
      </c:layout>
      <c:lineChart>
        <c:grouping val="standard"/>
        <c:varyColors val="0"/>
        <c:ser>
          <c:idx val="0"/>
          <c:order val="0"/>
          <c:tx>
            <c:strRef>
              <c:f>'2014'!$C$1</c:f>
              <c:strCache>
                <c:ptCount val="1"/>
                <c:pt idx="0">
                  <c:v>日平均値（μg／㎥）</c:v>
                </c:pt>
              </c:strCache>
            </c:strRef>
          </c:tx>
          <c:spPr>
            <a:ln w="28575" cap="rnd">
              <a:solidFill>
                <a:schemeClr val="accent1"/>
              </a:solidFill>
              <a:round/>
            </a:ln>
            <a:effectLst/>
          </c:spPr>
          <c:marker>
            <c:symbol val="none"/>
          </c:marker>
          <c:cat>
            <c:numRef>
              <c:f>'2014'!$B$2:$B$366</c:f>
              <c:numCache>
                <c:formatCode>m"月"d"日";@</c:formatCode>
                <c:ptCount val="365"/>
                <c:pt idx="0">
                  <c:v>42005</c:v>
                </c:pt>
                <c:pt idx="1">
                  <c:v>42006</c:v>
                </c:pt>
                <c:pt idx="2">
                  <c:v>42007</c:v>
                </c:pt>
                <c:pt idx="3">
                  <c:v>42008</c:v>
                </c:pt>
                <c:pt idx="4">
                  <c:v>42009</c:v>
                </c:pt>
                <c:pt idx="5">
                  <c:v>42010</c:v>
                </c:pt>
                <c:pt idx="6">
                  <c:v>42011</c:v>
                </c:pt>
                <c:pt idx="7">
                  <c:v>42012</c:v>
                </c:pt>
                <c:pt idx="8">
                  <c:v>42013</c:v>
                </c:pt>
                <c:pt idx="9">
                  <c:v>42014</c:v>
                </c:pt>
                <c:pt idx="10">
                  <c:v>42015</c:v>
                </c:pt>
                <c:pt idx="11">
                  <c:v>42016</c:v>
                </c:pt>
                <c:pt idx="12">
                  <c:v>42017</c:v>
                </c:pt>
                <c:pt idx="13">
                  <c:v>42018</c:v>
                </c:pt>
                <c:pt idx="14">
                  <c:v>42019</c:v>
                </c:pt>
                <c:pt idx="15">
                  <c:v>42020</c:v>
                </c:pt>
                <c:pt idx="16">
                  <c:v>42021</c:v>
                </c:pt>
                <c:pt idx="17">
                  <c:v>42022</c:v>
                </c:pt>
                <c:pt idx="18">
                  <c:v>42023</c:v>
                </c:pt>
                <c:pt idx="19">
                  <c:v>42024</c:v>
                </c:pt>
                <c:pt idx="20">
                  <c:v>42025</c:v>
                </c:pt>
                <c:pt idx="21">
                  <c:v>42026</c:v>
                </c:pt>
                <c:pt idx="22">
                  <c:v>42027</c:v>
                </c:pt>
                <c:pt idx="23">
                  <c:v>42028</c:v>
                </c:pt>
                <c:pt idx="24">
                  <c:v>42029</c:v>
                </c:pt>
                <c:pt idx="25">
                  <c:v>42030</c:v>
                </c:pt>
                <c:pt idx="26">
                  <c:v>42031</c:v>
                </c:pt>
                <c:pt idx="27">
                  <c:v>42032</c:v>
                </c:pt>
                <c:pt idx="28">
                  <c:v>42033</c:v>
                </c:pt>
                <c:pt idx="29">
                  <c:v>42034</c:v>
                </c:pt>
                <c:pt idx="30">
                  <c:v>42035</c:v>
                </c:pt>
                <c:pt idx="31">
                  <c:v>42036</c:v>
                </c:pt>
                <c:pt idx="32">
                  <c:v>42037</c:v>
                </c:pt>
                <c:pt idx="33">
                  <c:v>42038</c:v>
                </c:pt>
                <c:pt idx="34">
                  <c:v>42039</c:v>
                </c:pt>
                <c:pt idx="35">
                  <c:v>42040</c:v>
                </c:pt>
                <c:pt idx="36">
                  <c:v>42041</c:v>
                </c:pt>
                <c:pt idx="37">
                  <c:v>42042</c:v>
                </c:pt>
                <c:pt idx="38">
                  <c:v>42043</c:v>
                </c:pt>
                <c:pt idx="39">
                  <c:v>42044</c:v>
                </c:pt>
                <c:pt idx="40">
                  <c:v>42045</c:v>
                </c:pt>
                <c:pt idx="41">
                  <c:v>42046</c:v>
                </c:pt>
                <c:pt idx="42">
                  <c:v>42047</c:v>
                </c:pt>
                <c:pt idx="43">
                  <c:v>42048</c:v>
                </c:pt>
                <c:pt idx="44">
                  <c:v>42049</c:v>
                </c:pt>
                <c:pt idx="45">
                  <c:v>42050</c:v>
                </c:pt>
                <c:pt idx="46">
                  <c:v>42051</c:v>
                </c:pt>
                <c:pt idx="47">
                  <c:v>42052</c:v>
                </c:pt>
                <c:pt idx="48">
                  <c:v>42053</c:v>
                </c:pt>
                <c:pt idx="49">
                  <c:v>42054</c:v>
                </c:pt>
                <c:pt idx="50">
                  <c:v>42055</c:v>
                </c:pt>
                <c:pt idx="51">
                  <c:v>42056</c:v>
                </c:pt>
                <c:pt idx="52">
                  <c:v>42057</c:v>
                </c:pt>
                <c:pt idx="53">
                  <c:v>42058</c:v>
                </c:pt>
                <c:pt idx="54">
                  <c:v>42059</c:v>
                </c:pt>
                <c:pt idx="55">
                  <c:v>42060</c:v>
                </c:pt>
                <c:pt idx="56">
                  <c:v>42061</c:v>
                </c:pt>
                <c:pt idx="57">
                  <c:v>42062</c:v>
                </c:pt>
                <c:pt idx="58">
                  <c:v>42063</c:v>
                </c:pt>
                <c:pt idx="59">
                  <c:v>42064</c:v>
                </c:pt>
                <c:pt idx="60">
                  <c:v>42065</c:v>
                </c:pt>
                <c:pt idx="61">
                  <c:v>42066</c:v>
                </c:pt>
                <c:pt idx="62">
                  <c:v>42067</c:v>
                </c:pt>
                <c:pt idx="63">
                  <c:v>42068</c:v>
                </c:pt>
                <c:pt idx="64">
                  <c:v>42069</c:v>
                </c:pt>
                <c:pt idx="65">
                  <c:v>42070</c:v>
                </c:pt>
                <c:pt idx="66">
                  <c:v>42071</c:v>
                </c:pt>
                <c:pt idx="67">
                  <c:v>42072</c:v>
                </c:pt>
                <c:pt idx="68">
                  <c:v>42073</c:v>
                </c:pt>
                <c:pt idx="69">
                  <c:v>42074</c:v>
                </c:pt>
                <c:pt idx="70">
                  <c:v>42075</c:v>
                </c:pt>
                <c:pt idx="71">
                  <c:v>42076</c:v>
                </c:pt>
                <c:pt idx="72">
                  <c:v>42077</c:v>
                </c:pt>
                <c:pt idx="73">
                  <c:v>42078</c:v>
                </c:pt>
                <c:pt idx="74">
                  <c:v>42079</c:v>
                </c:pt>
                <c:pt idx="75">
                  <c:v>42080</c:v>
                </c:pt>
                <c:pt idx="76">
                  <c:v>42081</c:v>
                </c:pt>
                <c:pt idx="77">
                  <c:v>42082</c:v>
                </c:pt>
                <c:pt idx="78">
                  <c:v>42083</c:v>
                </c:pt>
                <c:pt idx="79">
                  <c:v>42084</c:v>
                </c:pt>
                <c:pt idx="80">
                  <c:v>42085</c:v>
                </c:pt>
                <c:pt idx="81">
                  <c:v>42086</c:v>
                </c:pt>
                <c:pt idx="82">
                  <c:v>42087</c:v>
                </c:pt>
                <c:pt idx="83">
                  <c:v>42088</c:v>
                </c:pt>
                <c:pt idx="84">
                  <c:v>42089</c:v>
                </c:pt>
                <c:pt idx="85">
                  <c:v>42090</c:v>
                </c:pt>
                <c:pt idx="86">
                  <c:v>42091</c:v>
                </c:pt>
                <c:pt idx="87">
                  <c:v>42092</c:v>
                </c:pt>
                <c:pt idx="88">
                  <c:v>42093</c:v>
                </c:pt>
                <c:pt idx="89">
                  <c:v>42094</c:v>
                </c:pt>
                <c:pt idx="90">
                  <c:v>42095</c:v>
                </c:pt>
                <c:pt idx="91">
                  <c:v>42096</c:v>
                </c:pt>
                <c:pt idx="92">
                  <c:v>42097</c:v>
                </c:pt>
                <c:pt idx="93">
                  <c:v>42098</c:v>
                </c:pt>
                <c:pt idx="94">
                  <c:v>42099</c:v>
                </c:pt>
                <c:pt idx="95">
                  <c:v>42100</c:v>
                </c:pt>
                <c:pt idx="96">
                  <c:v>42101</c:v>
                </c:pt>
                <c:pt idx="97">
                  <c:v>42102</c:v>
                </c:pt>
                <c:pt idx="98">
                  <c:v>42103</c:v>
                </c:pt>
                <c:pt idx="99">
                  <c:v>42104</c:v>
                </c:pt>
                <c:pt idx="100">
                  <c:v>42105</c:v>
                </c:pt>
                <c:pt idx="101">
                  <c:v>42106</c:v>
                </c:pt>
                <c:pt idx="102">
                  <c:v>42107</c:v>
                </c:pt>
                <c:pt idx="103">
                  <c:v>42108</c:v>
                </c:pt>
                <c:pt idx="104">
                  <c:v>42109</c:v>
                </c:pt>
                <c:pt idx="105">
                  <c:v>42110</c:v>
                </c:pt>
                <c:pt idx="106">
                  <c:v>42111</c:v>
                </c:pt>
                <c:pt idx="107">
                  <c:v>42112</c:v>
                </c:pt>
                <c:pt idx="108">
                  <c:v>42113</c:v>
                </c:pt>
                <c:pt idx="109">
                  <c:v>42114</c:v>
                </c:pt>
                <c:pt idx="110">
                  <c:v>42115</c:v>
                </c:pt>
                <c:pt idx="111">
                  <c:v>42116</c:v>
                </c:pt>
                <c:pt idx="112">
                  <c:v>42117</c:v>
                </c:pt>
                <c:pt idx="113">
                  <c:v>42118</c:v>
                </c:pt>
                <c:pt idx="114">
                  <c:v>42119</c:v>
                </c:pt>
                <c:pt idx="115">
                  <c:v>42120</c:v>
                </c:pt>
                <c:pt idx="116">
                  <c:v>42121</c:v>
                </c:pt>
                <c:pt idx="117">
                  <c:v>42122</c:v>
                </c:pt>
                <c:pt idx="118">
                  <c:v>42123</c:v>
                </c:pt>
                <c:pt idx="119">
                  <c:v>42124</c:v>
                </c:pt>
                <c:pt idx="120">
                  <c:v>42125</c:v>
                </c:pt>
                <c:pt idx="121">
                  <c:v>42126</c:v>
                </c:pt>
                <c:pt idx="122">
                  <c:v>42127</c:v>
                </c:pt>
                <c:pt idx="123">
                  <c:v>42128</c:v>
                </c:pt>
                <c:pt idx="124">
                  <c:v>42129</c:v>
                </c:pt>
                <c:pt idx="125">
                  <c:v>42130</c:v>
                </c:pt>
                <c:pt idx="126">
                  <c:v>42131</c:v>
                </c:pt>
                <c:pt idx="127">
                  <c:v>42132</c:v>
                </c:pt>
                <c:pt idx="128">
                  <c:v>42133</c:v>
                </c:pt>
                <c:pt idx="129">
                  <c:v>42134</c:v>
                </c:pt>
                <c:pt idx="130">
                  <c:v>42135</c:v>
                </c:pt>
                <c:pt idx="131">
                  <c:v>42136</c:v>
                </c:pt>
                <c:pt idx="132">
                  <c:v>42137</c:v>
                </c:pt>
                <c:pt idx="133">
                  <c:v>42138</c:v>
                </c:pt>
                <c:pt idx="134">
                  <c:v>42139</c:v>
                </c:pt>
                <c:pt idx="135">
                  <c:v>42140</c:v>
                </c:pt>
                <c:pt idx="136">
                  <c:v>42141</c:v>
                </c:pt>
                <c:pt idx="137">
                  <c:v>42142</c:v>
                </c:pt>
                <c:pt idx="138">
                  <c:v>42143</c:v>
                </c:pt>
                <c:pt idx="139">
                  <c:v>42144</c:v>
                </c:pt>
                <c:pt idx="140">
                  <c:v>42145</c:v>
                </c:pt>
                <c:pt idx="141">
                  <c:v>42146</c:v>
                </c:pt>
                <c:pt idx="142">
                  <c:v>42147</c:v>
                </c:pt>
                <c:pt idx="143">
                  <c:v>42148</c:v>
                </c:pt>
                <c:pt idx="144">
                  <c:v>42149</c:v>
                </c:pt>
                <c:pt idx="145">
                  <c:v>42150</c:v>
                </c:pt>
                <c:pt idx="146">
                  <c:v>42151</c:v>
                </c:pt>
                <c:pt idx="147">
                  <c:v>42152</c:v>
                </c:pt>
                <c:pt idx="148">
                  <c:v>42153</c:v>
                </c:pt>
                <c:pt idx="149">
                  <c:v>42154</c:v>
                </c:pt>
                <c:pt idx="150">
                  <c:v>42155</c:v>
                </c:pt>
                <c:pt idx="151">
                  <c:v>42156</c:v>
                </c:pt>
                <c:pt idx="152">
                  <c:v>42157</c:v>
                </c:pt>
                <c:pt idx="153">
                  <c:v>42158</c:v>
                </c:pt>
                <c:pt idx="154">
                  <c:v>42159</c:v>
                </c:pt>
                <c:pt idx="155">
                  <c:v>42160</c:v>
                </c:pt>
                <c:pt idx="156">
                  <c:v>42161</c:v>
                </c:pt>
                <c:pt idx="157">
                  <c:v>42162</c:v>
                </c:pt>
                <c:pt idx="158">
                  <c:v>42163</c:v>
                </c:pt>
                <c:pt idx="159">
                  <c:v>42164</c:v>
                </c:pt>
                <c:pt idx="160">
                  <c:v>42165</c:v>
                </c:pt>
                <c:pt idx="161">
                  <c:v>42166</c:v>
                </c:pt>
                <c:pt idx="162">
                  <c:v>42167</c:v>
                </c:pt>
                <c:pt idx="163">
                  <c:v>42168</c:v>
                </c:pt>
                <c:pt idx="164">
                  <c:v>42169</c:v>
                </c:pt>
                <c:pt idx="165">
                  <c:v>42170</c:v>
                </c:pt>
                <c:pt idx="166">
                  <c:v>42171</c:v>
                </c:pt>
                <c:pt idx="167">
                  <c:v>42172</c:v>
                </c:pt>
                <c:pt idx="168">
                  <c:v>42173</c:v>
                </c:pt>
                <c:pt idx="169">
                  <c:v>42174</c:v>
                </c:pt>
                <c:pt idx="170">
                  <c:v>42175</c:v>
                </c:pt>
                <c:pt idx="171">
                  <c:v>42176</c:v>
                </c:pt>
                <c:pt idx="172">
                  <c:v>42177</c:v>
                </c:pt>
                <c:pt idx="173">
                  <c:v>42178</c:v>
                </c:pt>
                <c:pt idx="174">
                  <c:v>42179</c:v>
                </c:pt>
                <c:pt idx="175">
                  <c:v>42180</c:v>
                </c:pt>
                <c:pt idx="176">
                  <c:v>42181</c:v>
                </c:pt>
                <c:pt idx="177">
                  <c:v>42182</c:v>
                </c:pt>
                <c:pt idx="178">
                  <c:v>42183</c:v>
                </c:pt>
                <c:pt idx="179">
                  <c:v>42184</c:v>
                </c:pt>
                <c:pt idx="180">
                  <c:v>42185</c:v>
                </c:pt>
                <c:pt idx="181">
                  <c:v>42186</c:v>
                </c:pt>
                <c:pt idx="182">
                  <c:v>42187</c:v>
                </c:pt>
                <c:pt idx="183">
                  <c:v>42188</c:v>
                </c:pt>
                <c:pt idx="184">
                  <c:v>42189</c:v>
                </c:pt>
                <c:pt idx="185">
                  <c:v>42190</c:v>
                </c:pt>
                <c:pt idx="186">
                  <c:v>42191</c:v>
                </c:pt>
                <c:pt idx="187">
                  <c:v>42192</c:v>
                </c:pt>
                <c:pt idx="188">
                  <c:v>42193</c:v>
                </c:pt>
                <c:pt idx="189">
                  <c:v>42194</c:v>
                </c:pt>
                <c:pt idx="190">
                  <c:v>42195</c:v>
                </c:pt>
                <c:pt idx="191">
                  <c:v>42196</c:v>
                </c:pt>
                <c:pt idx="192">
                  <c:v>42197</c:v>
                </c:pt>
                <c:pt idx="193">
                  <c:v>42198</c:v>
                </c:pt>
                <c:pt idx="194">
                  <c:v>42199</c:v>
                </c:pt>
                <c:pt idx="195">
                  <c:v>42200</c:v>
                </c:pt>
                <c:pt idx="196">
                  <c:v>42201</c:v>
                </c:pt>
                <c:pt idx="197">
                  <c:v>42202</c:v>
                </c:pt>
                <c:pt idx="198">
                  <c:v>42203</c:v>
                </c:pt>
                <c:pt idx="199">
                  <c:v>42204</c:v>
                </c:pt>
                <c:pt idx="200">
                  <c:v>42205</c:v>
                </c:pt>
                <c:pt idx="201">
                  <c:v>42206</c:v>
                </c:pt>
                <c:pt idx="202">
                  <c:v>42207</c:v>
                </c:pt>
                <c:pt idx="203">
                  <c:v>42208</c:v>
                </c:pt>
                <c:pt idx="204">
                  <c:v>42209</c:v>
                </c:pt>
                <c:pt idx="205">
                  <c:v>42210</c:v>
                </c:pt>
                <c:pt idx="206">
                  <c:v>42211</c:v>
                </c:pt>
                <c:pt idx="207">
                  <c:v>42212</c:v>
                </c:pt>
                <c:pt idx="208">
                  <c:v>42213</c:v>
                </c:pt>
                <c:pt idx="209">
                  <c:v>42214</c:v>
                </c:pt>
                <c:pt idx="210">
                  <c:v>42215</c:v>
                </c:pt>
                <c:pt idx="211">
                  <c:v>42216</c:v>
                </c:pt>
                <c:pt idx="212">
                  <c:v>42217</c:v>
                </c:pt>
                <c:pt idx="213">
                  <c:v>42218</c:v>
                </c:pt>
                <c:pt idx="214">
                  <c:v>42219</c:v>
                </c:pt>
                <c:pt idx="215">
                  <c:v>42220</c:v>
                </c:pt>
                <c:pt idx="216">
                  <c:v>42221</c:v>
                </c:pt>
                <c:pt idx="217">
                  <c:v>42222</c:v>
                </c:pt>
                <c:pt idx="218">
                  <c:v>42223</c:v>
                </c:pt>
                <c:pt idx="219">
                  <c:v>42224</c:v>
                </c:pt>
                <c:pt idx="220">
                  <c:v>42225</c:v>
                </c:pt>
                <c:pt idx="221">
                  <c:v>42226</c:v>
                </c:pt>
                <c:pt idx="222">
                  <c:v>42227</c:v>
                </c:pt>
                <c:pt idx="223">
                  <c:v>42228</c:v>
                </c:pt>
                <c:pt idx="224">
                  <c:v>42229</c:v>
                </c:pt>
                <c:pt idx="225">
                  <c:v>42230</c:v>
                </c:pt>
                <c:pt idx="226">
                  <c:v>42231</c:v>
                </c:pt>
                <c:pt idx="227">
                  <c:v>42232</c:v>
                </c:pt>
                <c:pt idx="228">
                  <c:v>42233</c:v>
                </c:pt>
                <c:pt idx="229">
                  <c:v>42234</c:v>
                </c:pt>
                <c:pt idx="230">
                  <c:v>42235</c:v>
                </c:pt>
                <c:pt idx="231">
                  <c:v>42236</c:v>
                </c:pt>
                <c:pt idx="232">
                  <c:v>42237</c:v>
                </c:pt>
                <c:pt idx="233">
                  <c:v>42238</c:v>
                </c:pt>
                <c:pt idx="234">
                  <c:v>42239</c:v>
                </c:pt>
                <c:pt idx="235">
                  <c:v>42240</c:v>
                </c:pt>
                <c:pt idx="236">
                  <c:v>42241</c:v>
                </c:pt>
                <c:pt idx="237">
                  <c:v>42242</c:v>
                </c:pt>
                <c:pt idx="238">
                  <c:v>42243</c:v>
                </c:pt>
                <c:pt idx="239">
                  <c:v>42244</c:v>
                </c:pt>
                <c:pt idx="240">
                  <c:v>42245</c:v>
                </c:pt>
                <c:pt idx="241">
                  <c:v>42246</c:v>
                </c:pt>
                <c:pt idx="242">
                  <c:v>42247</c:v>
                </c:pt>
                <c:pt idx="243">
                  <c:v>42248</c:v>
                </c:pt>
                <c:pt idx="244">
                  <c:v>42249</c:v>
                </c:pt>
                <c:pt idx="245">
                  <c:v>42250</c:v>
                </c:pt>
                <c:pt idx="246">
                  <c:v>42251</c:v>
                </c:pt>
                <c:pt idx="247">
                  <c:v>42252</c:v>
                </c:pt>
                <c:pt idx="248">
                  <c:v>42253</c:v>
                </c:pt>
                <c:pt idx="249">
                  <c:v>42254</c:v>
                </c:pt>
                <c:pt idx="250">
                  <c:v>42255</c:v>
                </c:pt>
                <c:pt idx="251">
                  <c:v>42256</c:v>
                </c:pt>
                <c:pt idx="252">
                  <c:v>42257</c:v>
                </c:pt>
                <c:pt idx="253">
                  <c:v>42258</c:v>
                </c:pt>
                <c:pt idx="254">
                  <c:v>42259</c:v>
                </c:pt>
                <c:pt idx="255">
                  <c:v>42260</c:v>
                </c:pt>
                <c:pt idx="256">
                  <c:v>42261</c:v>
                </c:pt>
                <c:pt idx="257">
                  <c:v>42262</c:v>
                </c:pt>
                <c:pt idx="258">
                  <c:v>42263</c:v>
                </c:pt>
                <c:pt idx="259">
                  <c:v>42264</c:v>
                </c:pt>
                <c:pt idx="260">
                  <c:v>42265</c:v>
                </c:pt>
                <c:pt idx="261">
                  <c:v>42266</c:v>
                </c:pt>
                <c:pt idx="262">
                  <c:v>42267</c:v>
                </c:pt>
                <c:pt idx="263">
                  <c:v>42268</c:v>
                </c:pt>
                <c:pt idx="264">
                  <c:v>42269</c:v>
                </c:pt>
                <c:pt idx="265">
                  <c:v>42270</c:v>
                </c:pt>
                <c:pt idx="266">
                  <c:v>42271</c:v>
                </c:pt>
                <c:pt idx="267">
                  <c:v>42272</c:v>
                </c:pt>
                <c:pt idx="268">
                  <c:v>42273</c:v>
                </c:pt>
                <c:pt idx="269">
                  <c:v>42274</c:v>
                </c:pt>
                <c:pt idx="270">
                  <c:v>42275</c:v>
                </c:pt>
                <c:pt idx="271">
                  <c:v>42276</c:v>
                </c:pt>
                <c:pt idx="272">
                  <c:v>42277</c:v>
                </c:pt>
                <c:pt idx="273">
                  <c:v>42278</c:v>
                </c:pt>
                <c:pt idx="274">
                  <c:v>42279</c:v>
                </c:pt>
                <c:pt idx="275">
                  <c:v>42280</c:v>
                </c:pt>
                <c:pt idx="276">
                  <c:v>42281</c:v>
                </c:pt>
                <c:pt idx="277">
                  <c:v>42282</c:v>
                </c:pt>
                <c:pt idx="278">
                  <c:v>42283</c:v>
                </c:pt>
                <c:pt idx="279">
                  <c:v>42284</c:v>
                </c:pt>
                <c:pt idx="280">
                  <c:v>42285</c:v>
                </c:pt>
                <c:pt idx="281">
                  <c:v>42286</c:v>
                </c:pt>
                <c:pt idx="282">
                  <c:v>42287</c:v>
                </c:pt>
                <c:pt idx="283">
                  <c:v>42288</c:v>
                </c:pt>
                <c:pt idx="284">
                  <c:v>42289</c:v>
                </c:pt>
                <c:pt idx="285">
                  <c:v>42290</c:v>
                </c:pt>
                <c:pt idx="286">
                  <c:v>42291</c:v>
                </c:pt>
                <c:pt idx="287">
                  <c:v>42292</c:v>
                </c:pt>
                <c:pt idx="288">
                  <c:v>42293</c:v>
                </c:pt>
                <c:pt idx="289">
                  <c:v>42294</c:v>
                </c:pt>
                <c:pt idx="290">
                  <c:v>42295</c:v>
                </c:pt>
                <c:pt idx="291">
                  <c:v>42296</c:v>
                </c:pt>
                <c:pt idx="292">
                  <c:v>42297</c:v>
                </c:pt>
                <c:pt idx="293">
                  <c:v>42298</c:v>
                </c:pt>
                <c:pt idx="294">
                  <c:v>42299</c:v>
                </c:pt>
                <c:pt idx="295">
                  <c:v>42300</c:v>
                </c:pt>
                <c:pt idx="296">
                  <c:v>42301</c:v>
                </c:pt>
                <c:pt idx="297">
                  <c:v>42302</c:v>
                </c:pt>
                <c:pt idx="298">
                  <c:v>42303</c:v>
                </c:pt>
                <c:pt idx="299">
                  <c:v>42304</c:v>
                </c:pt>
                <c:pt idx="300">
                  <c:v>42305</c:v>
                </c:pt>
                <c:pt idx="301">
                  <c:v>42306</c:v>
                </c:pt>
                <c:pt idx="302">
                  <c:v>42307</c:v>
                </c:pt>
                <c:pt idx="303">
                  <c:v>42308</c:v>
                </c:pt>
                <c:pt idx="304">
                  <c:v>42309</c:v>
                </c:pt>
                <c:pt idx="305">
                  <c:v>42310</c:v>
                </c:pt>
                <c:pt idx="306">
                  <c:v>42311</c:v>
                </c:pt>
                <c:pt idx="307">
                  <c:v>42312</c:v>
                </c:pt>
                <c:pt idx="308">
                  <c:v>42313</c:v>
                </c:pt>
                <c:pt idx="309">
                  <c:v>42314</c:v>
                </c:pt>
                <c:pt idx="310">
                  <c:v>42315</c:v>
                </c:pt>
                <c:pt idx="311">
                  <c:v>42316</c:v>
                </c:pt>
                <c:pt idx="312">
                  <c:v>42317</c:v>
                </c:pt>
                <c:pt idx="313">
                  <c:v>42318</c:v>
                </c:pt>
                <c:pt idx="314">
                  <c:v>42319</c:v>
                </c:pt>
                <c:pt idx="315">
                  <c:v>42320</c:v>
                </c:pt>
                <c:pt idx="316">
                  <c:v>42321</c:v>
                </c:pt>
                <c:pt idx="317">
                  <c:v>42322</c:v>
                </c:pt>
                <c:pt idx="318">
                  <c:v>42323</c:v>
                </c:pt>
                <c:pt idx="319">
                  <c:v>42324</c:v>
                </c:pt>
                <c:pt idx="320">
                  <c:v>42325</c:v>
                </c:pt>
                <c:pt idx="321">
                  <c:v>42326</c:v>
                </c:pt>
                <c:pt idx="322">
                  <c:v>42327</c:v>
                </c:pt>
                <c:pt idx="323">
                  <c:v>42328</c:v>
                </c:pt>
                <c:pt idx="324">
                  <c:v>42329</c:v>
                </c:pt>
                <c:pt idx="325">
                  <c:v>42330</c:v>
                </c:pt>
                <c:pt idx="326">
                  <c:v>42331</c:v>
                </c:pt>
                <c:pt idx="327">
                  <c:v>42332</c:v>
                </c:pt>
                <c:pt idx="328">
                  <c:v>42333</c:v>
                </c:pt>
                <c:pt idx="329">
                  <c:v>42334</c:v>
                </c:pt>
                <c:pt idx="330">
                  <c:v>42335</c:v>
                </c:pt>
                <c:pt idx="331">
                  <c:v>42336</c:v>
                </c:pt>
                <c:pt idx="332">
                  <c:v>42337</c:v>
                </c:pt>
                <c:pt idx="333">
                  <c:v>42338</c:v>
                </c:pt>
                <c:pt idx="334">
                  <c:v>42339</c:v>
                </c:pt>
                <c:pt idx="335">
                  <c:v>42340</c:v>
                </c:pt>
                <c:pt idx="336">
                  <c:v>42341</c:v>
                </c:pt>
                <c:pt idx="337">
                  <c:v>42342</c:v>
                </c:pt>
                <c:pt idx="338">
                  <c:v>42343</c:v>
                </c:pt>
                <c:pt idx="339">
                  <c:v>42344</c:v>
                </c:pt>
                <c:pt idx="340">
                  <c:v>42345</c:v>
                </c:pt>
                <c:pt idx="341">
                  <c:v>42346</c:v>
                </c:pt>
                <c:pt idx="342">
                  <c:v>42347</c:v>
                </c:pt>
                <c:pt idx="343">
                  <c:v>42348</c:v>
                </c:pt>
                <c:pt idx="344">
                  <c:v>42349</c:v>
                </c:pt>
                <c:pt idx="345">
                  <c:v>42350</c:v>
                </c:pt>
                <c:pt idx="346">
                  <c:v>42351</c:v>
                </c:pt>
                <c:pt idx="347">
                  <c:v>42352</c:v>
                </c:pt>
                <c:pt idx="348">
                  <c:v>42353</c:v>
                </c:pt>
                <c:pt idx="349">
                  <c:v>42354</c:v>
                </c:pt>
                <c:pt idx="350">
                  <c:v>42355</c:v>
                </c:pt>
                <c:pt idx="351">
                  <c:v>42356</c:v>
                </c:pt>
                <c:pt idx="352">
                  <c:v>42357</c:v>
                </c:pt>
                <c:pt idx="353">
                  <c:v>42358</c:v>
                </c:pt>
                <c:pt idx="354">
                  <c:v>42359</c:v>
                </c:pt>
                <c:pt idx="355">
                  <c:v>42360</c:v>
                </c:pt>
                <c:pt idx="356">
                  <c:v>42361</c:v>
                </c:pt>
                <c:pt idx="357">
                  <c:v>42362</c:v>
                </c:pt>
                <c:pt idx="358">
                  <c:v>42363</c:v>
                </c:pt>
                <c:pt idx="359">
                  <c:v>42364</c:v>
                </c:pt>
                <c:pt idx="360">
                  <c:v>42365</c:v>
                </c:pt>
                <c:pt idx="361">
                  <c:v>42366</c:v>
                </c:pt>
                <c:pt idx="362">
                  <c:v>42367</c:v>
                </c:pt>
                <c:pt idx="363">
                  <c:v>42368</c:v>
                </c:pt>
                <c:pt idx="364">
                  <c:v>42369</c:v>
                </c:pt>
              </c:numCache>
            </c:numRef>
          </c:cat>
          <c:val>
            <c:numRef>
              <c:f>'2014'!$C$2:$C$366</c:f>
              <c:numCache>
                <c:formatCode>General</c:formatCode>
                <c:ptCount val="365"/>
                <c:pt idx="0">
                  <c:v>58.4</c:v>
                </c:pt>
                <c:pt idx="1">
                  <c:v>167.6</c:v>
                </c:pt>
                <c:pt idx="2">
                  <c:v>54.5</c:v>
                </c:pt>
                <c:pt idx="3">
                  <c:v>154.9</c:v>
                </c:pt>
                <c:pt idx="4">
                  <c:v>101.4</c:v>
                </c:pt>
                <c:pt idx="5">
                  <c:v>154.6</c:v>
                </c:pt>
                <c:pt idx="6">
                  <c:v>112.9</c:v>
                </c:pt>
                <c:pt idx="7">
                  <c:v>21.4</c:v>
                </c:pt>
                <c:pt idx="8">
                  <c:v>33.1</c:v>
                </c:pt>
                <c:pt idx="9">
                  <c:v>81.3</c:v>
                </c:pt>
                <c:pt idx="10">
                  <c:v>152.6</c:v>
                </c:pt>
                <c:pt idx="11">
                  <c:v>28.5</c:v>
                </c:pt>
                <c:pt idx="12">
                  <c:v>127.9</c:v>
                </c:pt>
                <c:pt idx="13">
                  <c:v>119.5</c:v>
                </c:pt>
                <c:pt idx="14">
                  <c:v>210.4</c:v>
                </c:pt>
                <c:pt idx="15">
                  <c:v>448.4</c:v>
                </c:pt>
                <c:pt idx="16">
                  <c:v>154.5</c:v>
                </c:pt>
                <c:pt idx="17">
                  <c:v>76.8</c:v>
                </c:pt>
                <c:pt idx="18">
                  <c:v>124.8</c:v>
                </c:pt>
                <c:pt idx="19">
                  <c:v>10.3</c:v>
                </c:pt>
                <c:pt idx="20">
                  <c:v>47.2</c:v>
                </c:pt>
                <c:pt idx="21">
                  <c:v>163</c:v>
                </c:pt>
                <c:pt idx="22">
                  <c:v>288.39999999999998</c:v>
                </c:pt>
                <c:pt idx="23">
                  <c:v>152.4</c:v>
                </c:pt>
                <c:pt idx="24">
                  <c:v>33.700000000000003</c:v>
                </c:pt>
                <c:pt idx="25">
                  <c:v>59</c:v>
                </c:pt>
                <c:pt idx="26">
                  <c:v>96.2</c:v>
                </c:pt>
                <c:pt idx="27">
                  <c:v>46.6</c:v>
                </c:pt>
                <c:pt idx="28">
                  <c:v>149.30000000000001</c:v>
                </c:pt>
                <c:pt idx="29">
                  <c:v>71.3</c:v>
                </c:pt>
                <c:pt idx="30">
                  <c:v>166.2</c:v>
                </c:pt>
                <c:pt idx="31">
                  <c:v>155.1</c:v>
                </c:pt>
                <c:pt idx="32">
                  <c:v>68.900000000000006</c:v>
                </c:pt>
                <c:pt idx="33">
                  <c:v>7.1</c:v>
                </c:pt>
                <c:pt idx="34">
                  <c:v>30</c:v>
                </c:pt>
                <c:pt idx="35">
                  <c:v>103.8</c:v>
                </c:pt>
                <c:pt idx="36">
                  <c:v>143.30000000000001</c:v>
                </c:pt>
                <c:pt idx="37">
                  <c:v>102.9</c:v>
                </c:pt>
                <c:pt idx="38">
                  <c:v>56</c:v>
                </c:pt>
                <c:pt idx="39">
                  <c:v>13.5</c:v>
                </c:pt>
                <c:pt idx="40">
                  <c:v>26.2</c:v>
                </c:pt>
                <c:pt idx="41">
                  <c:v>131.30000000000001</c:v>
                </c:pt>
                <c:pt idx="42">
                  <c:v>145.6</c:v>
                </c:pt>
                <c:pt idx="43">
                  <c:v>211</c:v>
                </c:pt>
                <c:pt idx="44">
                  <c:v>299.7</c:v>
                </c:pt>
                <c:pt idx="45">
                  <c:v>363.8</c:v>
                </c:pt>
                <c:pt idx="46">
                  <c:v>264.8</c:v>
                </c:pt>
                <c:pt idx="47">
                  <c:v>75.8</c:v>
                </c:pt>
                <c:pt idx="48">
                  <c:v>70.3</c:v>
                </c:pt>
                <c:pt idx="49">
                  <c:v>79.8</c:v>
                </c:pt>
                <c:pt idx="50">
                  <c:v>271</c:v>
                </c:pt>
                <c:pt idx="51">
                  <c:v>330.4</c:v>
                </c:pt>
                <c:pt idx="52">
                  <c:v>335.5</c:v>
                </c:pt>
                <c:pt idx="53">
                  <c:v>296</c:v>
                </c:pt>
                <c:pt idx="54">
                  <c:v>352.6</c:v>
                </c:pt>
                <c:pt idx="55">
                  <c:v>449.8</c:v>
                </c:pt>
                <c:pt idx="56">
                  <c:v>386.4</c:v>
                </c:pt>
                <c:pt idx="57">
                  <c:v>20.399999999999999</c:v>
                </c:pt>
                <c:pt idx="58">
                  <c:v>102.7</c:v>
                </c:pt>
                <c:pt idx="59">
                  <c:v>83.1</c:v>
                </c:pt>
                <c:pt idx="60">
                  <c:v>162.1</c:v>
                </c:pt>
                <c:pt idx="61">
                  <c:v>243.5</c:v>
                </c:pt>
                <c:pt idx="62">
                  <c:v>49.3</c:v>
                </c:pt>
                <c:pt idx="63">
                  <c:v>24.9</c:v>
                </c:pt>
                <c:pt idx="64">
                  <c:v>20.399999999999999</c:v>
                </c:pt>
                <c:pt idx="65">
                  <c:v>61.5</c:v>
                </c:pt>
                <c:pt idx="66">
                  <c:v>175.8</c:v>
                </c:pt>
                <c:pt idx="67">
                  <c:v>120.1</c:v>
                </c:pt>
                <c:pt idx="68">
                  <c:v>108.5</c:v>
                </c:pt>
                <c:pt idx="69">
                  <c:v>195.8</c:v>
                </c:pt>
                <c:pt idx="70">
                  <c:v>19.2</c:v>
                </c:pt>
                <c:pt idx="71">
                  <c:v>22.3</c:v>
                </c:pt>
                <c:pt idx="72">
                  <c:v>24.9</c:v>
                </c:pt>
                <c:pt idx="73">
                  <c:v>114.6</c:v>
                </c:pt>
                <c:pt idx="74">
                  <c:v>122.3</c:v>
                </c:pt>
                <c:pt idx="75">
                  <c:v>85.8</c:v>
                </c:pt>
                <c:pt idx="76">
                  <c:v>40.4</c:v>
                </c:pt>
                <c:pt idx="77">
                  <c:v>58.7</c:v>
                </c:pt>
                <c:pt idx="78">
                  <c:v>10.199999999999999</c:v>
                </c:pt>
                <c:pt idx="79">
                  <c:v>28.6</c:v>
                </c:pt>
                <c:pt idx="80">
                  <c:v>66.099999999999994</c:v>
                </c:pt>
                <c:pt idx="81">
                  <c:v>158.69999999999999</c:v>
                </c:pt>
                <c:pt idx="82">
                  <c:v>245.7</c:v>
                </c:pt>
                <c:pt idx="83">
                  <c:v>224.2</c:v>
                </c:pt>
                <c:pt idx="84">
                  <c:v>317.89999999999998</c:v>
                </c:pt>
                <c:pt idx="85">
                  <c:v>257.39999999999998</c:v>
                </c:pt>
                <c:pt idx="86">
                  <c:v>151.5</c:v>
                </c:pt>
                <c:pt idx="87">
                  <c:v>38.799999999999997</c:v>
                </c:pt>
                <c:pt idx="88">
                  <c:v>34.299999999999997</c:v>
                </c:pt>
                <c:pt idx="89">
                  <c:v>155.30000000000001</c:v>
                </c:pt>
                <c:pt idx="90">
                  <c:v>130.30000000000001</c:v>
                </c:pt>
                <c:pt idx="91">
                  <c:v>105.5</c:v>
                </c:pt>
                <c:pt idx="92">
                  <c:v>23.4</c:v>
                </c:pt>
                <c:pt idx="93">
                  <c:v>32.299999999999997</c:v>
                </c:pt>
                <c:pt idx="94">
                  <c:v>26.5</c:v>
                </c:pt>
                <c:pt idx="95">
                  <c:v>57.8</c:v>
                </c:pt>
                <c:pt idx="96">
                  <c:v>100</c:v>
                </c:pt>
                <c:pt idx="97">
                  <c:v>168</c:v>
                </c:pt>
                <c:pt idx="98">
                  <c:v>146.6</c:v>
                </c:pt>
                <c:pt idx="99">
                  <c:v>86.2</c:v>
                </c:pt>
                <c:pt idx="100">
                  <c:v>61.4</c:v>
                </c:pt>
                <c:pt idx="101">
                  <c:v>119.6</c:v>
                </c:pt>
                <c:pt idx="102">
                  <c:v>163.30000000000001</c:v>
                </c:pt>
                <c:pt idx="103">
                  <c:v>238.2</c:v>
                </c:pt>
                <c:pt idx="104">
                  <c:v>66.7</c:v>
                </c:pt>
                <c:pt idx="105">
                  <c:v>68.8</c:v>
                </c:pt>
                <c:pt idx="106">
                  <c:v>118.8</c:v>
                </c:pt>
                <c:pt idx="107">
                  <c:v>142.69999999999999</c:v>
                </c:pt>
                <c:pt idx="108">
                  <c:v>64</c:v>
                </c:pt>
                <c:pt idx="109">
                  <c:v>68.3</c:v>
                </c:pt>
                <c:pt idx="110">
                  <c:v>50.8</c:v>
                </c:pt>
                <c:pt idx="111">
                  <c:v>77.400000000000006</c:v>
                </c:pt>
                <c:pt idx="112">
                  <c:v>121.2</c:v>
                </c:pt>
                <c:pt idx="113">
                  <c:v>113.7</c:v>
                </c:pt>
                <c:pt idx="114">
                  <c:v>121</c:v>
                </c:pt>
                <c:pt idx="115">
                  <c:v>39.5</c:v>
                </c:pt>
                <c:pt idx="116">
                  <c:v>67.3</c:v>
                </c:pt>
                <c:pt idx="117">
                  <c:v>69.099999999999994</c:v>
                </c:pt>
                <c:pt idx="118">
                  <c:v>105.7</c:v>
                </c:pt>
                <c:pt idx="119">
                  <c:v>111.9</c:v>
                </c:pt>
                <c:pt idx="120">
                  <c:v>121.6</c:v>
                </c:pt>
                <c:pt idx="121">
                  <c:v>37.799999999999997</c:v>
                </c:pt>
                <c:pt idx="122">
                  <c:v>81.099999999999994</c:v>
                </c:pt>
                <c:pt idx="123">
                  <c:v>47.4</c:v>
                </c:pt>
                <c:pt idx="124">
                  <c:v>46.6</c:v>
                </c:pt>
                <c:pt idx="125">
                  <c:v>101.5</c:v>
                </c:pt>
                <c:pt idx="126">
                  <c:v>89.4</c:v>
                </c:pt>
                <c:pt idx="127">
                  <c:v>87.8</c:v>
                </c:pt>
                <c:pt idx="128">
                  <c:v>67.599999999999994</c:v>
                </c:pt>
                <c:pt idx="129">
                  <c:v>54.4</c:v>
                </c:pt>
                <c:pt idx="130">
                  <c:v>30.7</c:v>
                </c:pt>
                <c:pt idx="131">
                  <c:v>47.3</c:v>
                </c:pt>
                <c:pt idx="132">
                  <c:v>58.7</c:v>
                </c:pt>
                <c:pt idx="133">
                  <c:v>22.9</c:v>
                </c:pt>
                <c:pt idx="134">
                  <c:v>85.9</c:v>
                </c:pt>
                <c:pt idx="135">
                  <c:v>74.900000000000006</c:v>
                </c:pt>
                <c:pt idx="136">
                  <c:v>67.7</c:v>
                </c:pt>
                <c:pt idx="137">
                  <c:v>102.9</c:v>
                </c:pt>
                <c:pt idx="138">
                  <c:v>112.9</c:v>
                </c:pt>
                <c:pt idx="139">
                  <c:v>85.9</c:v>
                </c:pt>
                <c:pt idx="140">
                  <c:v>102</c:v>
                </c:pt>
                <c:pt idx="141">
                  <c:v>136.5</c:v>
                </c:pt>
                <c:pt idx="142">
                  <c:v>80.900000000000006</c:v>
                </c:pt>
                <c:pt idx="143">
                  <c:v>89.6</c:v>
                </c:pt>
                <c:pt idx="144">
                  <c:v>71.400000000000006</c:v>
                </c:pt>
                <c:pt idx="145">
                  <c:v>20.399999999999999</c:v>
                </c:pt>
                <c:pt idx="146">
                  <c:v>29.9</c:v>
                </c:pt>
                <c:pt idx="147">
                  <c:v>31.4</c:v>
                </c:pt>
                <c:pt idx="148">
                  <c:v>46.8</c:v>
                </c:pt>
                <c:pt idx="149">
                  <c:v>91</c:v>
                </c:pt>
                <c:pt idx="150">
                  <c:v>117.2</c:v>
                </c:pt>
                <c:pt idx="151">
                  <c:v>50.7</c:v>
                </c:pt>
                <c:pt idx="152">
                  <c:v>33.4</c:v>
                </c:pt>
                <c:pt idx="153">
                  <c:v>41.5</c:v>
                </c:pt>
                <c:pt idx="154">
                  <c:v>63.7</c:v>
                </c:pt>
                <c:pt idx="155">
                  <c:v>67.900000000000006</c:v>
                </c:pt>
                <c:pt idx="156">
                  <c:v>55.3</c:v>
                </c:pt>
                <c:pt idx="157">
                  <c:v>12.5</c:v>
                </c:pt>
                <c:pt idx="158">
                  <c:v>36.200000000000003</c:v>
                </c:pt>
                <c:pt idx="159">
                  <c:v>30.3</c:v>
                </c:pt>
                <c:pt idx="160">
                  <c:v>78</c:v>
                </c:pt>
                <c:pt idx="161">
                  <c:v>43.9</c:v>
                </c:pt>
                <c:pt idx="162">
                  <c:v>31.6</c:v>
                </c:pt>
                <c:pt idx="163">
                  <c:v>59.7</c:v>
                </c:pt>
                <c:pt idx="164">
                  <c:v>47.5</c:v>
                </c:pt>
                <c:pt idx="165">
                  <c:v>115.7</c:v>
                </c:pt>
                <c:pt idx="166">
                  <c:v>138.5</c:v>
                </c:pt>
                <c:pt idx="167">
                  <c:v>75.900000000000006</c:v>
                </c:pt>
                <c:pt idx="168">
                  <c:v>71.400000000000006</c:v>
                </c:pt>
                <c:pt idx="169">
                  <c:v>123.8</c:v>
                </c:pt>
                <c:pt idx="170">
                  <c:v>45.9</c:v>
                </c:pt>
                <c:pt idx="171">
                  <c:v>54.5</c:v>
                </c:pt>
                <c:pt idx="172">
                  <c:v>33.799999999999997</c:v>
                </c:pt>
                <c:pt idx="173">
                  <c:v>23</c:v>
                </c:pt>
                <c:pt idx="174">
                  <c:v>54.1</c:v>
                </c:pt>
                <c:pt idx="175">
                  <c:v>97.2</c:v>
                </c:pt>
                <c:pt idx="176">
                  <c:v>116.8</c:v>
                </c:pt>
                <c:pt idx="177">
                  <c:v>17.2</c:v>
                </c:pt>
                <c:pt idx="178">
                  <c:v>20.3</c:v>
                </c:pt>
                <c:pt idx="179">
                  <c:v>49.8</c:v>
                </c:pt>
                <c:pt idx="180">
                  <c:v>69.599999999999994</c:v>
                </c:pt>
                <c:pt idx="181">
                  <c:v>101.6</c:v>
                </c:pt>
                <c:pt idx="182">
                  <c:v>69.5</c:v>
                </c:pt>
                <c:pt idx="183">
                  <c:v>217.5</c:v>
                </c:pt>
                <c:pt idx="184">
                  <c:v>199.2</c:v>
                </c:pt>
                <c:pt idx="185">
                  <c:v>121.3</c:v>
                </c:pt>
                <c:pt idx="186">
                  <c:v>191.3</c:v>
                </c:pt>
                <c:pt idx="187">
                  <c:v>149.9</c:v>
                </c:pt>
                <c:pt idx="188">
                  <c:v>81.400000000000006</c:v>
                </c:pt>
                <c:pt idx="189">
                  <c:v>24.6</c:v>
                </c:pt>
                <c:pt idx="190">
                  <c:v>31.4</c:v>
                </c:pt>
                <c:pt idx="191">
                  <c:v>30.8</c:v>
                </c:pt>
                <c:pt idx="192">
                  <c:v>14.5</c:v>
                </c:pt>
                <c:pt idx="193">
                  <c:v>22.2</c:v>
                </c:pt>
                <c:pt idx="194">
                  <c:v>29.9</c:v>
                </c:pt>
                <c:pt idx="195">
                  <c:v>52.1</c:v>
                </c:pt>
                <c:pt idx="196">
                  <c:v>110.3</c:v>
                </c:pt>
                <c:pt idx="197">
                  <c:v>146.80000000000001</c:v>
                </c:pt>
                <c:pt idx="198">
                  <c:v>115.8</c:v>
                </c:pt>
                <c:pt idx="199">
                  <c:v>61.3</c:v>
                </c:pt>
                <c:pt idx="200">
                  <c:v>60.5</c:v>
                </c:pt>
                <c:pt idx="201">
                  <c:v>24.9</c:v>
                </c:pt>
                <c:pt idx="202">
                  <c:v>14.8</c:v>
                </c:pt>
                <c:pt idx="203">
                  <c:v>24.8</c:v>
                </c:pt>
                <c:pt idx="204">
                  <c:v>70</c:v>
                </c:pt>
                <c:pt idx="205">
                  <c:v>73.2</c:v>
                </c:pt>
                <c:pt idx="206">
                  <c:v>93</c:v>
                </c:pt>
                <c:pt idx="207">
                  <c:v>97.6</c:v>
                </c:pt>
                <c:pt idx="208">
                  <c:v>102.5</c:v>
                </c:pt>
                <c:pt idx="209">
                  <c:v>107</c:v>
                </c:pt>
                <c:pt idx="210">
                  <c:v>137.9</c:v>
                </c:pt>
                <c:pt idx="211">
                  <c:v>179.7</c:v>
                </c:pt>
                <c:pt idx="212">
                  <c:v>127.8</c:v>
                </c:pt>
                <c:pt idx="213">
                  <c:v>96.6</c:v>
                </c:pt>
                <c:pt idx="214">
                  <c:v>102.9</c:v>
                </c:pt>
                <c:pt idx="215">
                  <c:v>32</c:v>
                </c:pt>
                <c:pt idx="216">
                  <c:v>22.8</c:v>
                </c:pt>
                <c:pt idx="217">
                  <c:v>36.799999999999997</c:v>
                </c:pt>
                <c:pt idx="218">
                  <c:v>61.6</c:v>
                </c:pt>
                <c:pt idx="219">
                  <c:v>59</c:v>
                </c:pt>
                <c:pt idx="220">
                  <c:v>77.900000000000006</c:v>
                </c:pt>
                <c:pt idx="221">
                  <c:v>36.4</c:v>
                </c:pt>
                <c:pt idx="222">
                  <c:v>22.4</c:v>
                </c:pt>
                <c:pt idx="223">
                  <c:v>26.1</c:v>
                </c:pt>
                <c:pt idx="224">
                  <c:v>27</c:v>
                </c:pt>
                <c:pt idx="225">
                  <c:v>28.4</c:v>
                </c:pt>
                <c:pt idx="226">
                  <c:v>43.4</c:v>
                </c:pt>
                <c:pt idx="227">
                  <c:v>65.400000000000006</c:v>
                </c:pt>
                <c:pt idx="228">
                  <c:v>48.1</c:v>
                </c:pt>
                <c:pt idx="229">
                  <c:v>56.5</c:v>
                </c:pt>
                <c:pt idx="230">
                  <c:v>77.2</c:v>
                </c:pt>
                <c:pt idx="231">
                  <c:v>91.9</c:v>
                </c:pt>
                <c:pt idx="232">
                  <c:v>117.5</c:v>
                </c:pt>
                <c:pt idx="233">
                  <c:v>58.2</c:v>
                </c:pt>
                <c:pt idx="234">
                  <c:v>117.8</c:v>
                </c:pt>
                <c:pt idx="235">
                  <c:v>19.8</c:v>
                </c:pt>
                <c:pt idx="236">
                  <c:v>15.8</c:v>
                </c:pt>
                <c:pt idx="237">
                  <c:v>23.3</c:v>
                </c:pt>
                <c:pt idx="238">
                  <c:v>56.5</c:v>
                </c:pt>
                <c:pt idx="239">
                  <c:v>83.8</c:v>
                </c:pt>
                <c:pt idx="240">
                  <c:v>86.2</c:v>
                </c:pt>
                <c:pt idx="241">
                  <c:v>149.19999999999999</c:v>
                </c:pt>
                <c:pt idx="242">
                  <c:v>89.5</c:v>
                </c:pt>
                <c:pt idx="243">
                  <c:v>112.4</c:v>
                </c:pt>
                <c:pt idx="244">
                  <c:v>25.5</c:v>
                </c:pt>
                <c:pt idx="245">
                  <c:v>13.2</c:v>
                </c:pt>
                <c:pt idx="246">
                  <c:v>43.4</c:v>
                </c:pt>
                <c:pt idx="247">
                  <c:v>96.1</c:v>
                </c:pt>
                <c:pt idx="248">
                  <c:v>134.6</c:v>
                </c:pt>
                <c:pt idx="249">
                  <c:v>141.4</c:v>
                </c:pt>
                <c:pt idx="250">
                  <c:v>8.9</c:v>
                </c:pt>
                <c:pt idx="251">
                  <c:v>39.799999999999997</c:v>
                </c:pt>
                <c:pt idx="252">
                  <c:v>69.2</c:v>
                </c:pt>
                <c:pt idx="253">
                  <c:v>95.1</c:v>
                </c:pt>
                <c:pt idx="254">
                  <c:v>68.099999999999994</c:v>
                </c:pt>
                <c:pt idx="255">
                  <c:v>64.5</c:v>
                </c:pt>
                <c:pt idx="256">
                  <c:v>44.6</c:v>
                </c:pt>
                <c:pt idx="257">
                  <c:v>18.100000000000001</c:v>
                </c:pt>
                <c:pt idx="258">
                  <c:v>45.4</c:v>
                </c:pt>
                <c:pt idx="259">
                  <c:v>50.8</c:v>
                </c:pt>
                <c:pt idx="260">
                  <c:v>68.900000000000006</c:v>
                </c:pt>
                <c:pt idx="261">
                  <c:v>99.4</c:v>
                </c:pt>
                <c:pt idx="262">
                  <c:v>138.69999999999999</c:v>
                </c:pt>
                <c:pt idx="263">
                  <c:v>89.7</c:v>
                </c:pt>
                <c:pt idx="264">
                  <c:v>108.9</c:v>
                </c:pt>
                <c:pt idx="265">
                  <c:v>64</c:v>
                </c:pt>
                <c:pt idx="266">
                  <c:v>33.5</c:v>
                </c:pt>
                <c:pt idx="267">
                  <c:v>121.3</c:v>
                </c:pt>
                <c:pt idx="268">
                  <c:v>140.30000000000001</c:v>
                </c:pt>
                <c:pt idx="269">
                  <c:v>35.6</c:v>
                </c:pt>
                <c:pt idx="270">
                  <c:v>66.900000000000006</c:v>
                </c:pt>
                <c:pt idx="271">
                  <c:v>52.3</c:v>
                </c:pt>
                <c:pt idx="272">
                  <c:v>28.3</c:v>
                </c:pt>
                <c:pt idx="273">
                  <c:v>82.7</c:v>
                </c:pt>
                <c:pt idx="274">
                  <c:v>67.400000000000006</c:v>
                </c:pt>
                <c:pt idx="275">
                  <c:v>128.30000000000001</c:v>
                </c:pt>
                <c:pt idx="276">
                  <c:v>84.5</c:v>
                </c:pt>
                <c:pt idx="277">
                  <c:v>33.799999999999997</c:v>
                </c:pt>
                <c:pt idx="278">
                  <c:v>36</c:v>
                </c:pt>
                <c:pt idx="279">
                  <c:v>152.6</c:v>
                </c:pt>
                <c:pt idx="280">
                  <c:v>308.8</c:v>
                </c:pt>
                <c:pt idx="281">
                  <c:v>378</c:v>
                </c:pt>
                <c:pt idx="282">
                  <c:v>321.10000000000002</c:v>
                </c:pt>
                <c:pt idx="283">
                  <c:v>184.3</c:v>
                </c:pt>
                <c:pt idx="284">
                  <c:v>6.8</c:v>
                </c:pt>
                <c:pt idx="285">
                  <c:v>16.7</c:v>
                </c:pt>
                <c:pt idx="286">
                  <c:v>51.8</c:v>
                </c:pt>
                <c:pt idx="287">
                  <c:v>49</c:v>
                </c:pt>
                <c:pt idx="288">
                  <c:v>42.6</c:v>
                </c:pt>
                <c:pt idx="289">
                  <c:v>117.6</c:v>
                </c:pt>
                <c:pt idx="290">
                  <c:v>211.6</c:v>
                </c:pt>
                <c:pt idx="291">
                  <c:v>274</c:v>
                </c:pt>
                <c:pt idx="292">
                  <c:v>209.4</c:v>
                </c:pt>
                <c:pt idx="293">
                  <c:v>45.2</c:v>
                </c:pt>
                <c:pt idx="294">
                  <c:v>94.9</c:v>
                </c:pt>
                <c:pt idx="295">
                  <c:v>147.30000000000001</c:v>
                </c:pt>
                <c:pt idx="296">
                  <c:v>267.8</c:v>
                </c:pt>
                <c:pt idx="297">
                  <c:v>367</c:v>
                </c:pt>
                <c:pt idx="298">
                  <c:v>71.5</c:v>
                </c:pt>
                <c:pt idx="299">
                  <c:v>33</c:v>
                </c:pt>
                <c:pt idx="300">
                  <c:v>69.3</c:v>
                </c:pt>
                <c:pt idx="301">
                  <c:v>135.6</c:v>
                </c:pt>
                <c:pt idx="302">
                  <c:v>190.2</c:v>
                </c:pt>
                <c:pt idx="303">
                  <c:v>185.5</c:v>
                </c:pt>
                <c:pt idx="304">
                  <c:v>43.2</c:v>
                </c:pt>
                <c:pt idx="305">
                  <c:v>8</c:v>
                </c:pt>
                <c:pt idx="306">
                  <c:v>27.2</c:v>
                </c:pt>
                <c:pt idx="307">
                  <c:v>131.69999999999999</c:v>
                </c:pt>
                <c:pt idx="308">
                  <c:v>70.099999999999994</c:v>
                </c:pt>
                <c:pt idx="309">
                  <c:v>15.4</c:v>
                </c:pt>
                <c:pt idx="310">
                  <c:v>53.1</c:v>
                </c:pt>
                <c:pt idx="311">
                  <c:v>80.3</c:v>
                </c:pt>
                <c:pt idx="312">
                  <c:v>65.5</c:v>
                </c:pt>
                <c:pt idx="313">
                  <c:v>81.3</c:v>
                </c:pt>
                <c:pt idx="314">
                  <c:v>43.7</c:v>
                </c:pt>
                <c:pt idx="315">
                  <c:v>6.5</c:v>
                </c:pt>
                <c:pt idx="316">
                  <c:v>27</c:v>
                </c:pt>
                <c:pt idx="317">
                  <c:v>46.2</c:v>
                </c:pt>
                <c:pt idx="318">
                  <c:v>173.8</c:v>
                </c:pt>
                <c:pt idx="319">
                  <c:v>111.5</c:v>
                </c:pt>
                <c:pt idx="320">
                  <c:v>26.7</c:v>
                </c:pt>
                <c:pt idx="321">
                  <c:v>91</c:v>
                </c:pt>
                <c:pt idx="322">
                  <c:v>327</c:v>
                </c:pt>
                <c:pt idx="323">
                  <c:v>328.9</c:v>
                </c:pt>
                <c:pt idx="324">
                  <c:v>74.3</c:v>
                </c:pt>
                <c:pt idx="325">
                  <c:v>48.1</c:v>
                </c:pt>
                <c:pt idx="326">
                  <c:v>133.6</c:v>
                </c:pt>
                <c:pt idx="327">
                  <c:v>89.9</c:v>
                </c:pt>
                <c:pt idx="328">
                  <c:v>182.9</c:v>
                </c:pt>
                <c:pt idx="329">
                  <c:v>308.3</c:v>
                </c:pt>
                <c:pt idx="330">
                  <c:v>62.3</c:v>
                </c:pt>
                <c:pt idx="331">
                  <c:v>103.1</c:v>
                </c:pt>
                <c:pt idx="332">
                  <c:v>302.5</c:v>
                </c:pt>
                <c:pt idx="333">
                  <c:v>83.3</c:v>
                </c:pt>
                <c:pt idx="334">
                  <c:v>13.7</c:v>
                </c:pt>
                <c:pt idx="335">
                  <c:v>56.3</c:v>
                </c:pt>
                <c:pt idx="336">
                  <c:v>20.7</c:v>
                </c:pt>
                <c:pt idx="337">
                  <c:v>9</c:v>
                </c:pt>
                <c:pt idx="338">
                  <c:v>44.9</c:v>
                </c:pt>
                <c:pt idx="339">
                  <c:v>69</c:v>
                </c:pt>
                <c:pt idx="340">
                  <c:v>51.8</c:v>
                </c:pt>
                <c:pt idx="341">
                  <c:v>58.2</c:v>
                </c:pt>
                <c:pt idx="342">
                  <c:v>358.6</c:v>
                </c:pt>
                <c:pt idx="343">
                  <c:v>130.80000000000001</c:v>
                </c:pt>
                <c:pt idx="344">
                  <c:v>24.4</c:v>
                </c:pt>
                <c:pt idx="345">
                  <c:v>13.9</c:v>
                </c:pt>
                <c:pt idx="346">
                  <c:v>51.3</c:v>
                </c:pt>
                <c:pt idx="347">
                  <c:v>102.5</c:v>
                </c:pt>
                <c:pt idx="348">
                  <c:v>82</c:v>
                </c:pt>
                <c:pt idx="349">
                  <c:v>11.3</c:v>
                </c:pt>
                <c:pt idx="350">
                  <c:v>104.8</c:v>
                </c:pt>
                <c:pt idx="351">
                  <c:v>173.2</c:v>
                </c:pt>
                <c:pt idx="352">
                  <c:v>66.599999999999994</c:v>
                </c:pt>
                <c:pt idx="353">
                  <c:v>9.9</c:v>
                </c:pt>
                <c:pt idx="354">
                  <c:v>20.5</c:v>
                </c:pt>
                <c:pt idx="355">
                  <c:v>99</c:v>
                </c:pt>
                <c:pt idx="356">
                  <c:v>96.5</c:v>
                </c:pt>
                <c:pt idx="357">
                  <c:v>14.4</c:v>
                </c:pt>
                <c:pt idx="358">
                  <c:v>30</c:v>
                </c:pt>
                <c:pt idx="359">
                  <c:v>173.2</c:v>
                </c:pt>
                <c:pt idx="360">
                  <c:v>247.9</c:v>
                </c:pt>
                <c:pt idx="361">
                  <c:v>196.4</c:v>
                </c:pt>
                <c:pt idx="362">
                  <c:v>151.80000000000001</c:v>
                </c:pt>
                <c:pt idx="363">
                  <c:v>38.6</c:v>
                </c:pt>
                <c:pt idx="364">
                  <c:v>10.5</c:v>
                </c:pt>
              </c:numCache>
            </c:numRef>
          </c:val>
          <c:smooth val="0"/>
        </c:ser>
        <c:ser>
          <c:idx val="1"/>
          <c:order val="1"/>
          <c:tx>
            <c:strRef>
              <c:f>'2014'!$D$1</c:f>
              <c:strCache>
                <c:ptCount val="1"/>
                <c:pt idx="0">
                  <c:v>日本の環境基準（35μg／㎥）</c:v>
                </c:pt>
              </c:strCache>
            </c:strRef>
          </c:tx>
          <c:spPr>
            <a:ln w="28575" cap="rnd">
              <a:solidFill>
                <a:schemeClr val="accent2"/>
              </a:solidFill>
              <a:round/>
            </a:ln>
            <a:effectLst/>
          </c:spPr>
          <c:marker>
            <c:symbol val="none"/>
          </c:marker>
          <c:cat>
            <c:numRef>
              <c:f>'2014'!$B$2:$B$366</c:f>
              <c:numCache>
                <c:formatCode>m"月"d"日";@</c:formatCode>
                <c:ptCount val="365"/>
                <c:pt idx="0">
                  <c:v>42005</c:v>
                </c:pt>
                <c:pt idx="1">
                  <c:v>42006</c:v>
                </c:pt>
                <c:pt idx="2">
                  <c:v>42007</c:v>
                </c:pt>
                <c:pt idx="3">
                  <c:v>42008</c:v>
                </c:pt>
                <c:pt idx="4">
                  <c:v>42009</c:v>
                </c:pt>
                <c:pt idx="5">
                  <c:v>42010</c:v>
                </c:pt>
                <c:pt idx="6">
                  <c:v>42011</c:v>
                </c:pt>
                <c:pt idx="7">
                  <c:v>42012</c:v>
                </c:pt>
                <c:pt idx="8">
                  <c:v>42013</c:v>
                </c:pt>
                <c:pt idx="9">
                  <c:v>42014</c:v>
                </c:pt>
                <c:pt idx="10">
                  <c:v>42015</c:v>
                </c:pt>
                <c:pt idx="11">
                  <c:v>42016</c:v>
                </c:pt>
                <c:pt idx="12">
                  <c:v>42017</c:v>
                </c:pt>
                <c:pt idx="13">
                  <c:v>42018</c:v>
                </c:pt>
                <c:pt idx="14">
                  <c:v>42019</c:v>
                </c:pt>
                <c:pt idx="15">
                  <c:v>42020</c:v>
                </c:pt>
                <c:pt idx="16">
                  <c:v>42021</c:v>
                </c:pt>
                <c:pt idx="17">
                  <c:v>42022</c:v>
                </c:pt>
                <c:pt idx="18">
                  <c:v>42023</c:v>
                </c:pt>
                <c:pt idx="19">
                  <c:v>42024</c:v>
                </c:pt>
                <c:pt idx="20">
                  <c:v>42025</c:v>
                </c:pt>
                <c:pt idx="21">
                  <c:v>42026</c:v>
                </c:pt>
                <c:pt idx="22">
                  <c:v>42027</c:v>
                </c:pt>
                <c:pt idx="23">
                  <c:v>42028</c:v>
                </c:pt>
                <c:pt idx="24">
                  <c:v>42029</c:v>
                </c:pt>
                <c:pt idx="25">
                  <c:v>42030</c:v>
                </c:pt>
                <c:pt idx="26">
                  <c:v>42031</c:v>
                </c:pt>
                <c:pt idx="27">
                  <c:v>42032</c:v>
                </c:pt>
                <c:pt idx="28">
                  <c:v>42033</c:v>
                </c:pt>
                <c:pt idx="29">
                  <c:v>42034</c:v>
                </c:pt>
                <c:pt idx="30">
                  <c:v>42035</c:v>
                </c:pt>
                <c:pt idx="31">
                  <c:v>42036</c:v>
                </c:pt>
                <c:pt idx="32">
                  <c:v>42037</c:v>
                </c:pt>
                <c:pt idx="33">
                  <c:v>42038</c:v>
                </c:pt>
                <c:pt idx="34">
                  <c:v>42039</c:v>
                </c:pt>
                <c:pt idx="35">
                  <c:v>42040</c:v>
                </c:pt>
                <c:pt idx="36">
                  <c:v>42041</c:v>
                </c:pt>
                <c:pt idx="37">
                  <c:v>42042</c:v>
                </c:pt>
                <c:pt idx="38">
                  <c:v>42043</c:v>
                </c:pt>
                <c:pt idx="39">
                  <c:v>42044</c:v>
                </c:pt>
                <c:pt idx="40">
                  <c:v>42045</c:v>
                </c:pt>
                <c:pt idx="41">
                  <c:v>42046</c:v>
                </c:pt>
                <c:pt idx="42">
                  <c:v>42047</c:v>
                </c:pt>
                <c:pt idx="43">
                  <c:v>42048</c:v>
                </c:pt>
                <c:pt idx="44">
                  <c:v>42049</c:v>
                </c:pt>
                <c:pt idx="45">
                  <c:v>42050</c:v>
                </c:pt>
                <c:pt idx="46">
                  <c:v>42051</c:v>
                </c:pt>
                <c:pt idx="47">
                  <c:v>42052</c:v>
                </c:pt>
                <c:pt idx="48">
                  <c:v>42053</c:v>
                </c:pt>
                <c:pt idx="49">
                  <c:v>42054</c:v>
                </c:pt>
                <c:pt idx="50">
                  <c:v>42055</c:v>
                </c:pt>
                <c:pt idx="51">
                  <c:v>42056</c:v>
                </c:pt>
                <c:pt idx="52">
                  <c:v>42057</c:v>
                </c:pt>
                <c:pt idx="53">
                  <c:v>42058</c:v>
                </c:pt>
                <c:pt idx="54">
                  <c:v>42059</c:v>
                </c:pt>
                <c:pt idx="55">
                  <c:v>42060</c:v>
                </c:pt>
                <c:pt idx="56">
                  <c:v>42061</c:v>
                </c:pt>
                <c:pt idx="57">
                  <c:v>42062</c:v>
                </c:pt>
                <c:pt idx="58">
                  <c:v>42063</c:v>
                </c:pt>
                <c:pt idx="59">
                  <c:v>42064</c:v>
                </c:pt>
                <c:pt idx="60">
                  <c:v>42065</c:v>
                </c:pt>
                <c:pt idx="61">
                  <c:v>42066</c:v>
                </c:pt>
                <c:pt idx="62">
                  <c:v>42067</c:v>
                </c:pt>
                <c:pt idx="63">
                  <c:v>42068</c:v>
                </c:pt>
                <c:pt idx="64">
                  <c:v>42069</c:v>
                </c:pt>
                <c:pt idx="65">
                  <c:v>42070</c:v>
                </c:pt>
                <c:pt idx="66">
                  <c:v>42071</c:v>
                </c:pt>
                <c:pt idx="67">
                  <c:v>42072</c:v>
                </c:pt>
                <c:pt idx="68">
                  <c:v>42073</c:v>
                </c:pt>
                <c:pt idx="69">
                  <c:v>42074</c:v>
                </c:pt>
                <c:pt idx="70">
                  <c:v>42075</c:v>
                </c:pt>
                <c:pt idx="71">
                  <c:v>42076</c:v>
                </c:pt>
                <c:pt idx="72">
                  <c:v>42077</c:v>
                </c:pt>
                <c:pt idx="73">
                  <c:v>42078</c:v>
                </c:pt>
                <c:pt idx="74">
                  <c:v>42079</c:v>
                </c:pt>
                <c:pt idx="75">
                  <c:v>42080</c:v>
                </c:pt>
                <c:pt idx="76">
                  <c:v>42081</c:v>
                </c:pt>
                <c:pt idx="77">
                  <c:v>42082</c:v>
                </c:pt>
                <c:pt idx="78">
                  <c:v>42083</c:v>
                </c:pt>
                <c:pt idx="79">
                  <c:v>42084</c:v>
                </c:pt>
                <c:pt idx="80">
                  <c:v>42085</c:v>
                </c:pt>
                <c:pt idx="81">
                  <c:v>42086</c:v>
                </c:pt>
                <c:pt idx="82">
                  <c:v>42087</c:v>
                </c:pt>
                <c:pt idx="83">
                  <c:v>42088</c:v>
                </c:pt>
                <c:pt idx="84">
                  <c:v>42089</c:v>
                </c:pt>
                <c:pt idx="85">
                  <c:v>42090</c:v>
                </c:pt>
                <c:pt idx="86">
                  <c:v>42091</c:v>
                </c:pt>
                <c:pt idx="87">
                  <c:v>42092</c:v>
                </c:pt>
                <c:pt idx="88">
                  <c:v>42093</c:v>
                </c:pt>
                <c:pt idx="89">
                  <c:v>42094</c:v>
                </c:pt>
                <c:pt idx="90">
                  <c:v>42095</c:v>
                </c:pt>
                <c:pt idx="91">
                  <c:v>42096</c:v>
                </c:pt>
                <c:pt idx="92">
                  <c:v>42097</c:v>
                </c:pt>
                <c:pt idx="93">
                  <c:v>42098</c:v>
                </c:pt>
                <c:pt idx="94">
                  <c:v>42099</c:v>
                </c:pt>
                <c:pt idx="95">
                  <c:v>42100</c:v>
                </c:pt>
                <c:pt idx="96">
                  <c:v>42101</c:v>
                </c:pt>
                <c:pt idx="97">
                  <c:v>42102</c:v>
                </c:pt>
                <c:pt idx="98">
                  <c:v>42103</c:v>
                </c:pt>
                <c:pt idx="99">
                  <c:v>42104</c:v>
                </c:pt>
                <c:pt idx="100">
                  <c:v>42105</c:v>
                </c:pt>
                <c:pt idx="101">
                  <c:v>42106</c:v>
                </c:pt>
                <c:pt idx="102">
                  <c:v>42107</c:v>
                </c:pt>
                <c:pt idx="103">
                  <c:v>42108</c:v>
                </c:pt>
                <c:pt idx="104">
                  <c:v>42109</c:v>
                </c:pt>
                <c:pt idx="105">
                  <c:v>42110</c:v>
                </c:pt>
                <c:pt idx="106">
                  <c:v>42111</c:v>
                </c:pt>
                <c:pt idx="107">
                  <c:v>42112</c:v>
                </c:pt>
                <c:pt idx="108">
                  <c:v>42113</c:v>
                </c:pt>
                <c:pt idx="109">
                  <c:v>42114</c:v>
                </c:pt>
                <c:pt idx="110">
                  <c:v>42115</c:v>
                </c:pt>
                <c:pt idx="111">
                  <c:v>42116</c:v>
                </c:pt>
                <c:pt idx="112">
                  <c:v>42117</c:v>
                </c:pt>
                <c:pt idx="113">
                  <c:v>42118</c:v>
                </c:pt>
                <c:pt idx="114">
                  <c:v>42119</c:v>
                </c:pt>
                <c:pt idx="115">
                  <c:v>42120</c:v>
                </c:pt>
                <c:pt idx="116">
                  <c:v>42121</c:v>
                </c:pt>
                <c:pt idx="117">
                  <c:v>42122</c:v>
                </c:pt>
                <c:pt idx="118">
                  <c:v>42123</c:v>
                </c:pt>
                <c:pt idx="119">
                  <c:v>42124</c:v>
                </c:pt>
                <c:pt idx="120">
                  <c:v>42125</c:v>
                </c:pt>
                <c:pt idx="121">
                  <c:v>42126</c:v>
                </c:pt>
                <c:pt idx="122">
                  <c:v>42127</c:v>
                </c:pt>
                <c:pt idx="123">
                  <c:v>42128</c:v>
                </c:pt>
                <c:pt idx="124">
                  <c:v>42129</c:v>
                </c:pt>
                <c:pt idx="125">
                  <c:v>42130</c:v>
                </c:pt>
                <c:pt idx="126">
                  <c:v>42131</c:v>
                </c:pt>
                <c:pt idx="127">
                  <c:v>42132</c:v>
                </c:pt>
                <c:pt idx="128">
                  <c:v>42133</c:v>
                </c:pt>
                <c:pt idx="129">
                  <c:v>42134</c:v>
                </c:pt>
                <c:pt idx="130">
                  <c:v>42135</c:v>
                </c:pt>
                <c:pt idx="131">
                  <c:v>42136</c:v>
                </c:pt>
                <c:pt idx="132">
                  <c:v>42137</c:v>
                </c:pt>
                <c:pt idx="133">
                  <c:v>42138</c:v>
                </c:pt>
                <c:pt idx="134">
                  <c:v>42139</c:v>
                </c:pt>
                <c:pt idx="135">
                  <c:v>42140</c:v>
                </c:pt>
                <c:pt idx="136">
                  <c:v>42141</c:v>
                </c:pt>
                <c:pt idx="137">
                  <c:v>42142</c:v>
                </c:pt>
                <c:pt idx="138">
                  <c:v>42143</c:v>
                </c:pt>
                <c:pt idx="139">
                  <c:v>42144</c:v>
                </c:pt>
                <c:pt idx="140">
                  <c:v>42145</c:v>
                </c:pt>
                <c:pt idx="141">
                  <c:v>42146</c:v>
                </c:pt>
                <c:pt idx="142">
                  <c:v>42147</c:v>
                </c:pt>
                <c:pt idx="143">
                  <c:v>42148</c:v>
                </c:pt>
                <c:pt idx="144">
                  <c:v>42149</c:v>
                </c:pt>
                <c:pt idx="145">
                  <c:v>42150</c:v>
                </c:pt>
                <c:pt idx="146">
                  <c:v>42151</c:v>
                </c:pt>
                <c:pt idx="147">
                  <c:v>42152</c:v>
                </c:pt>
                <c:pt idx="148">
                  <c:v>42153</c:v>
                </c:pt>
                <c:pt idx="149">
                  <c:v>42154</c:v>
                </c:pt>
                <c:pt idx="150">
                  <c:v>42155</c:v>
                </c:pt>
                <c:pt idx="151">
                  <c:v>42156</c:v>
                </c:pt>
                <c:pt idx="152">
                  <c:v>42157</c:v>
                </c:pt>
                <c:pt idx="153">
                  <c:v>42158</c:v>
                </c:pt>
                <c:pt idx="154">
                  <c:v>42159</c:v>
                </c:pt>
                <c:pt idx="155">
                  <c:v>42160</c:v>
                </c:pt>
                <c:pt idx="156">
                  <c:v>42161</c:v>
                </c:pt>
                <c:pt idx="157">
                  <c:v>42162</c:v>
                </c:pt>
                <c:pt idx="158">
                  <c:v>42163</c:v>
                </c:pt>
                <c:pt idx="159">
                  <c:v>42164</c:v>
                </c:pt>
                <c:pt idx="160">
                  <c:v>42165</c:v>
                </c:pt>
                <c:pt idx="161">
                  <c:v>42166</c:v>
                </c:pt>
                <c:pt idx="162">
                  <c:v>42167</c:v>
                </c:pt>
                <c:pt idx="163">
                  <c:v>42168</c:v>
                </c:pt>
                <c:pt idx="164">
                  <c:v>42169</c:v>
                </c:pt>
                <c:pt idx="165">
                  <c:v>42170</c:v>
                </c:pt>
                <c:pt idx="166">
                  <c:v>42171</c:v>
                </c:pt>
                <c:pt idx="167">
                  <c:v>42172</c:v>
                </c:pt>
                <c:pt idx="168">
                  <c:v>42173</c:v>
                </c:pt>
                <c:pt idx="169">
                  <c:v>42174</c:v>
                </c:pt>
                <c:pt idx="170">
                  <c:v>42175</c:v>
                </c:pt>
                <c:pt idx="171">
                  <c:v>42176</c:v>
                </c:pt>
                <c:pt idx="172">
                  <c:v>42177</c:v>
                </c:pt>
                <c:pt idx="173">
                  <c:v>42178</c:v>
                </c:pt>
                <c:pt idx="174">
                  <c:v>42179</c:v>
                </c:pt>
                <c:pt idx="175">
                  <c:v>42180</c:v>
                </c:pt>
                <c:pt idx="176">
                  <c:v>42181</c:v>
                </c:pt>
                <c:pt idx="177">
                  <c:v>42182</c:v>
                </c:pt>
                <c:pt idx="178">
                  <c:v>42183</c:v>
                </c:pt>
                <c:pt idx="179">
                  <c:v>42184</c:v>
                </c:pt>
                <c:pt idx="180">
                  <c:v>42185</c:v>
                </c:pt>
                <c:pt idx="181">
                  <c:v>42186</c:v>
                </c:pt>
                <c:pt idx="182">
                  <c:v>42187</c:v>
                </c:pt>
                <c:pt idx="183">
                  <c:v>42188</c:v>
                </c:pt>
                <c:pt idx="184">
                  <c:v>42189</c:v>
                </c:pt>
                <c:pt idx="185">
                  <c:v>42190</c:v>
                </c:pt>
                <c:pt idx="186">
                  <c:v>42191</c:v>
                </c:pt>
                <c:pt idx="187">
                  <c:v>42192</c:v>
                </c:pt>
                <c:pt idx="188">
                  <c:v>42193</c:v>
                </c:pt>
                <c:pt idx="189">
                  <c:v>42194</c:v>
                </c:pt>
                <c:pt idx="190">
                  <c:v>42195</c:v>
                </c:pt>
                <c:pt idx="191">
                  <c:v>42196</c:v>
                </c:pt>
                <c:pt idx="192">
                  <c:v>42197</c:v>
                </c:pt>
                <c:pt idx="193">
                  <c:v>42198</c:v>
                </c:pt>
                <c:pt idx="194">
                  <c:v>42199</c:v>
                </c:pt>
                <c:pt idx="195">
                  <c:v>42200</c:v>
                </c:pt>
                <c:pt idx="196">
                  <c:v>42201</c:v>
                </c:pt>
                <c:pt idx="197">
                  <c:v>42202</c:v>
                </c:pt>
                <c:pt idx="198">
                  <c:v>42203</c:v>
                </c:pt>
                <c:pt idx="199">
                  <c:v>42204</c:v>
                </c:pt>
                <c:pt idx="200">
                  <c:v>42205</c:v>
                </c:pt>
                <c:pt idx="201">
                  <c:v>42206</c:v>
                </c:pt>
                <c:pt idx="202">
                  <c:v>42207</c:v>
                </c:pt>
                <c:pt idx="203">
                  <c:v>42208</c:v>
                </c:pt>
                <c:pt idx="204">
                  <c:v>42209</c:v>
                </c:pt>
                <c:pt idx="205">
                  <c:v>42210</c:v>
                </c:pt>
                <c:pt idx="206">
                  <c:v>42211</c:v>
                </c:pt>
                <c:pt idx="207">
                  <c:v>42212</c:v>
                </c:pt>
                <c:pt idx="208">
                  <c:v>42213</c:v>
                </c:pt>
                <c:pt idx="209">
                  <c:v>42214</c:v>
                </c:pt>
                <c:pt idx="210">
                  <c:v>42215</c:v>
                </c:pt>
                <c:pt idx="211">
                  <c:v>42216</c:v>
                </c:pt>
                <c:pt idx="212">
                  <c:v>42217</c:v>
                </c:pt>
                <c:pt idx="213">
                  <c:v>42218</c:v>
                </c:pt>
                <c:pt idx="214">
                  <c:v>42219</c:v>
                </c:pt>
                <c:pt idx="215">
                  <c:v>42220</c:v>
                </c:pt>
                <c:pt idx="216">
                  <c:v>42221</c:v>
                </c:pt>
                <c:pt idx="217">
                  <c:v>42222</c:v>
                </c:pt>
                <c:pt idx="218">
                  <c:v>42223</c:v>
                </c:pt>
                <c:pt idx="219">
                  <c:v>42224</c:v>
                </c:pt>
                <c:pt idx="220">
                  <c:v>42225</c:v>
                </c:pt>
                <c:pt idx="221">
                  <c:v>42226</c:v>
                </c:pt>
                <c:pt idx="222">
                  <c:v>42227</c:v>
                </c:pt>
                <c:pt idx="223">
                  <c:v>42228</c:v>
                </c:pt>
                <c:pt idx="224">
                  <c:v>42229</c:v>
                </c:pt>
                <c:pt idx="225">
                  <c:v>42230</c:v>
                </c:pt>
                <c:pt idx="226">
                  <c:v>42231</c:v>
                </c:pt>
                <c:pt idx="227">
                  <c:v>42232</c:v>
                </c:pt>
                <c:pt idx="228">
                  <c:v>42233</c:v>
                </c:pt>
                <c:pt idx="229">
                  <c:v>42234</c:v>
                </c:pt>
                <c:pt idx="230">
                  <c:v>42235</c:v>
                </c:pt>
                <c:pt idx="231">
                  <c:v>42236</c:v>
                </c:pt>
                <c:pt idx="232">
                  <c:v>42237</c:v>
                </c:pt>
                <c:pt idx="233">
                  <c:v>42238</c:v>
                </c:pt>
                <c:pt idx="234">
                  <c:v>42239</c:v>
                </c:pt>
                <c:pt idx="235">
                  <c:v>42240</c:v>
                </c:pt>
                <c:pt idx="236">
                  <c:v>42241</c:v>
                </c:pt>
                <c:pt idx="237">
                  <c:v>42242</c:v>
                </c:pt>
                <c:pt idx="238">
                  <c:v>42243</c:v>
                </c:pt>
                <c:pt idx="239">
                  <c:v>42244</c:v>
                </c:pt>
                <c:pt idx="240">
                  <c:v>42245</c:v>
                </c:pt>
                <c:pt idx="241">
                  <c:v>42246</c:v>
                </c:pt>
                <c:pt idx="242">
                  <c:v>42247</c:v>
                </c:pt>
                <c:pt idx="243">
                  <c:v>42248</c:v>
                </c:pt>
                <c:pt idx="244">
                  <c:v>42249</c:v>
                </c:pt>
                <c:pt idx="245">
                  <c:v>42250</c:v>
                </c:pt>
                <c:pt idx="246">
                  <c:v>42251</c:v>
                </c:pt>
                <c:pt idx="247">
                  <c:v>42252</c:v>
                </c:pt>
                <c:pt idx="248">
                  <c:v>42253</c:v>
                </c:pt>
                <c:pt idx="249">
                  <c:v>42254</c:v>
                </c:pt>
                <c:pt idx="250">
                  <c:v>42255</c:v>
                </c:pt>
                <c:pt idx="251">
                  <c:v>42256</c:v>
                </c:pt>
                <c:pt idx="252">
                  <c:v>42257</c:v>
                </c:pt>
                <c:pt idx="253">
                  <c:v>42258</c:v>
                </c:pt>
                <c:pt idx="254">
                  <c:v>42259</c:v>
                </c:pt>
                <c:pt idx="255">
                  <c:v>42260</c:v>
                </c:pt>
                <c:pt idx="256">
                  <c:v>42261</c:v>
                </c:pt>
                <c:pt idx="257">
                  <c:v>42262</c:v>
                </c:pt>
                <c:pt idx="258">
                  <c:v>42263</c:v>
                </c:pt>
                <c:pt idx="259">
                  <c:v>42264</c:v>
                </c:pt>
                <c:pt idx="260">
                  <c:v>42265</c:v>
                </c:pt>
                <c:pt idx="261">
                  <c:v>42266</c:v>
                </c:pt>
                <c:pt idx="262">
                  <c:v>42267</c:v>
                </c:pt>
                <c:pt idx="263">
                  <c:v>42268</c:v>
                </c:pt>
                <c:pt idx="264">
                  <c:v>42269</c:v>
                </c:pt>
                <c:pt idx="265">
                  <c:v>42270</c:v>
                </c:pt>
                <c:pt idx="266">
                  <c:v>42271</c:v>
                </c:pt>
                <c:pt idx="267">
                  <c:v>42272</c:v>
                </c:pt>
                <c:pt idx="268">
                  <c:v>42273</c:v>
                </c:pt>
                <c:pt idx="269">
                  <c:v>42274</c:v>
                </c:pt>
                <c:pt idx="270">
                  <c:v>42275</c:v>
                </c:pt>
                <c:pt idx="271">
                  <c:v>42276</c:v>
                </c:pt>
                <c:pt idx="272">
                  <c:v>42277</c:v>
                </c:pt>
                <c:pt idx="273">
                  <c:v>42278</c:v>
                </c:pt>
                <c:pt idx="274">
                  <c:v>42279</c:v>
                </c:pt>
                <c:pt idx="275">
                  <c:v>42280</c:v>
                </c:pt>
                <c:pt idx="276">
                  <c:v>42281</c:v>
                </c:pt>
                <c:pt idx="277">
                  <c:v>42282</c:v>
                </c:pt>
                <c:pt idx="278">
                  <c:v>42283</c:v>
                </c:pt>
                <c:pt idx="279">
                  <c:v>42284</c:v>
                </c:pt>
                <c:pt idx="280">
                  <c:v>42285</c:v>
                </c:pt>
                <c:pt idx="281">
                  <c:v>42286</c:v>
                </c:pt>
                <c:pt idx="282">
                  <c:v>42287</c:v>
                </c:pt>
                <c:pt idx="283">
                  <c:v>42288</c:v>
                </c:pt>
                <c:pt idx="284">
                  <c:v>42289</c:v>
                </c:pt>
                <c:pt idx="285">
                  <c:v>42290</c:v>
                </c:pt>
                <c:pt idx="286">
                  <c:v>42291</c:v>
                </c:pt>
                <c:pt idx="287">
                  <c:v>42292</c:v>
                </c:pt>
                <c:pt idx="288">
                  <c:v>42293</c:v>
                </c:pt>
                <c:pt idx="289">
                  <c:v>42294</c:v>
                </c:pt>
                <c:pt idx="290">
                  <c:v>42295</c:v>
                </c:pt>
                <c:pt idx="291">
                  <c:v>42296</c:v>
                </c:pt>
                <c:pt idx="292">
                  <c:v>42297</c:v>
                </c:pt>
                <c:pt idx="293">
                  <c:v>42298</c:v>
                </c:pt>
                <c:pt idx="294">
                  <c:v>42299</c:v>
                </c:pt>
                <c:pt idx="295">
                  <c:v>42300</c:v>
                </c:pt>
                <c:pt idx="296">
                  <c:v>42301</c:v>
                </c:pt>
                <c:pt idx="297">
                  <c:v>42302</c:v>
                </c:pt>
                <c:pt idx="298">
                  <c:v>42303</c:v>
                </c:pt>
                <c:pt idx="299">
                  <c:v>42304</c:v>
                </c:pt>
                <c:pt idx="300">
                  <c:v>42305</c:v>
                </c:pt>
                <c:pt idx="301">
                  <c:v>42306</c:v>
                </c:pt>
                <c:pt idx="302">
                  <c:v>42307</c:v>
                </c:pt>
                <c:pt idx="303">
                  <c:v>42308</c:v>
                </c:pt>
                <c:pt idx="304">
                  <c:v>42309</c:v>
                </c:pt>
                <c:pt idx="305">
                  <c:v>42310</c:v>
                </c:pt>
                <c:pt idx="306">
                  <c:v>42311</c:v>
                </c:pt>
                <c:pt idx="307">
                  <c:v>42312</c:v>
                </c:pt>
                <c:pt idx="308">
                  <c:v>42313</c:v>
                </c:pt>
                <c:pt idx="309">
                  <c:v>42314</c:v>
                </c:pt>
                <c:pt idx="310">
                  <c:v>42315</c:v>
                </c:pt>
                <c:pt idx="311">
                  <c:v>42316</c:v>
                </c:pt>
                <c:pt idx="312">
                  <c:v>42317</c:v>
                </c:pt>
                <c:pt idx="313">
                  <c:v>42318</c:v>
                </c:pt>
                <c:pt idx="314">
                  <c:v>42319</c:v>
                </c:pt>
                <c:pt idx="315">
                  <c:v>42320</c:v>
                </c:pt>
                <c:pt idx="316">
                  <c:v>42321</c:v>
                </c:pt>
                <c:pt idx="317">
                  <c:v>42322</c:v>
                </c:pt>
                <c:pt idx="318">
                  <c:v>42323</c:v>
                </c:pt>
                <c:pt idx="319">
                  <c:v>42324</c:v>
                </c:pt>
                <c:pt idx="320">
                  <c:v>42325</c:v>
                </c:pt>
                <c:pt idx="321">
                  <c:v>42326</c:v>
                </c:pt>
                <c:pt idx="322">
                  <c:v>42327</c:v>
                </c:pt>
                <c:pt idx="323">
                  <c:v>42328</c:v>
                </c:pt>
                <c:pt idx="324">
                  <c:v>42329</c:v>
                </c:pt>
                <c:pt idx="325">
                  <c:v>42330</c:v>
                </c:pt>
                <c:pt idx="326">
                  <c:v>42331</c:v>
                </c:pt>
                <c:pt idx="327">
                  <c:v>42332</c:v>
                </c:pt>
                <c:pt idx="328">
                  <c:v>42333</c:v>
                </c:pt>
                <c:pt idx="329">
                  <c:v>42334</c:v>
                </c:pt>
                <c:pt idx="330">
                  <c:v>42335</c:v>
                </c:pt>
                <c:pt idx="331">
                  <c:v>42336</c:v>
                </c:pt>
                <c:pt idx="332">
                  <c:v>42337</c:v>
                </c:pt>
                <c:pt idx="333">
                  <c:v>42338</c:v>
                </c:pt>
                <c:pt idx="334">
                  <c:v>42339</c:v>
                </c:pt>
                <c:pt idx="335">
                  <c:v>42340</c:v>
                </c:pt>
                <c:pt idx="336">
                  <c:v>42341</c:v>
                </c:pt>
                <c:pt idx="337">
                  <c:v>42342</c:v>
                </c:pt>
                <c:pt idx="338">
                  <c:v>42343</c:v>
                </c:pt>
                <c:pt idx="339">
                  <c:v>42344</c:v>
                </c:pt>
                <c:pt idx="340">
                  <c:v>42345</c:v>
                </c:pt>
                <c:pt idx="341">
                  <c:v>42346</c:v>
                </c:pt>
                <c:pt idx="342">
                  <c:v>42347</c:v>
                </c:pt>
                <c:pt idx="343">
                  <c:v>42348</c:v>
                </c:pt>
                <c:pt idx="344">
                  <c:v>42349</c:v>
                </c:pt>
                <c:pt idx="345">
                  <c:v>42350</c:v>
                </c:pt>
                <c:pt idx="346">
                  <c:v>42351</c:v>
                </c:pt>
                <c:pt idx="347">
                  <c:v>42352</c:v>
                </c:pt>
                <c:pt idx="348">
                  <c:v>42353</c:v>
                </c:pt>
                <c:pt idx="349">
                  <c:v>42354</c:v>
                </c:pt>
                <c:pt idx="350">
                  <c:v>42355</c:v>
                </c:pt>
                <c:pt idx="351">
                  <c:v>42356</c:v>
                </c:pt>
                <c:pt idx="352">
                  <c:v>42357</c:v>
                </c:pt>
                <c:pt idx="353">
                  <c:v>42358</c:v>
                </c:pt>
                <c:pt idx="354">
                  <c:v>42359</c:v>
                </c:pt>
                <c:pt idx="355">
                  <c:v>42360</c:v>
                </c:pt>
                <c:pt idx="356">
                  <c:v>42361</c:v>
                </c:pt>
                <c:pt idx="357">
                  <c:v>42362</c:v>
                </c:pt>
                <c:pt idx="358">
                  <c:v>42363</c:v>
                </c:pt>
                <c:pt idx="359">
                  <c:v>42364</c:v>
                </c:pt>
                <c:pt idx="360">
                  <c:v>42365</c:v>
                </c:pt>
                <c:pt idx="361">
                  <c:v>42366</c:v>
                </c:pt>
                <c:pt idx="362">
                  <c:v>42367</c:v>
                </c:pt>
                <c:pt idx="363">
                  <c:v>42368</c:v>
                </c:pt>
                <c:pt idx="364">
                  <c:v>42369</c:v>
                </c:pt>
              </c:numCache>
            </c:numRef>
          </c:cat>
          <c:val>
            <c:numRef>
              <c:f>'2014'!$D$2:$D$366</c:f>
              <c:numCache>
                <c:formatCode>General</c:formatCode>
                <c:ptCount val="365"/>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pt idx="208">
                  <c:v>35</c:v>
                </c:pt>
                <c:pt idx="209">
                  <c:v>35</c:v>
                </c:pt>
                <c:pt idx="210">
                  <c:v>35</c:v>
                </c:pt>
                <c:pt idx="211">
                  <c:v>35</c:v>
                </c:pt>
                <c:pt idx="212">
                  <c:v>35</c:v>
                </c:pt>
                <c:pt idx="213">
                  <c:v>35</c:v>
                </c:pt>
                <c:pt idx="214">
                  <c:v>35</c:v>
                </c:pt>
                <c:pt idx="215">
                  <c:v>35</c:v>
                </c:pt>
                <c:pt idx="216">
                  <c:v>35</c:v>
                </c:pt>
                <c:pt idx="217">
                  <c:v>35</c:v>
                </c:pt>
                <c:pt idx="218">
                  <c:v>35</c:v>
                </c:pt>
                <c:pt idx="219">
                  <c:v>35</c:v>
                </c:pt>
                <c:pt idx="220">
                  <c:v>35</c:v>
                </c:pt>
                <c:pt idx="221">
                  <c:v>35</c:v>
                </c:pt>
                <c:pt idx="222">
                  <c:v>35</c:v>
                </c:pt>
                <c:pt idx="223">
                  <c:v>35</c:v>
                </c:pt>
                <c:pt idx="224">
                  <c:v>35</c:v>
                </c:pt>
                <c:pt idx="225">
                  <c:v>35</c:v>
                </c:pt>
                <c:pt idx="226">
                  <c:v>35</c:v>
                </c:pt>
                <c:pt idx="227">
                  <c:v>35</c:v>
                </c:pt>
                <c:pt idx="228">
                  <c:v>35</c:v>
                </c:pt>
                <c:pt idx="229">
                  <c:v>35</c:v>
                </c:pt>
                <c:pt idx="230">
                  <c:v>35</c:v>
                </c:pt>
                <c:pt idx="231">
                  <c:v>35</c:v>
                </c:pt>
                <c:pt idx="232">
                  <c:v>35</c:v>
                </c:pt>
                <c:pt idx="233">
                  <c:v>35</c:v>
                </c:pt>
                <c:pt idx="234">
                  <c:v>35</c:v>
                </c:pt>
                <c:pt idx="235">
                  <c:v>35</c:v>
                </c:pt>
                <c:pt idx="236">
                  <c:v>35</c:v>
                </c:pt>
                <c:pt idx="237">
                  <c:v>35</c:v>
                </c:pt>
                <c:pt idx="238">
                  <c:v>35</c:v>
                </c:pt>
                <c:pt idx="239">
                  <c:v>35</c:v>
                </c:pt>
                <c:pt idx="240">
                  <c:v>35</c:v>
                </c:pt>
                <c:pt idx="241">
                  <c:v>35</c:v>
                </c:pt>
                <c:pt idx="242">
                  <c:v>35</c:v>
                </c:pt>
                <c:pt idx="243">
                  <c:v>35</c:v>
                </c:pt>
                <c:pt idx="244">
                  <c:v>35</c:v>
                </c:pt>
                <c:pt idx="245">
                  <c:v>35</c:v>
                </c:pt>
                <c:pt idx="246">
                  <c:v>35</c:v>
                </c:pt>
                <c:pt idx="247">
                  <c:v>35</c:v>
                </c:pt>
                <c:pt idx="248">
                  <c:v>35</c:v>
                </c:pt>
                <c:pt idx="249">
                  <c:v>35</c:v>
                </c:pt>
                <c:pt idx="250">
                  <c:v>35</c:v>
                </c:pt>
                <c:pt idx="251">
                  <c:v>35</c:v>
                </c:pt>
                <c:pt idx="252">
                  <c:v>35</c:v>
                </c:pt>
                <c:pt idx="253">
                  <c:v>35</c:v>
                </c:pt>
                <c:pt idx="254">
                  <c:v>35</c:v>
                </c:pt>
                <c:pt idx="255">
                  <c:v>35</c:v>
                </c:pt>
                <c:pt idx="256">
                  <c:v>35</c:v>
                </c:pt>
                <c:pt idx="257">
                  <c:v>35</c:v>
                </c:pt>
                <c:pt idx="258">
                  <c:v>35</c:v>
                </c:pt>
                <c:pt idx="259">
                  <c:v>35</c:v>
                </c:pt>
                <c:pt idx="260">
                  <c:v>35</c:v>
                </c:pt>
                <c:pt idx="261">
                  <c:v>35</c:v>
                </c:pt>
                <c:pt idx="262">
                  <c:v>35</c:v>
                </c:pt>
                <c:pt idx="263">
                  <c:v>35</c:v>
                </c:pt>
                <c:pt idx="264">
                  <c:v>35</c:v>
                </c:pt>
                <c:pt idx="265">
                  <c:v>35</c:v>
                </c:pt>
                <c:pt idx="266">
                  <c:v>35</c:v>
                </c:pt>
                <c:pt idx="267">
                  <c:v>35</c:v>
                </c:pt>
                <c:pt idx="268">
                  <c:v>35</c:v>
                </c:pt>
                <c:pt idx="269">
                  <c:v>35</c:v>
                </c:pt>
                <c:pt idx="270">
                  <c:v>35</c:v>
                </c:pt>
                <c:pt idx="271">
                  <c:v>35</c:v>
                </c:pt>
                <c:pt idx="272">
                  <c:v>35</c:v>
                </c:pt>
                <c:pt idx="273">
                  <c:v>35</c:v>
                </c:pt>
                <c:pt idx="274">
                  <c:v>35</c:v>
                </c:pt>
                <c:pt idx="275">
                  <c:v>35</c:v>
                </c:pt>
                <c:pt idx="276">
                  <c:v>35</c:v>
                </c:pt>
                <c:pt idx="277">
                  <c:v>35</c:v>
                </c:pt>
                <c:pt idx="278">
                  <c:v>35</c:v>
                </c:pt>
                <c:pt idx="279">
                  <c:v>35</c:v>
                </c:pt>
                <c:pt idx="280">
                  <c:v>35</c:v>
                </c:pt>
                <c:pt idx="281">
                  <c:v>35</c:v>
                </c:pt>
                <c:pt idx="282">
                  <c:v>35</c:v>
                </c:pt>
                <c:pt idx="283">
                  <c:v>35</c:v>
                </c:pt>
                <c:pt idx="284">
                  <c:v>35</c:v>
                </c:pt>
                <c:pt idx="285">
                  <c:v>35</c:v>
                </c:pt>
                <c:pt idx="286">
                  <c:v>35</c:v>
                </c:pt>
                <c:pt idx="287">
                  <c:v>35</c:v>
                </c:pt>
                <c:pt idx="288">
                  <c:v>35</c:v>
                </c:pt>
                <c:pt idx="289">
                  <c:v>35</c:v>
                </c:pt>
                <c:pt idx="290">
                  <c:v>35</c:v>
                </c:pt>
                <c:pt idx="291">
                  <c:v>35</c:v>
                </c:pt>
                <c:pt idx="292">
                  <c:v>35</c:v>
                </c:pt>
                <c:pt idx="293">
                  <c:v>35</c:v>
                </c:pt>
                <c:pt idx="294">
                  <c:v>35</c:v>
                </c:pt>
                <c:pt idx="295">
                  <c:v>35</c:v>
                </c:pt>
                <c:pt idx="296">
                  <c:v>35</c:v>
                </c:pt>
                <c:pt idx="297">
                  <c:v>35</c:v>
                </c:pt>
                <c:pt idx="298">
                  <c:v>35</c:v>
                </c:pt>
                <c:pt idx="299">
                  <c:v>35</c:v>
                </c:pt>
                <c:pt idx="300">
                  <c:v>35</c:v>
                </c:pt>
                <c:pt idx="301">
                  <c:v>35</c:v>
                </c:pt>
                <c:pt idx="302">
                  <c:v>35</c:v>
                </c:pt>
                <c:pt idx="303">
                  <c:v>35</c:v>
                </c:pt>
                <c:pt idx="304">
                  <c:v>35</c:v>
                </c:pt>
                <c:pt idx="305">
                  <c:v>35</c:v>
                </c:pt>
                <c:pt idx="306">
                  <c:v>35</c:v>
                </c:pt>
                <c:pt idx="307">
                  <c:v>35</c:v>
                </c:pt>
                <c:pt idx="308">
                  <c:v>35</c:v>
                </c:pt>
                <c:pt idx="309">
                  <c:v>35</c:v>
                </c:pt>
                <c:pt idx="310">
                  <c:v>35</c:v>
                </c:pt>
                <c:pt idx="311">
                  <c:v>35</c:v>
                </c:pt>
                <c:pt idx="312">
                  <c:v>35</c:v>
                </c:pt>
                <c:pt idx="313">
                  <c:v>35</c:v>
                </c:pt>
                <c:pt idx="314">
                  <c:v>35</c:v>
                </c:pt>
                <c:pt idx="315">
                  <c:v>35</c:v>
                </c:pt>
                <c:pt idx="316">
                  <c:v>35</c:v>
                </c:pt>
                <c:pt idx="317">
                  <c:v>35</c:v>
                </c:pt>
                <c:pt idx="318">
                  <c:v>35</c:v>
                </c:pt>
                <c:pt idx="319">
                  <c:v>35</c:v>
                </c:pt>
                <c:pt idx="320">
                  <c:v>35</c:v>
                </c:pt>
                <c:pt idx="321">
                  <c:v>35</c:v>
                </c:pt>
                <c:pt idx="322">
                  <c:v>35</c:v>
                </c:pt>
                <c:pt idx="323">
                  <c:v>35</c:v>
                </c:pt>
                <c:pt idx="324">
                  <c:v>35</c:v>
                </c:pt>
                <c:pt idx="325">
                  <c:v>35</c:v>
                </c:pt>
                <c:pt idx="326">
                  <c:v>35</c:v>
                </c:pt>
                <c:pt idx="327">
                  <c:v>35</c:v>
                </c:pt>
                <c:pt idx="328">
                  <c:v>35</c:v>
                </c:pt>
                <c:pt idx="329">
                  <c:v>35</c:v>
                </c:pt>
                <c:pt idx="330">
                  <c:v>35</c:v>
                </c:pt>
                <c:pt idx="331">
                  <c:v>35</c:v>
                </c:pt>
                <c:pt idx="332">
                  <c:v>35</c:v>
                </c:pt>
                <c:pt idx="333">
                  <c:v>35</c:v>
                </c:pt>
                <c:pt idx="334">
                  <c:v>35</c:v>
                </c:pt>
                <c:pt idx="335">
                  <c:v>35</c:v>
                </c:pt>
                <c:pt idx="336">
                  <c:v>35</c:v>
                </c:pt>
                <c:pt idx="337">
                  <c:v>35</c:v>
                </c:pt>
                <c:pt idx="338">
                  <c:v>35</c:v>
                </c:pt>
                <c:pt idx="339">
                  <c:v>35</c:v>
                </c:pt>
                <c:pt idx="340">
                  <c:v>35</c:v>
                </c:pt>
                <c:pt idx="341">
                  <c:v>35</c:v>
                </c:pt>
                <c:pt idx="342">
                  <c:v>35</c:v>
                </c:pt>
                <c:pt idx="343">
                  <c:v>35</c:v>
                </c:pt>
                <c:pt idx="344">
                  <c:v>35</c:v>
                </c:pt>
                <c:pt idx="345">
                  <c:v>35</c:v>
                </c:pt>
                <c:pt idx="346">
                  <c:v>35</c:v>
                </c:pt>
                <c:pt idx="347">
                  <c:v>35</c:v>
                </c:pt>
                <c:pt idx="348">
                  <c:v>35</c:v>
                </c:pt>
                <c:pt idx="349">
                  <c:v>35</c:v>
                </c:pt>
                <c:pt idx="350">
                  <c:v>35</c:v>
                </c:pt>
                <c:pt idx="351">
                  <c:v>35</c:v>
                </c:pt>
                <c:pt idx="352">
                  <c:v>35</c:v>
                </c:pt>
                <c:pt idx="353">
                  <c:v>35</c:v>
                </c:pt>
                <c:pt idx="354">
                  <c:v>35</c:v>
                </c:pt>
                <c:pt idx="355">
                  <c:v>35</c:v>
                </c:pt>
                <c:pt idx="356">
                  <c:v>35</c:v>
                </c:pt>
                <c:pt idx="357">
                  <c:v>35</c:v>
                </c:pt>
                <c:pt idx="358">
                  <c:v>35</c:v>
                </c:pt>
                <c:pt idx="359">
                  <c:v>35</c:v>
                </c:pt>
                <c:pt idx="360">
                  <c:v>35</c:v>
                </c:pt>
                <c:pt idx="361">
                  <c:v>35</c:v>
                </c:pt>
                <c:pt idx="362">
                  <c:v>35</c:v>
                </c:pt>
                <c:pt idx="363">
                  <c:v>35</c:v>
                </c:pt>
                <c:pt idx="364">
                  <c:v>35</c:v>
                </c:pt>
              </c:numCache>
            </c:numRef>
          </c:val>
          <c:smooth val="0"/>
        </c:ser>
        <c:dLbls>
          <c:showLegendKey val="0"/>
          <c:showVal val="0"/>
          <c:showCatName val="0"/>
          <c:showSerName val="0"/>
          <c:showPercent val="0"/>
          <c:showBubbleSize val="0"/>
        </c:dLbls>
        <c:marker val="1"/>
        <c:smooth val="0"/>
        <c:axId val="106666240"/>
        <c:axId val="107351040"/>
      </c:lineChart>
      <c:dateAx>
        <c:axId val="106666240"/>
        <c:scaling>
          <c:orientation val="minMax"/>
        </c:scaling>
        <c:delete val="0"/>
        <c:axPos val="b"/>
        <c:numFmt formatCode="m&quot;月&quot;d&quot;日&quot;;@"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07351040"/>
        <c:crosses val="autoZero"/>
        <c:auto val="1"/>
        <c:lblOffset val="100"/>
        <c:baseTimeUnit val="days"/>
      </c:dateAx>
      <c:valAx>
        <c:axId val="107351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06666240"/>
        <c:crosses val="autoZero"/>
        <c:crossBetween val="between"/>
        <c:majorUnit val="100"/>
      </c:valAx>
      <c:spPr>
        <a:noFill/>
        <a:ln>
          <a:noFill/>
        </a:ln>
        <a:effectLst/>
      </c:spPr>
    </c:plotArea>
    <c:legend>
      <c:legendPos val="b"/>
      <c:layout>
        <c:manualLayout>
          <c:xMode val="edge"/>
          <c:yMode val="edge"/>
          <c:x val="0.43901897079186325"/>
          <c:y val="5.4949830565091021E-2"/>
          <c:w val="0.50217588186092121"/>
          <c:h val="0.1302818205384586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暦年月別データ【平均】!$B$2</c:f>
              <c:strCache>
                <c:ptCount val="1"/>
                <c:pt idx="0">
                  <c:v>2010年度</c:v>
                </c:pt>
              </c:strCache>
            </c:strRef>
          </c:tx>
          <c:spPr>
            <a:ln>
              <a:solidFill>
                <a:srgbClr val="00B050"/>
              </a:solidFill>
              <a:prstDash val="lgDashDot"/>
            </a:ln>
          </c:spPr>
          <c:marker>
            <c:symbol val="none"/>
          </c:marker>
          <c:cat>
            <c:strRef>
              <c:f>暦年月別データ【平均】!$A$3:$A$14</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暦年月別データ【平均】!$B$3:$B$14</c:f>
              <c:numCache>
                <c:formatCode>0_ </c:formatCode>
                <c:ptCount val="12"/>
                <c:pt idx="0">
                  <c:v>79.851904090267979</c:v>
                </c:pt>
                <c:pt idx="1">
                  <c:v>86.741209563994374</c:v>
                </c:pt>
                <c:pt idx="2">
                  <c:v>106.67802385008518</c:v>
                </c:pt>
                <c:pt idx="3">
                  <c:v>119.85344827586206</c:v>
                </c:pt>
                <c:pt idx="4">
                  <c:v>100.15116279069767</c:v>
                </c:pt>
                <c:pt idx="5">
                  <c:v>94.997701149425282</c:v>
                </c:pt>
                <c:pt idx="6">
                  <c:v>115.7717041800643</c:v>
                </c:pt>
                <c:pt idx="7">
                  <c:v>121.7200647249191</c:v>
                </c:pt>
                <c:pt idx="8">
                  <c:v>97.64577656675749</c:v>
                </c:pt>
                <c:pt idx="9">
                  <c:v>43.726105563480743</c:v>
                </c:pt>
                <c:pt idx="10">
                  <c:v>163.30000000000001</c:v>
                </c:pt>
                <c:pt idx="11">
                  <c:v>57.741176470588236</c:v>
                </c:pt>
              </c:numCache>
            </c:numRef>
          </c:val>
          <c:smooth val="0"/>
        </c:ser>
        <c:ser>
          <c:idx val="1"/>
          <c:order val="1"/>
          <c:tx>
            <c:strRef>
              <c:f>暦年月別データ【平均】!$C$2</c:f>
              <c:strCache>
                <c:ptCount val="1"/>
                <c:pt idx="0">
                  <c:v>2011年度</c:v>
                </c:pt>
              </c:strCache>
            </c:strRef>
          </c:tx>
          <c:spPr>
            <a:ln>
              <a:prstDash val="sysDot"/>
            </a:ln>
          </c:spPr>
          <c:marker>
            <c:symbol val="none"/>
          </c:marker>
          <c:cat>
            <c:strRef>
              <c:f>暦年月別データ【平均】!$A$3:$A$14</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暦年月別データ【平均】!$C$3:$C$14</c:f>
              <c:numCache>
                <c:formatCode>0_ </c:formatCode>
                <c:ptCount val="12"/>
                <c:pt idx="0">
                  <c:v>91.150476190476184</c:v>
                </c:pt>
                <c:pt idx="1">
                  <c:v>66.937158469945359</c:v>
                </c:pt>
                <c:pt idx="2">
                  <c:v>108.69645390070922</c:v>
                </c:pt>
                <c:pt idx="3">
                  <c:v>107.70204081632653</c:v>
                </c:pt>
                <c:pt idx="4">
                  <c:v>104.55825242718447</c:v>
                </c:pt>
                <c:pt idx="5">
                  <c:v>98.539393939393946</c:v>
                </c:pt>
                <c:pt idx="6">
                  <c:v>120.79521674140508</c:v>
                </c:pt>
                <c:pt idx="7">
                  <c:v>109.13233082706768</c:v>
                </c:pt>
                <c:pt idx="8">
                  <c:v>103.52849002849003</c:v>
                </c:pt>
                <c:pt idx="9">
                  <c:v>111.83286516853933</c:v>
                </c:pt>
                <c:pt idx="10">
                  <c:v>84.403133903133906</c:v>
                </c:pt>
                <c:pt idx="11">
                  <c:v>98.612481857764877</c:v>
                </c:pt>
              </c:numCache>
            </c:numRef>
          </c:val>
          <c:smooth val="0"/>
        </c:ser>
        <c:ser>
          <c:idx val="2"/>
          <c:order val="2"/>
          <c:tx>
            <c:strRef>
              <c:f>暦年月別データ【平均】!$D$2</c:f>
              <c:strCache>
                <c:ptCount val="1"/>
                <c:pt idx="0">
                  <c:v>2012年度</c:v>
                </c:pt>
              </c:strCache>
            </c:strRef>
          </c:tx>
          <c:spPr>
            <a:ln>
              <a:solidFill>
                <a:srgbClr val="0070C0"/>
              </a:solidFill>
              <a:prstDash val="dash"/>
            </a:ln>
          </c:spPr>
          <c:marker>
            <c:symbol val="none"/>
          </c:marker>
          <c:cat>
            <c:strRef>
              <c:f>暦年月別データ【平均】!$A$3:$A$14</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暦年月別データ【平均】!$D$3:$D$14</c:f>
              <c:numCache>
                <c:formatCode>0_ </c:formatCode>
                <c:ptCount val="12"/>
                <c:pt idx="0">
                  <c:v>93.912013536379021</c:v>
                </c:pt>
                <c:pt idx="1">
                  <c:v>89.965875370919875</c:v>
                </c:pt>
                <c:pt idx="2">
                  <c:v>96.226441631504926</c:v>
                </c:pt>
                <c:pt idx="3">
                  <c:v>80.651669085631355</c:v>
                </c:pt>
                <c:pt idx="4">
                  <c:v>80.865168539325836</c:v>
                </c:pt>
                <c:pt idx="5">
                  <c:v>60.043539325842694</c:v>
                </c:pt>
                <c:pt idx="6">
                  <c:v>93.668956043956044</c:v>
                </c:pt>
                <c:pt idx="7">
                  <c:v>93.881720430107521</c:v>
                </c:pt>
                <c:pt idx="8">
                  <c:v>102.13778705636743</c:v>
                </c:pt>
                <c:pt idx="9">
                  <c:v>198.59090909090909</c:v>
                </c:pt>
                <c:pt idx="10">
                  <c:v>123.67588325652842</c:v>
                </c:pt>
                <c:pt idx="11">
                  <c:v>125.05576923076923</c:v>
                </c:pt>
              </c:numCache>
            </c:numRef>
          </c:val>
          <c:smooth val="0"/>
        </c:ser>
        <c:ser>
          <c:idx val="3"/>
          <c:order val="3"/>
          <c:tx>
            <c:strRef>
              <c:f>暦年月別データ【平均】!$E$2</c:f>
              <c:strCache>
                <c:ptCount val="1"/>
                <c:pt idx="0">
                  <c:v>2013年度</c:v>
                </c:pt>
              </c:strCache>
            </c:strRef>
          </c:tx>
          <c:spPr>
            <a:ln>
              <a:solidFill>
                <a:srgbClr val="FF0000"/>
              </a:solidFill>
            </a:ln>
          </c:spPr>
          <c:marker>
            <c:symbol val="none"/>
          </c:marker>
          <c:cat>
            <c:strRef>
              <c:f>暦年月別データ【平均】!$A$3:$A$14</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暦年月別データ【平均】!$E$3:$E$14</c:f>
              <c:numCache>
                <c:formatCode>0_ </c:formatCode>
                <c:ptCount val="12"/>
                <c:pt idx="0">
                  <c:v>67.450367647058826</c:v>
                </c:pt>
                <c:pt idx="1">
                  <c:v>85.634180790960457</c:v>
                </c:pt>
                <c:pt idx="2">
                  <c:v>112.60844250363901</c:v>
                </c:pt>
                <c:pt idx="3">
                  <c:v>68.987688098495212</c:v>
                </c:pt>
                <c:pt idx="4">
                  <c:v>61.694101508916326</c:v>
                </c:pt>
                <c:pt idx="5">
                  <c:v>90</c:v>
                </c:pt>
                <c:pt idx="6">
                  <c:v>106</c:v>
                </c:pt>
                <c:pt idx="7">
                  <c:v>91</c:v>
                </c:pt>
                <c:pt idx="8">
                  <c:v>97</c:v>
                </c:pt>
                <c:pt idx="9">
                  <c:v>118</c:v>
                </c:pt>
                <c:pt idx="10">
                  <c:v>171</c:v>
                </c:pt>
                <c:pt idx="11">
                  <c:v>111</c:v>
                </c:pt>
              </c:numCache>
            </c:numRef>
          </c:val>
          <c:smooth val="0"/>
        </c:ser>
        <c:ser>
          <c:idx val="4"/>
          <c:order val="4"/>
          <c:tx>
            <c:strRef>
              <c:f>暦年月別データ【平均】!$F$2</c:f>
              <c:strCache>
                <c:ptCount val="1"/>
                <c:pt idx="0">
                  <c:v>2014年度</c:v>
                </c:pt>
              </c:strCache>
            </c:strRef>
          </c:tx>
          <c:marker>
            <c:symbol val="none"/>
          </c:marker>
          <c:cat>
            <c:strRef>
              <c:f>暦年月別データ【平均】!$A$3:$A$14</c:f>
              <c:strCache>
                <c:ptCount val="12"/>
                <c:pt idx="0">
                  <c:v>4月</c:v>
                </c:pt>
                <c:pt idx="1">
                  <c:v>5月</c:v>
                </c:pt>
                <c:pt idx="2">
                  <c:v>6月</c:v>
                </c:pt>
                <c:pt idx="3">
                  <c:v>7月</c:v>
                </c:pt>
                <c:pt idx="4">
                  <c:v>8月</c:v>
                </c:pt>
                <c:pt idx="5">
                  <c:v>9月</c:v>
                </c:pt>
                <c:pt idx="6">
                  <c:v>10月</c:v>
                </c:pt>
                <c:pt idx="7">
                  <c:v>11月</c:v>
                </c:pt>
                <c:pt idx="8">
                  <c:v>12月</c:v>
                </c:pt>
                <c:pt idx="9">
                  <c:v>1月</c:v>
                </c:pt>
                <c:pt idx="10">
                  <c:v>2月</c:v>
                </c:pt>
                <c:pt idx="11">
                  <c:v>3月</c:v>
                </c:pt>
              </c:strCache>
            </c:strRef>
          </c:cat>
          <c:val>
            <c:numRef>
              <c:f>暦年月別データ【平均】!$F$3:$F$14</c:f>
              <c:numCache>
                <c:formatCode>General</c:formatCode>
                <c:ptCount val="12"/>
                <c:pt idx="0">
                  <c:v>95</c:v>
                </c:pt>
                <c:pt idx="1">
                  <c:v>72</c:v>
                </c:pt>
                <c:pt idx="2">
                  <c:v>59</c:v>
                </c:pt>
                <c:pt idx="3">
                  <c:v>89</c:v>
                </c:pt>
                <c:pt idx="4">
                  <c:v>63</c:v>
                </c:pt>
                <c:pt idx="5">
                  <c:v>71</c:v>
                </c:pt>
                <c:pt idx="6">
                  <c:v>141</c:v>
                </c:pt>
                <c:pt idx="7" formatCode="0_ ">
                  <c:v>105</c:v>
                </c:pt>
                <c:pt idx="8" formatCode="0_ ">
                  <c:v>82</c:v>
                </c:pt>
              </c:numCache>
            </c:numRef>
          </c:val>
          <c:smooth val="0"/>
        </c:ser>
        <c:dLbls>
          <c:showLegendKey val="0"/>
          <c:showVal val="0"/>
          <c:showCatName val="0"/>
          <c:showSerName val="0"/>
          <c:showPercent val="0"/>
          <c:showBubbleSize val="0"/>
        </c:dLbls>
        <c:marker val="1"/>
        <c:smooth val="0"/>
        <c:axId val="20603264"/>
        <c:axId val="20604800"/>
      </c:lineChart>
      <c:catAx>
        <c:axId val="20603264"/>
        <c:scaling>
          <c:orientation val="minMax"/>
        </c:scaling>
        <c:delete val="0"/>
        <c:axPos val="b"/>
        <c:numFmt formatCode="General" sourceLinked="1"/>
        <c:majorTickMark val="none"/>
        <c:minorTickMark val="none"/>
        <c:tickLblPos val="nextTo"/>
        <c:txPr>
          <a:bodyPr/>
          <a:lstStyle/>
          <a:p>
            <a:pPr>
              <a:defRPr sz="1200"/>
            </a:pPr>
            <a:endParaRPr lang="ja-JP"/>
          </a:p>
        </c:txPr>
        <c:crossAx val="20604800"/>
        <c:crosses val="autoZero"/>
        <c:auto val="1"/>
        <c:lblAlgn val="ctr"/>
        <c:lblOffset val="100"/>
        <c:noMultiLvlLbl val="0"/>
      </c:catAx>
      <c:valAx>
        <c:axId val="20604800"/>
        <c:scaling>
          <c:orientation val="minMax"/>
          <c:max val="200"/>
          <c:min val="0"/>
        </c:scaling>
        <c:delete val="0"/>
        <c:axPos val="l"/>
        <c:majorGridlines/>
        <c:title>
          <c:tx>
            <c:rich>
              <a:bodyPr rot="-5400000" vert="horz"/>
              <a:lstStyle/>
              <a:p>
                <a:pPr>
                  <a:defRPr sz="2000"/>
                </a:pPr>
                <a:r>
                  <a:rPr lang="ja-JP" altLang="en-US" sz="2000"/>
                  <a:t>ＰＭ２．５濃度 （</a:t>
                </a:r>
                <a:r>
                  <a:rPr lang="en-US" altLang="ja-JP" sz="2000"/>
                  <a:t>μ</a:t>
                </a:r>
                <a:r>
                  <a:rPr lang="ja-JP" altLang="en-US" sz="2000"/>
                  <a:t>ｇ</a:t>
                </a:r>
                <a:r>
                  <a:rPr lang="en-US" altLang="ja-JP" sz="2000"/>
                  <a:t>/m3</a:t>
                </a:r>
                <a:r>
                  <a:rPr lang="ja-JP" altLang="en-US" sz="2000"/>
                  <a:t>）</a:t>
                </a:r>
              </a:p>
            </c:rich>
          </c:tx>
          <c:layout>
            <c:manualLayout>
              <c:xMode val="edge"/>
              <c:yMode val="edge"/>
              <c:x val="5.2434450743525325E-2"/>
              <c:y val="0.17488574167136978"/>
            </c:manualLayout>
          </c:layout>
          <c:overlay val="0"/>
        </c:title>
        <c:numFmt formatCode="0_ " sourceLinked="1"/>
        <c:majorTickMark val="none"/>
        <c:minorTickMark val="none"/>
        <c:tickLblPos val="nextTo"/>
        <c:txPr>
          <a:bodyPr/>
          <a:lstStyle/>
          <a:p>
            <a:pPr>
              <a:defRPr sz="1800"/>
            </a:pPr>
            <a:endParaRPr lang="ja-JP"/>
          </a:p>
        </c:txPr>
        <c:crossAx val="20603264"/>
        <c:crosses val="autoZero"/>
        <c:crossBetween val="between"/>
        <c:majorUnit val="50"/>
      </c:valAx>
      <c:dTable>
        <c:showHorzBorder val="1"/>
        <c:showVertBorder val="1"/>
        <c:showOutline val="1"/>
        <c:showKeys val="1"/>
        <c:txPr>
          <a:bodyPr/>
          <a:lstStyle/>
          <a:p>
            <a:pPr rtl="0">
              <a:defRPr sz="1800"/>
            </a:pPr>
            <a:endParaRPr lang="ja-JP"/>
          </a:p>
        </c:txPr>
      </c:dTable>
    </c:plotArea>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10</a:t>
            </a:r>
            <a:r>
              <a:rPr lang="ja-JP" altLang="en-US"/>
              <a:t>月</a:t>
            </a:r>
            <a:r>
              <a:rPr lang="en-US" altLang="ja-JP"/>
              <a:t>25</a:t>
            </a:r>
            <a:r>
              <a:rPr lang="ja-JP" altLang="en-US"/>
              <a:t>日～</a:t>
            </a:r>
            <a:r>
              <a:rPr lang="en-US" altLang="ja-JP"/>
              <a:t>26</a:t>
            </a:r>
            <a:r>
              <a:rPr lang="ja-JP" altLang="en-US"/>
              <a:t>日の</a:t>
            </a:r>
            <a:r>
              <a:rPr lang="en-US" altLang="ja-JP"/>
              <a:t>PM2.5</a:t>
            </a:r>
            <a:r>
              <a:rPr lang="ja-JP" altLang="en-US"/>
              <a:t>の推移</a:t>
            </a:r>
          </a:p>
        </c:rich>
      </c:tx>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cat>
            <c:strRef>
              <c:f>Sheet1!$A$1:$A$47</c:f>
              <c:strCache>
                <c:ptCount val="47"/>
                <c:pt idx="0">
                  <c:v>２５日　1:00</c:v>
                </c:pt>
                <c:pt idx="1">
                  <c:v>2:00</c:v>
                </c:pt>
                <c:pt idx="2">
                  <c:v>3:00</c:v>
                </c:pt>
                <c:pt idx="3">
                  <c:v>4:00</c:v>
                </c:pt>
                <c:pt idx="4">
                  <c:v>5:00</c:v>
                </c:pt>
                <c:pt idx="5">
                  <c:v>6:00</c:v>
                </c:pt>
                <c:pt idx="6">
                  <c:v>7:00</c:v>
                </c:pt>
                <c:pt idx="7">
                  <c:v>8:00</c:v>
                </c:pt>
                <c:pt idx="8">
                  <c:v>9:00</c:v>
                </c:pt>
                <c:pt idx="9">
                  <c:v>10:00</c:v>
                </c:pt>
                <c:pt idx="10">
                  <c:v>11:00</c:v>
                </c:pt>
                <c:pt idx="11">
                  <c:v>12:00</c:v>
                </c:pt>
                <c:pt idx="12">
                  <c:v>13:00</c:v>
                </c:pt>
                <c:pt idx="13">
                  <c:v>14:00</c:v>
                </c:pt>
                <c:pt idx="14">
                  <c:v>15:00</c:v>
                </c:pt>
                <c:pt idx="15">
                  <c:v>16:00</c:v>
                </c:pt>
                <c:pt idx="16">
                  <c:v>17:00</c:v>
                </c:pt>
                <c:pt idx="17">
                  <c:v>18:00</c:v>
                </c:pt>
                <c:pt idx="18">
                  <c:v>19:00</c:v>
                </c:pt>
                <c:pt idx="19">
                  <c:v>20:00</c:v>
                </c:pt>
                <c:pt idx="20">
                  <c:v>21:00</c:v>
                </c:pt>
                <c:pt idx="21">
                  <c:v>22:00</c:v>
                </c:pt>
                <c:pt idx="22">
                  <c:v>23:00</c:v>
                </c:pt>
                <c:pt idx="23">
                  <c:v>0:00</c:v>
                </c:pt>
                <c:pt idx="24">
                  <c:v>２６日　1:00</c:v>
                </c:pt>
                <c:pt idx="25">
                  <c:v>2:00</c:v>
                </c:pt>
                <c:pt idx="26">
                  <c:v>3:00</c:v>
                </c:pt>
                <c:pt idx="27">
                  <c:v>4:00</c:v>
                </c:pt>
                <c:pt idx="28">
                  <c:v>5:00</c:v>
                </c:pt>
                <c:pt idx="29">
                  <c:v>6:00</c:v>
                </c:pt>
                <c:pt idx="30">
                  <c:v>7:00</c:v>
                </c:pt>
                <c:pt idx="31">
                  <c:v>8:00</c:v>
                </c:pt>
                <c:pt idx="32">
                  <c:v>9:00</c:v>
                </c:pt>
                <c:pt idx="33">
                  <c:v>10:00</c:v>
                </c:pt>
                <c:pt idx="34">
                  <c:v>11:00</c:v>
                </c:pt>
                <c:pt idx="35">
                  <c:v>12:00</c:v>
                </c:pt>
                <c:pt idx="36">
                  <c:v>13:00</c:v>
                </c:pt>
                <c:pt idx="37">
                  <c:v>14:00</c:v>
                </c:pt>
                <c:pt idx="38">
                  <c:v>15:00</c:v>
                </c:pt>
                <c:pt idx="39">
                  <c:v>16:00</c:v>
                </c:pt>
                <c:pt idx="40">
                  <c:v>17:00</c:v>
                </c:pt>
                <c:pt idx="41">
                  <c:v>18:00</c:v>
                </c:pt>
                <c:pt idx="42">
                  <c:v>19:00</c:v>
                </c:pt>
                <c:pt idx="43">
                  <c:v>20:00</c:v>
                </c:pt>
                <c:pt idx="44">
                  <c:v>21:00</c:v>
                </c:pt>
                <c:pt idx="45">
                  <c:v>22:00</c:v>
                </c:pt>
                <c:pt idx="46">
                  <c:v>23:00</c:v>
                </c:pt>
              </c:strCache>
            </c:strRef>
          </c:cat>
          <c:val>
            <c:numRef>
              <c:f>Sheet1!$B$1:$B$47</c:f>
              <c:numCache>
                <c:formatCode>General</c:formatCode>
                <c:ptCount val="47"/>
                <c:pt idx="0">
                  <c:v>319</c:v>
                </c:pt>
                <c:pt idx="1">
                  <c:v>310</c:v>
                </c:pt>
                <c:pt idx="2">
                  <c:v>331</c:v>
                </c:pt>
                <c:pt idx="3">
                  <c:v>332</c:v>
                </c:pt>
                <c:pt idx="4">
                  <c:v>315</c:v>
                </c:pt>
                <c:pt idx="5">
                  <c:v>312</c:v>
                </c:pt>
                <c:pt idx="6">
                  <c:v>310</c:v>
                </c:pt>
                <c:pt idx="7">
                  <c:v>324</c:v>
                </c:pt>
                <c:pt idx="8">
                  <c:v>330</c:v>
                </c:pt>
                <c:pt idx="9">
                  <c:v>324</c:v>
                </c:pt>
                <c:pt idx="10">
                  <c:v>331</c:v>
                </c:pt>
                <c:pt idx="11">
                  <c:v>346</c:v>
                </c:pt>
                <c:pt idx="12">
                  <c:v>352</c:v>
                </c:pt>
                <c:pt idx="13">
                  <c:v>376</c:v>
                </c:pt>
                <c:pt idx="14">
                  <c:v>402</c:v>
                </c:pt>
                <c:pt idx="15">
                  <c:v>423</c:v>
                </c:pt>
                <c:pt idx="16">
                  <c:v>440</c:v>
                </c:pt>
                <c:pt idx="17">
                  <c:v>449</c:v>
                </c:pt>
                <c:pt idx="18">
                  <c:v>472</c:v>
                </c:pt>
                <c:pt idx="19">
                  <c:v>453</c:v>
                </c:pt>
                <c:pt idx="20">
                  <c:v>413</c:v>
                </c:pt>
                <c:pt idx="21">
                  <c:v>396</c:v>
                </c:pt>
                <c:pt idx="22">
                  <c:v>395</c:v>
                </c:pt>
                <c:pt idx="23">
                  <c:v>379</c:v>
                </c:pt>
                <c:pt idx="24">
                  <c:v>341</c:v>
                </c:pt>
                <c:pt idx="25">
                  <c:v>312</c:v>
                </c:pt>
                <c:pt idx="26">
                  <c:v>257</c:v>
                </c:pt>
                <c:pt idx="27">
                  <c:v>183</c:v>
                </c:pt>
                <c:pt idx="28">
                  <c:v>39</c:v>
                </c:pt>
                <c:pt idx="29">
                  <c:v>16</c:v>
                </c:pt>
                <c:pt idx="30">
                  <c:v>14</c:v>
                </c:pt>
                <c:pt idx="31">
                  <c:v>16</c:v>
                </c:pt>
                <c:pt idx="32">
                  <c:v>10</c:v>
                </c:pt>
                <c:pt idx="33">
                  <c:v>10</c:v>
                </c:pt>
                <c:pt idx="34">
                  <c:v>9</c:v>
                </c:pt>
                <c:pt idx="35">
                  <c:v>7</c:v>
                </c:pt>
                <c:pt idx="36">
                  <c:v>9</c:v>
                </c:pt>
                <c:pt idx="37">
                  <c:v>9</c:v>
                </c:pt>
                <c:pt idx="38">
                  <c:v>10</c:v>
                </c:pt>
                <c:pt idx="39">
                  <c:v>8</c:v>
                </c:pt>
                <c:pt idx="40">
                  <c:v>9</c:v>
                </c:pt>
                <c:pt idx="41">
                  <c:v>17</c:v>
                </c:pt>
                <c:pt idx="42">
                  <c:v>15</c:v>
                </c:pt>
                <c:pt idx="43">
                  <c:v>15</c:v>
                </c:pt>
                <c:pt idx="44">
                  <c:v>12</c:v>
                </c:pt>
                <c:pt idx="45">
                  <c:v>9</c:v>
                </c:pt>
                <c:pt idx="46">
                  <c:v>10</c:v>
                </c:pt>
              </c:numCache>
            </c:numRef>
          </c:val>
          <c:smooth val="0"/>
        </c:ser>
        <c:dLbls>
          <c:showLegendKey val="0"/>
          <c:showVal val="0"/>
          <c:showCatName val="0"/>
          <c:showSerName val="0"/>
          <c:showPercent val="0"/>
          <c:showBubbleSize val="0"/>
        </c:dLbls>
        <c:marker val="1"/>
        <c:smooth val="0"/>
        <c:axId val="20693376"/>
        <c:axId val="20694912"/>
      </c:lineChart>
      <c:catAx>
        <c:axId val="2069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694912"/>
        <c:crosses val="autoZero"/>
        <c:auto val="1"/>
        <c:lblAlgn val="ctr"/>
        <c:lblOffset val="100"/>
        <c:noMultiLvlLbl val="0"/>
      </c:catAx>
      <c:valAx>
        <c:axId val="20694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693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cdr:x>
      <cdr:y>0.06364</cdr:y>
    </cdr:from>
    <cdr:to>
      <cdr:x>0.30141</cdr:x>
      <cdr:y>0.51544</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288032"/>
          <a:ext cx="2480484" cy="2044829"/>
        </a:xfrm>
        <a:prstGeom xmlns:a="http://schemas.openxmlformats.org/drawingml/2006/main" prst="rect">
          <a:avLst/>
        </a:prstGeom>
      </cdr:spPr>
    </cdr:pic>
  </cdr:relSizeAnchor>
  <cdr:relSizeAnchor xmlns:cdr="http://schemas.openxmlformats.org/drawingml/2006/chartDrawing">
    <cdr:from>
      <cdr:x>0.04375</cdr:x>
      <cdr:y>0.55685</cdr:y>
    </cdr:from>
    <cdr:to>
      <cdr:x>0.24858</cdr:x>
      <cdr:y>0.68942</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60040" y="2520280"/>
          <a:ext cx="1685669" cy="600007"/>
        </a:xfrm>
        <a:prstGeom xmlns:a="http://schemas.openxmlformats.org/drawingml/2006/main" prst="rect">
          <a:avLst/>
        </a:prstGeom>
      </cdr:spPr>
    </cdr:pic>
  </cdr:relSizeAnchor>
  <cdr:relSizeAnchor xmlns:cdr="http://schemas.openxmlformats.org/drawingml/2006/chartDrawing">
    <cdr:from>
      <cdr:x>0.25272</cdr:x>
      <cdr:y>0.27054</cdr:y>
    </cdr:from>
    <cdr:to>
      <cdr:x>0.48188</cdr:x>
      <cdr:y>0.4575</cdr:y>
    </cdr:to>
    <cdr:sp macro="" textlink="">
      <cdr:nvSpPr>
        <cdr:cNvPr id="5" name="右矢印 4"/>
        <cdr:cNvSpPr/>
      </cdr:nvSpPr>
      <cdr:spPr>
        <a:xfrm xmlns:a="http://schemas.openxmlformats.org/drawingml/2006/main" rot="677821">
          <a:off x="2079816" y="1224474"/>
          <a:ext cx="1885855" cy="846167"/>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cdr:x>
      <cdr:y>0</cdr:y>
    </cdr:from>
    <cdr:to>
      <cdr:x>0.41314</cdr:x>
      <cdr:y>0.07365</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0" y="0"/>
          <a:ext cx="3400000" cy="333333"/>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直線コネクタ 2"/>
        <cdr:cNvSpPr/>
      </cdr:nvSpPr>
      <cdr:spPr>
        <a:xfrm xmlns:a="http://schemas.openxmlformats.org/drawingml/2006/main" flipV="1">
          <a:off x="-457199" y="-2686051"/>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drawings/drawing3.xml><?xml version="1.0" encoding="utf-8"?>
<c:userShapes xmlns:c="http://schemas.openxmlformats.org/drawingml/2006/chart">
  <cdr:relSizeAnchor xmlns:cdr="http://schemas.openxmlformats.org/drawingml/2006/chartDrawing">
    <cdr:from>
      <cdr:x>0.31656</cdr:x>
      <cdr:y>0.11275</cdr:y>
    </cdr:from>
    <cdr:to>
      <cdr:x>0.51136</cdr:x>
      <cdr:y>0.27206</cdr:y>
    </cdr:to>
    <cdr:sp macro="" textlink="">
      <cdr:nvSpPr>
        <cdr:cNvPr id="2" name="テキスト ボックス 1"/>
        <cdr:cNvSpPr txBox="1"/>
      </cdr:nvSpPr>
      <cdr:spPr>
        <a:xfrm xmlns:a="http://schemas.openxmlformats.org/drawingml/2006/main">
          <a:off x="1485900" y="350520"/>
          <a:ext cx="914400" cy="4953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ja-JP" altLang="en-US" sz="1200"/>
            <a:t>最高値　</a:t>
          </a:r>
          <a:r>
            <a:rPr lang="en-US" altLang="ja-JP" sz="1200"/>
            <a:t>472μg</a:t>
          </a:r>
          <a:r>
            <a:rPr lang="ja-JP" altLang="en-US" sz="1200"/>
            <a:t>／㎥</a:t>
          </a:r>
        </a:p>
      </cdr:txBody>
    </cdr:sp>
  </cdr:relSizeAnchor>
  <cdr:relSizeAnchor xmlns:cdr="http://schemas.openxmlformats.org/drawingml/2006/chartDrawing">
    <cdr:from>
      <cdr:x>0.72998</cdr:x>
      <cdr:y>0.64869</cdr:y>
    </cdr:from>
    <cdr:to>
      <cdr:x>0.92478</cdr:x>
      <cdr:y>0.80801</cdr:y>
    </cdr:to>
    <cdr:sp macro="" textlink="">
      <cdr:nvSpPr>
        <cdr:cNvPr id="3" name="テキスト ボックス 1"/>
        <cdr:cNvSpPr txBox="1"/>
      </cdr:nvSpPr>
      <cdr:spPr>
        <a:xfrm xmlns:a="http://schemas.openxmlformats.org/drawingml/2006/main">
          <a:off x="3426460" y="2016760"/>
          <a:ext cx="914400" cy="4953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200"/>
            <a:t>最低値　</a:t>
          </a:r>
          <a:r>
            <a:rPr lang="en-US" altLang="ja-JP" sz="1200"/>
            <a:t>7</a:t>
          </a:r>
          <a:r>
            <a:rPr lang="ja-JP" altLang="en-US" sz="1200"/>
            <a:t> </a:t>
          </a:r>
          <a:r>
            <a:rPr lang="en-US" altLang="ja-JP" sz="1200"/>
            <a:t>μg</a:t>
          </a:r>
          <a:r>
            <a:rPr lang="ja-JP" altLang="en-US" sz="120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27" tIns="45714" rIns="91427" bIns="45714" rtlCol="0"/>
          <a:lstStyle>
            <a:lvl1pPr algn="l">
              <a:defRPr sz="1200"/>
            </a:lvl1pPr>
          </a:lstStyle>
          <a:p>
            <a:endParaRPr kumimoji="1" lang="ja-JP" altLang="en-US" dirty="0"/>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27" tIns="45714" rIns="91427" bIns="45714" rtlCol="0" anchor="b"/>
          <a:lstStyle>
            <a:lvl1pPr algn="l">
              <a:defRPr sz="1200"/>
            </a:lvl1pPr>
          </a:lstStyle>
          <a:p>
            <a:endParaRPr kumimoji="1" lang="ja-JP" altLang="en-US" dirty="0"/>
          </a:p>
        </p:txBody>
      </p:sp>
      <p:sp>
        <p:nvSpPr>
          <p:cNvPr id="9" name="スライド番号プレースホルダ 8"/>
          <p:cNvSpPr>
            <a:spLocks noGrp="1"/>
          </p:cNvSpPr>
          <p:nvPr>
            <p:ph type="sldNum" sz="quarter" idx="3"/>
          </p:nvPr>
        </p:nvSpPr>
        <p:spPr>
          <a:xfrm>
            <a:off x="3815375" y="9371285"/>
            <a:ext cx="2918831" cy="493316"/>
          </a:xfrm>
          <a:prstGeom prst="rect">
            <a:avLst/>
          </a:prstGeom>
        </p:spPr>
        <p:txBody>
          <a:bodyPr vert="horz" lIns="91427" tIns="45714" rIns="91427" bIns="45714" rtlCol="0" anchor="b"/>
          <a:lstStyle>
            <a:lvl1pPr algn="r">
              <a:defRPr sz="1200"/>
            </a:lvl1pPr>
          </a:lstStyle>
          <a:p>
            <a:fld id="{E2537F9B-D90D-428C-A10B-47908BF47374}" type="slidenum">
              <a:rPr kumimoji="1" lang="ja-JP" altLang="en-US" smtClean="0"/>
              <a:pPr/>
              <a:t>‹#›</a:t>
            </a:fld>
            <a:endParaRPr kumimoji="1" lang="ja-JP" altLang="en-US" dirty="0"/>
          </a:p>
        </p:txBody>
      </p:sp>
    </p:spTree>
    <p:extLst>
      <p:ext uri="{BB962C8B-B14F-4D97-AF65-F5344CB8AC3E}">
        <p14:creationId xmlns:p14="http://schemas.microsoft.com/office/powerpoint/2010/main" val="3068078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27" tIns="45714" rIns="91427" bIns="45714"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15375" y="0"/>
            <a:ext cx="2918831" cy="493316"/>
          </a:xfrm>
          <a:prstGeom prst="rect">
            <a:avLst/>
          </a:prstGeom>
        </p:spPr>
        <p:txBody>
          <a:bodyPr vert="horz" lIns="91427" tIns="45714" rIns="91427" bIns="45714" rtlCol="0"/>
          <a:lstStyle>
            <a:lvl1pPr algn="r">
              <a:defRPr sz="1200"/>
            </a:lvl1pPr>
          </a:lstStyle>
          <a:p>
            <a:fld id="{77FBB64B-5F84-448C-8284-BB380C9706D6}" type="datetimeFigureOut">
              <a:rPr kumimoji="1" lang="ja-JP" altLang="en-US" smtClean="0"/>
              <a:pPr/>
              <a:t>2015/2/13</a:t>
            </a:fld>
            <a:endParaRPr kumimoji="1" lang="ja-JP" altLang="en-US" dirty="0"/>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7" tIns="45714" rIns="91427" bIns="45714" rtlCol="0" anchor="ctr"/>
          <a:lstStyle/>
          <a:p>
            <a:endParaRPr lang="ja-JP" altLang="en-US" dirty="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27" tIns="45714" rIns="91427" bIns="4571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27" tIns="45714" rIns="91427" bIns="45714"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15375" y="9371285"/>
            <a:ext cx="2918831" cy="493316"/>
          </a:xfrm>
          <a:prstGeom prst="rect">
            <a:avLst/>
          </a:prstGeom>
        </p:spPr>
        <p:txBody>
          <a:bodyPr vert="horz" lIns="91427" tIns="45714" rIns="91427" bIns="45714" rtlCol="0" anchor="b"/>
          <a:lstStyle>
            <a:lvl1pPr algn="r">
              <a:defRPr sz="1200"/>
            </a:lvl1pPr>
          </a:lstStyle>
          <a:p>
            <a:fld id="{A667C5CF-7170-405F-8849-CC620EDEE947}" type="slidenum">
              <a:rPr kumimoji="1" lang="ja-JP" altLang="en-US" smtClean="0"/>
              <a:pPr/>
              <a:t>‹#›</a:t>
            </a:fld>
            <a:endParaRPr kumimoji="1" lang="ja-JP" altLang="en-US" dirty="0"/>
          </a:p>
        </p:txBody>
      </p:sp>
    </p:spTree>
    <p:extLst>
      <p:ext uri="{BB962C8B-B14F-4D97-AF65-F5344CB8AC3E}">
        <p14:creationId xmlns:p14="http://schemas.microsoft.com/office/powerpoint/2010/main" val="8422417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67C5CF-7170-405F-8849-CC620EDEE947}" type="slidenum">
              <a:rPr kumimoji="1" lang="ja-JP" altLang="en-US" smtClean="0"/>
              <a:pPr/>
              <a:t>1</a:t>
            </a:fld>
            <a:endParaRPr kumimoji="1" lang="ja-JP" altLang="en-US" dirty="0"/>
          </a:p>
        </p:txBody>
      </p:sp>
    </p:spTree>
    <p:extLst>
      <p:ext uri="{BB962C8B-B14F-4D97-AF65-F5344CB8AC3E}">
        <p14:creationId xmlns:p14="http://schemas.microsoft.com/office/powerpoint/2010/main" val="232020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67C5CF-7170-405F-8849-CC620EDEE947}" type="slidenum">
              <a:rPr kumimoji="1" lang="ja-JP" altLang="en-US" smtClean="0"/>
              <a:pPr/>
              <a:t>2</a:t>
            </a:fld>
            <a:endParaRPr kumimoji="1" lang="ja-JP" altLang="en-US" dirty="0"/>
          </a:p>
        </p:txBody>
      </p:sp>
    </p:spTree>
    <p:extLst>
      <p:ext uri="{BB962C8B-B14F-4D97-AF65-F5344CB8AC3E}">
        <p14:creationId xmlns:p14="http://schemas.microsoft.com/office/powerpoint/2010/main" val="2865051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6711C93-34F0-486A-8AEC-F85FA947DACB}" type="slidenum">
              <a:rPr kumimoji="1" lang="ja-JP" altLang="en-US" smtClean="0"/>
              <a:t>10</a:t>
            </a:fld>
            <a:endParaRPr kumimoji="1" lang="ja-JP" altLang="en-US"/>
          </a:p>
        </p:txBody>
      </p:sp>
    </p:spTree>
    <p:extLst>
      <p:ext uri="{BB962C8B-B14F-4D97-AF65-F5344CB8AC3E}">
        <p14:creationId xmlns:p14="http://schemas.microsoft.com/office/powerpoint/2010/main" val="63242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D065DA7-0001-43A6-98FD-4BB553906C2C}" type="slidenum">
              <a:rPr kumimoji="1" lang="ja-JP" altLang="en-US" smtClean="0"/>
              <a:t>11</a:t>
            </a:fld>
            <a:endParaRPr kumimoji="1" lang="ja-JP" altLang="en-US"/>
          </a:p>
        </p:txBody>
      </p:sp>
    </p:spTree>
    <p:extLst>
      <p:ext uri="{BB962C8B-B14F-4D97-AF65-F5344CB8AC3E}">
        <p14:creationId xmlns:p14="http://schemas.microsoft.com/office/powerpoint/2010/main" val="108617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A667C5CF-7170-405F-8849-CC620EDEE947}" type="slidenum">
              <a:rPr kumimoji="1" lang="ja-JP" altLang="en-US" smtClean="0"/>
              <a:pPr/>
              <a:t>35</a:t>
            </a:fld>
            <a:endParaRPr kumimoji="1" lang="ja-JP" altLang="en-US" dirty="0"/>
          </a:p>
        </p:txBody>
      </p:sp>
    </p:spTree>
    <p:extLst>
      <p:ext uri="{BB962C8B-B14F-4D97-AF65-F5344CB8AC3E}">
        <p14:creationId xmlns:p14="http://schemas.microsoft.com/office/powerpoint/2010/main" val="284383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A667C5CF-7170-405F-8849-CC620EDEE947}" type="slidenum">
              <a:rPr kumimoji="1" lang="ja-JP" altLang="en-US" smtClean="0"/>
              <a:pPr/>
              <a:t>37</a:t>
            </a:fld>
            <a:endParaRPr kumimoji="1" lang="ja-JP" altLang="en-US" dirty="0"/>
          </a:p>
        </p:txBody>
      </p:sp>
    </p:spTree>
    <p:extLst>
      <p:ext uri="{BB962C8B-B14F-4D97-AF65-F5344CB8AC3E}">
        <p14:creationId xmlns:p14="http://schemas.microsoft.com/office/powerpoint/2010/main" val="1233373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A667C5CF-7170-405F-8849-CC620EDEE947}" type="slidenum">
              <a:rPr kumimoji="1" lang="ja-JP" altLang="en-US" smtClean="0"/>
              <a:pPr/>
              <a:t>40</a:t>
            </a:fld>
            <a:endParaRPr kumimoji="1" lang="ja-JP" altLang="en-US" dirty="0"/>
          </a:p>
        </p:txBody>
      </p:sp>
    </p:spTree>
    <p:extLst>
      <p:ext uri="{BB962C8B-B14F-4D97-AF65-F5344CB8AC3E}">
        <p14:creationId xmlns:p14="http://schemas.microsoft.com/office/powerpoint/2010/main" val="4246236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p:txBody>
      </p:sp>
      <p:sp>
        <p:nvSpPr>
          <p:cNvPr id="4" name="スライド番号プレースホルダ 3"/>
          <p:cNvSpPr>
            <a:spLocks noGrp="1"/>
          </p:cNvSpPr>
          <p:nvPr>
            <p:ph type="sldNum" sz="quarter" idx="10"/>
          </p:nvPr>
        </p:nvSpPr>
        <p:spPr/>
        <p:txBody>
          <a:bodyPr/>
          <a:lstStyle/>
          <a:p>
            <a:fld id="{A667C5CF-7170-405F-8849-CC620EDEE947}" type="slidenum">
              <a:rPr kumimoji="1" lang="ja-JP" altLang="en-US" smtClean="0"/>
              <a:pPr/>
              <a:t>41</a:t>
            </a:fld>
            <a:endParaRPr kumimoji="1" lang="ja-JP" altLang="en-US" dirty="0"/>
          </a:p>
        </p:txBody>
      </p:sp>
    </p:spTree>
    <p:extLst>
      <p:ext uri="{BB962C8B-B14F-4D97-AF65-F5344CB8AC3E}">
        <p14:creationId xmlns:p14="http://schemas.microsoft.com/office/powerpoint/2010/main" val="401232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148" name="日付プレースホルダー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727" indent="-285665" eaLnBrk="0" hangingPunct="0">
              <a:defRPr kumimoji="1">
                <a:solidFill>
                  <a:schemeClr val="tx1"/>
                </a:solidFill>
                <a:latin typeface="Calibri" pitchFamily="34" charset="0"/>
                <a:ea typeface="ＭＳ Ｐゴシック" charset="-128"/>
              </a:defRPr>
            </a:lvl2pPr>
            <a:lvl3pPr marL="1142657" indent="-228531" eaLnBrk="0" hangingPunct="0">
              <a:defRPr kumimoji="1">
                <a:solidFill>
                  <a:schemeClr val="tx1"/>
                </a:solidFill>
                <a:latin typeface="Calibri" pitchFamily="34" charset="0"/>
                <a:ea typeface="ＭＳ Ｐゴシック" charset="-128"/>
              </a:defRPr>
            </a:lvl3pPr>
            <a:lvl4pPr marL="1599720" indent="-228531" eaLnBrk="0" hangingPunct="0">
              <a:defRPr kumimoji="1">
                <a:solidFill>
                  <a:schemeClr val="tx1"/>
                </a:solidFill>
                <a:latin typeface="Calibri" pitchFamily="34" charset="0"/>
                <a:ea typeface="ＭＳ Ｐゴシック" charset="-128"/>
              </a:defRPr>
            </a:lvl4pPr>
            <a:lvl5pPr marL="2056782" indent="-228531" eaLnBrk="0" hangingPunct="0">
              <a:defRPr kumimoji="1">
                <a:solidFill>
                  <a:schemeClr val="tx1"/>
                </a:solidFill>
                <a:latin typeface="Calibri" pitchFamily="34" charset="0"/>
                <a:ea typeface="ＭＳ Ｐゴシック" charset="-128"/>
              </a:defRPr>
            </a:lvl5pPr>
            <a:lvl6pPr marL="2513847" indent="-228531" eaLnBrk="0" fontAlgn="base" hangingPunct="0">
              <a:spcBef>
                <a:spcPct val="0"/>
              </a:spcBef>
              <a:spcAft>
                <a:spcPct val="0"/>
              </a:spcAft>
              <a:defRPr kumimoji="1">
                <a:solidFill>
                  <a:schemeClr val="tx1"/>
                </a:solidFill>
                <a:latin typeface="Calibri" pitchFamily="34" charset="0"/>
                <a:ea typeface="ＭＳ Ｐゴシック" charset="-128"/>
              </a:defRPr>
            </a:lvl6pPr>
            <a:lvl7pPr marL="2970909" indent="-228531" eaLnBrk="0" fontAlgn="base" hangingPunct="0">
              <a:spcBef>
                <a:spcPct val="0"/>
              </a:spcBef>
              <a:spcAft>
                <a:spcPct val="0"/>
              </a:spcAft>
              <a:defRPr kumimoji="1">
                <a:solidFill>
                  <a:schemeClr val="tx1"/>
                </a:solidFill>
                <a:latin typeface="Calibri" pitchFamily="34" charset="0"/>
                <a:ea typeface="ＭＳ Ｐゴシック" charset="-128"/>
              </a:defRPr>
            </a:lvl7pPr>
            <a:lvl8pPr marL="3427971" indent="-228531" eaLnBrk="0" fontAlgn="base" hangingPunct="0">
              <a:spcBef>
                <a:spcPct val="0"/>
              </a:spcBef>
              <a:spcAft>
                <a:spcPct val="0"/>
              </a:spcAft>
              <a:defRPr kumimoji="1">
                <a:solidFill>
                  <a:schemeClr val="tx1"/>
                </a:solidFill>
                <a:latin typeface="Calibri" pitchFamily="34" charset="0"/>
                <a:ea typeface="ＭＳ Ｐゴシック" charset="-128"/>
              </a:defRPr>
            </a:lvl8pPr>
            <a:lvl9pPr marL="3885035" indent="-228531"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352E2465-E193-4E1F-BE4F-095D885836DC}" type="datetime1">
              <a:rPr kumimoji="1" lang="ja-JP" altLang="en-US" smtClean="0"/>
              <a:pPr/>
              <a:t>2015/2/13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C82DA7A-BDA1-4357-BC9B-824A64BBC425}" type="datetime1">
              <a:rPr kumimoji="1" lang="ja-JP" altLang="en-US" smtClean="0"/>
              <a:pPr/>
              <a:t>2015/2/13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3C99E64-1CB4-49D1-9643-27C098EBFD0E}" type="datetime1">
              <a:rPr kumimoji="1" lang="ja-JP" altLang="en-US" smtClean="0"/>
              <a:pPr/>
              <a:t>2015/2/13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838171B-F868-4611-888D-A784CAB9DA19}" type="datetime1">
              <a:rPr kumimoji="1" lang="ja-JP" altLang="en-US" smtClean="0"/>
              <a:pPr/>
              <a:t>2015/2/13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D8B2144-65CF-468E-B6BA-93D472D5BED6}" type="datetime1">
              <a:rPr kumimoji="1" lang="ja-JP" altLang="en-US" smtClean="0"/>
              <a:pPr/>
              <a:t>2015/2/13</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65A7E5C-5899-47F0-BC84-D014FE7CA2C1}" type="datetime1">
              <a:rPr kumimoji="1" lang="ja-JP" altLang="en-US" smtClean="0"/>
              <a:pPr/>
              <a:t>2015/2/13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B4933E29-19F7-413F-91E6-78D4C90D5F73}" type="datetime1">
              <a:rPr kumimoji="1" lang="ja-JP" altLang="en-US" smtClean="0"/>
              <a:pPr/>
              <a:t>2015/2/13</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A3F367FC-1C83-4F79-931A-D3E41A883B29}" type="datetime1">
              <a:rPr kumimoji="1" lang="ja-JP" altLang="en-US" smtClean="0"/>
              <a:pPr/>
              <a:t>2015/2/13</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025894E-DFA3-4C56-B0C2-6EE3DB7CDAC8}" type="datetime1">
              <a:rPr kumimoji="1" lang="ja-JP" altLang="en-US" smtClean="0"/>
              <a:pPr/>
              <a:t>2015/2/13</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3F13226-BE1C-43BC-BC45-119D476E7C03}" type="datetime1">
              <a:rPr kumimoji="1" lang="ja-JP" altLang="en-US" smtClean="0"/>
              <a:pPr/>
              <a:t>2015/2/13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3E43D5EF-BB93-4046-B055-FD9EE2032832}" type="datetime1">
              <a:rPr kumimoji="1" lang="ja-JP" altLang="en-US" smtClean="0"/>
              <a:pPr/>
              <a:t>2015/2/13</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947321-A64C-4CC1-8DEE-D29EBBA03C68}" type="datetime1">
              <a:rPr kumimoji="1" lang="ja-JP" altLang="en-US" smtClean="0"/>
              <a:pPr/>
              <a:t>2015/2/13</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epa.gov/airnow/aqi-technical-assistance-document-dec2013.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mlc-cn.com/air-purifiers/index.asp" TargetMode="External"/><Relationship Id="rId3" Type="http://schemas.openxmlformats.org/officeDocument/2006/relationships/hyperlink" Target="http://dh.yesky.com/sharp-W380/" TargetMode="External"/><Relationship Id="rId7" Type="http://schemas.openxmlformats.org/officeDocument/2006/relationships/hyperlink" Target="http://www.super-k.cn/1366/kongjing.html" TargetMode="External"/><Relationship Id="rId2" Type="http://schemas.openxmlformats.org/officeDocument/2006/relationships/hyperlink" Target="http://www.daikin-china.com.cn/products/streamer/" TargetMode="External"/><Relationship Id="rId1" Type="http://schemas.openxmlformats.org/officeDocument/2006/relationships/slideLayout" Target="../slideLayouts/slideLayout2.xml"/><Relationship Id="rId6" Type="http://schemas.openxmlformats.org/officeDocument/2006/relationships/hyperlink" Target="http://www.hitachi-shha.com.cn/" TargetMode="External"/><Relationship Id="rId5" Type="http://schemas.openxmlformats.org/officeDocument/2006/relationships/hyperlink" Target="http://home.panasonic.cn/beauty/air/products.html" TargetMode="External"/><Relationship Id="rId4" Type="http://schemas.openxmlformats.org/officeDocument/2006/relationships/hyperlink" Target="http://www.ths-toshiba.com.c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env.go.jp/air/osen/pm/info.html" TargetMode="External"/><Relationship Id="rId2" Type="http://schemas.openxmlformats.org/officeDocument/2006/relationships/hyperlink" Target="http://www.cn.emb-japan.go.jp/index_j.htm" TargetMode="External"/><Relationship Id="rId1" Type="http://schemas.openxmlformats.org/officeDocument/2006/relationships/slideLayout" Target="../slideLayouts/slideLayout2.xml"/><Relationship Id="rId6" Type="http://schemas.openxmlformats.org/officeDocument/2006/relationships/hyperlink" Target="http://air.fresh-ideas.cc/" TargetMode="External"/><Relationship Id="rId5" Type="http://schemas.openxmlformats.org/officeDocument/2006/relationships/hyperlink" Target="http://www.env.go.jp/air/osen/pm/info/cic/emcpublish_data.html" TargetMode="External"/><Relationship Id="rId4" Type="http://schemas.openxmlformats.org/officeDocument/2006/relationships/hyperlink" Target="http://113.108.142.147:20035/emcpublish/"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988840"/>
            <a:ext cx="7772400" cy="1470025"/>
          </a:xfrm>
        </p:spPr>
        <p:txBody>
          <a:bodyPr>
            <a:normAutofit fontScale="90000"/>
          </a:bodyPr>
          <a:lstStyle/>
          <a:p>
            <a:r>
              <a:rPr lang="ja-JP" altLang="en-US" sz="5300" dirty="0" smtClean="0"/>
              <a:t>中国</a:t>
            </a:r>
            <a:r>
              <a:rPr lang="ja-JP" altLang="ja-JP" sz="5300" dirty="0" smtClean="0"/>
              <a:t>の大気汚染について</a:t>
            </a:r>
            <a:r>
              <a:rPr lang="en-US" altLang="ja-JP" dirty="0" smtClean="0"/>
              <a:t/>
            </a:r>
            <a:br>
              <a:rPr lang="en-US" altLang="ja-JP" dirty="0" smtClean="0"/>
            </a:br>
            <a:r>
              <a:rPr lang="ja-JP" altLang="en-US" sz="1800" dirty="0" smtClean="0"/>
              <a:t>　</a:t>
            </a:r>
            <a:r>
              <a:rPr lang="en-US" altLang="ja-JP" dirty="0" smtClean="0"/>
              <a:t/>
            </a:r>
            <a:br>
              <a:rPr lang="en-US" altLang="ja-JP" dirty="0" smtClean="0"/>
            </a:br>
            <a:r>
              <a:rPr lang="ja-JP" altLang="en-US" dirty="0" smtClean="0"/>
              <a:t>～微小</a:t>
            </a:r>
            <a:r>
              <a:rPr lang="ja-JP" altLang="ja-JP" dirty="0" smtClean="0"/>
              <a:t>粒子状</a:t>
            </a:r>
            <a:r>
              <a:rPr lang="ja-JP" altLang="en-US" dirty="0" smtClean="0"/>
              <a:t>物質“</a:t>
            </a:r>
            <a:r>
              <a:rPr lang="en-US" altLang="ja-JP" dirty="0" smtClean="0"/>
              <a:t>PM2.5</a:t>
            </a:r>
            <a:r>
              <a:rPr lang="ja-JP" altLang="en-US" dirty="0" smtClean="0"/>
              <a:t>”による</a:t>
            </a:r>
            <a:r>
              <a:rPr lang="en-US" altLang="ja-JP" dirty="0" smtClean="0"/>
              <a:t/>
            </a:r>
            <a:br>
              <a:rPr lang="en-US" altLang="ja-JP" dirty="0" smtClean="0"/>
            </a:br>
            <a:r>
              <a:rPr lang="ja-JP" altLang="en-US" dirty="0" smtClean="0"/>
              <a:t>汚染の現状と対策～</a:t>
            </a:r>
            <a:endParaRPr kumimoji="1" lang="ja-JP" altLang="en-US" dirty="0"/>
          </a:p>
        </p:txBody>
      </p:sp>
      <p:sp>
        <p:nvSpPr>
          <p:cNvPr id="3" name="サブタイトル 2"/>
          <p:cNvSpPr>
            <a:spLocks noGrp="1"/>
          </p:cNvSpPr>
          <p:nvPr>
            <p:ph type="subTitle" idx="1"/>
          </p:nvPr>
        </p:nvSpPr>
        <p:spPr>
          <a:xfrm>
            <a:off x="1371600" y="4675584"/>
            <a:ext cx="6400800" cy="1417712"/>
          </a:xfrm>
        </p:spPr>
        <p:txBody>
          <a:bodyPr>
            <a:normAutofit fontScale="92500" lnSpcReduction="20000"/>
          </a:bodyPr>
          <a:lstStyle/>
          <a:p>
            <a:r>
              <a:rPr lang="ja-JP" altLang="en-US" dirty="0" smtClean="0">
                <a:solidFill>
                  <a:schemeClr val="tx1"/>
                </a:solidFill>
              </a:rPr>
              <a:t>在中国日本国大使館　</a:t>
            </a:r>
            <a:endParaRPr lang="en-US" altLang="ja-JP" dirty="0" smtClean="0">
              <a:solidFill>
                <a:schemeClr val="tx1"/>
              </a:solidFill>
            </a:endParaRPr>
          </a:p>
          <a:p>
            <a:r>
              <a:rPr lang="ja-JP" altLang="en-US" dirty="0" smtClean="0">
                <a:solidFill>
                  <a:schemeClr val="tx1"/>
                </a:solidFill>
              </a:rPr>
              <a:t>経済部書記官（環境担当）　</a:t>
            </a:r>
            <a:endParaRPr lang="en-US" altLang="ja-JP" dirty="0" smtClean="0">
              <a:solidFill>
                <a:schemeClr val="tx1"/>
              </a:solidFill>
            </a:endParaRPr>
          </a:p>
          <a:p>
            <a:r>
              <a:rPr lang="ja-JP" altLang="en-US" dirty="0" smtClean="0">
                <a:solidFill>
                  <a:schemeClr val="tx1"/>
                </a:solidFill>
              </a:rPr>
              <a:t>井上直己</a:t>
            </a:r>
          </a:p>
        </p:txBody>
      </p:sp>
      <p:sp>
        <p:nvSpPr>
          <p:cNvPr id="4" name="日付プレースホルダ 3"/>
          <p:cNvSpPr>
            <a:spLocks noGrp="1"/>
          </p:cNvSpPr>
          <p:nvPr>
            <p:ph type="dt" sz="half" idx="10"/>
          </p:nvPr>
        </p:nvSpPr>
        <p:spPr>
          <a:xfrm>
            <a:off x="323528" y="399579"/>
            <a:ext cx="8856984" cy="365125"/>
          </a:xfrm>
        </p:spPr>
        <p:txBody>
          <a:bodyPr/>
          <a:lstStyle/>
          <a:p>
            <a:r>
              <a:rPr kumimoji="1" lang="en-US" altLang="ja-JP" sz="3200" dirty="0" smtClean="0">
                <a:solidFill>
                  <a:schemeClr val="tx1"/>
                </a:solidFill>
              </a:rPr>
              <a:t>201</a:t>
            </a:r>
            <a:r>
              <a:rPr lang="en-US" altLang="ja-JP" sz="3200" dirty="0" smtClean="0">
                <a:solidFill>
                  <a:schemeClr val="tx1"/>
                </a:solidFill>
              </a:rPr>
              <a:t>5</a:t>
            </a:r>
            <a:r>
              <a:rPr kumimoji="1" lang="en-US" altLang="ja-JP" sz="3200" dirty="0" smtClean="0">
                <a:solidFill>
                  <a:schemeClr val="tx1"/>
                </a:solidFill>
              </a:rPr>
              <a:t>/ 2/ </a:t>
            </a:r>
            <a:r>
              <a:rPr lang="en-US" altLang="ja-JP" sz="3200" dirty="0" smtClean="0">
                <a:solidFill>
                  <a:schemeClr val="tx1"/>
                </a:solidFill>
              </a:rPr>
              <a:t>13</a:t>
            </a:r>
            <a:endParaRPr kumimoji="1" lang="ja-JP" altLang="en-US" sz="32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t>北京市内から発生する</a:t>
            </a:r>
            <a:r>
              <a:rPr kumimoji="1" lang="en-US" altLang="ja-JP" sz="3200" dirty="0" smtClean="0"/>
              <a:t>PM2.5</a:t>
            </a:r>
            <a:r>
              <a:rPr kumimoji="1" lang="ja-JP" altLang="en-US" sz="3200" dirty="0" smtClean="0"/>
              <a:t>の汚染源別</a:t>
            </a:r>
            <a:r>
              <a:rPr lang="ja-JP" altLang="en-US" sz="3200" dirty="0" smtClean="0"/>
              <a:t>割合</a:t>
            </a:r>
            <a:r>
              <a:rPr lang="en-US" altLang="ja-JP" sz="3200" dirty="0" smtClean="0"/>
              <a:t/>
            </a:r>
            <a:br>
              <a:rPr lang="en-US" altLang="ja-JP" sz="3200" dirty="0" smtClean="0"/>
            </a:br>
            <a:r>
              <a:rPr lang="ja-JP" altLang="en-US" sz="3200" dirty="0" smtClean="0"/>
              <a:t>（</a:t>
            </a:r>
            <a:r>
              <a:rPr lang="en-US" altLang="ja-JP" sz="3200" dirty="0" smtClean="0"/>
              <a:t>2012-13</a:t>
            </a:r>
            <a:r>
              <a:rPr lang="ja-JP" altLang="en-US" sz="3200" dirty="0" smtClean="0"/>
              <a:t>年度）</a:t>
            </a:r>
            <a:endParaRPr kumimoji="1" lang="ja-JP" altLang="en-US" sz="3200" dirty="0"/>
          </a:p>
        </p:txBody>
      </p:sp>
      <p:graphicFrame>
        <p:nvGraphicFramePr>
          <p:cNvPr id="4" name="コンテンツ プレースホルダ 3"/>
          <p:cNvGraphicFramePr>
            <a:graphicFrameLocks noGrp="1"/>
          </p:cNvGraphicFramePr>
          <p:nvPr>
            <p:ph idx="1"/>
          </p:nvPr>
        </p:nvGraphicFramePr>
        <p:xfrm>
          <a:off x="395536" y="1484784"/>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251520" y="6488668"/>
            <a:ext cx="6516528" cy="369332"/>
          </a:xfrm>
          <a:prstGeom prst="rect">
            <a:avLst/>
          </a:prstGeom>
          <a:noFill/>
        </p:spPr>
        <p:txBody>
          <a:bodyPr wrap="none" rtlCol="0">
            <a:spAutoFit/>
          </a:bodyPr>
          <a:lstStyle/>
          <a:p>
            <a:r>
              <a:rPr kumimoji="1" lang="ja-JP" altLang="en-US" dirty="0" smtClean="0"/>
              <a:t>出典：</a:t>
            </a:r>
            <a:r>
              <a:rPr kumimoji="1" lang="en-US" altLang="ja-JP" dirty="0" smtClean="0"/>
              <a:t>2014.4.16.</a:t>
            </a:r>
            <a:r>
              <a:rPr kumimoji="1" lang="ja-JP" altLang="en-US" dirty="0" smtClean="0"/>
              <a:t>北京市環境保護局発表「北京市</a:t>
            </a:r>
            <a:r>
              <a:rPr kumimoji="1" lang="en-US" altLang="ja-JP" dirty="0" smtClean="0"/>
              <a:t>PM2.5</a:t>
            </a:r>
            <a:r>
              <a:rPr kumimoji="1" lang="ja-JP" altLang="en-US" dirty="0" smtClean="0"/>
              <a:t>来源解析」</a:t>
            </a:r>
            <a:endParaRPr kumimoji="1" lang="ja-JP" altLang="en-US" dirty="0"/>
          </a:p>
        </p:txBody>
      </p:sp>
      <p:sp>
        <p:nvSpPr>
          <p:cNvPr id="6" name="テキスト ボックス 5"/>
          <p:cNvSpPr txBox="1"/>
          <p:nvPr/>
        </p:nvSpPr>
        <p:spPr>
          <a:xfrm>
            <a:off x="1259632" y="6021288"/>
            <a:ext cx="7614585" cy="369332"/>
          </a:xfrm>
          <a:prstGeom prst="rect">
            <a:avLst/>
          </a:prstGeom>
          <a:noFill/>
        </p:spPr>
        <p:txBody>
          <a:bodyPr wrap="none" rtlCol="0">
            <a:spAutoFit/>
          </a:bodyPr>
          <a:lstStyle/>
          <a:p>
            <a:r>
              <a:rPr kumimoji="1" lang="ja-JP" altLang="en-US" dirty="0" smtClean="0"/>
              <a:t>備考：その他にはレストラン、自動車修理、畜産養殖、建設塗装等が含まれる</a:t>
            </a:r>
            <a:endParaRPr kumimoji="1" lang="ja-JP" altLang="en-US" dirty="0"/>
          </a:p>
        </p:txBody>
      </p:sp>
    </p:spTree>
    <p:extLst>
      <p:ext uri="{BB962C8B-B14F-4D97-AF65-F5344CB8AC3E}">
        <p14:creationId xmlns:p14="http://schemas.microsoft.com/office/powerpoint/2010/main" val="2873996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タイトル 1"/>
          <p:cNvSpPr>
            <a:spLocks noGrp="1"/>
          </p:cNvSpPr>
          <p:nvPr>
            <p:ph type="title"/>
          </p:nvPr>
        </p:nvSpPr>
        <p:spPr/>
        <p:txBody>
          <a:bodyPr>
            <a:normAutofit/>
          </a:bodyPr>
          <a:lstStyle/>
          <a:p>
            <a:r>
              <a:rPr lang="ja-JP" altLang="en-US" sz="3200" dirty="0" smtClean="0"/>
              <a:t>北京市内</a:t>
            </a:r>
            <a:r>
              <a:rPr lang="en-US" altLang="ja-JP" sz="3200" dirty="0" smtClean="0"/>
              <a:t>PM2.5</a:t>
            </a:r>
            <a:r>
              <a:rPr lang="ja-JP" altLang="en-US" sz="3200" dirty="0" smtClean="0"/>
              <a:t>の主要成分（</a:t>
            </a:r>
            <a:r>
              <a:rPr lang="en-US" altLang="ja-JP" sz="3200" dirty="0" smtClean="0"/>
              <a:t>2012-13</a:t>
            </a:r>
            <a:r>
              <a:rPr lang="ja-JP" altLang="en-US" sz="3200" dirty="0" smtClean="0"/>
              <a:t>年度）</a:t>
            </a:r>
            <a:endParaRPr kumimoji="1" lang="ja-JP" altLang="en-US" sz="3200" dirty="0"/>
          </a:p>
        </p:txBody>
      </p:sp>
      <p:sp>
        <p:nvSpPr>
          <p:cNvPr id="6" name="テキスト ボックス 5"/>
          <p:cNvSpPr txBox="1"/>
          <p:nvPr/>
        </p:nvSpPr>
        <p:spPr>
          <a:xfrm>
            <a:off x="179512" y="6309320"/>
            <a:ext cx="6480720" cy="369332"/>
          </a:xfrm>
          <a:prstGeom prst="rect">
            <a:avLst/>
          </a:prstGeom>
          <a:noFill/>
        </p:spPr>
        <p:txBody>
          <a:bodyPr wrap="square" rtlCol="0">
            <a:spAutoFit/>
          </a:bodyPr>
          <a:lstStyle/>
          <a:p>
            <a:r>
              <a:rPr kumimoji="1" lang="ja-JP" altLang="en-US" dirty="0" smtClean="0"/>
              <a:t>出典：</a:t>
            </a:r>
            <a:r>
              <a:rPr kumimoji="1" lang="en-US" altLang="ja-JP" dirty="0" smtClean="0"/>
              <a:t>2014.4.16.</a:t>
            </a:r>
            <a:r>
              <a:rPr kumimoji="1" lang="ja-JP" altLang="en-US" dirty="0" smtClean="0"/>
              <a:t>北京市環境保護局発表「北京市</a:t>
            </a:r>
            <a:r>
              <a:rPr kumimoji="1" lang="en-US" altLang="ja-JP" dirty="0" smtClean="0"/>
              <a:t>PM2.5</a:t>
            </a:r>
            <a:r>
              <a:rPr kumimoji="1" lang="ja-JP" altLang="en-US" dirty="0" smtClean="0"/>
              <a:t>来源解析」</a:t>
            </a:r>
            <a:endParaRPr kumimoji="1" lang="ja-JP" altLang="en-US" dirty="0"/>
          </a:p>
        </p:txBody>
      </p:sp>
    </p:spTree>
    <p:extLst>
      <p:ext uri="{BB962C8B-B14F-4D97-AF65-F5344CB8AC3E}">
        <p14:creationId xmlns:p14="http://schemas.microsoft.com/office/powerpoint/2010/main" val="4064502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3347864" y="620688"/>
            <a:ext cx="6192688" cy="2895034"/>
            <a:chOff x="251520" y="260648"/>
            <a:chExt cx="6624736" cy="3183066"/>
          </a:xfrm>
        </p:grpSpPr>
        <p:grpSp>
          <p:nvGrpSpPr>
            <p:cNvPr id="19" name="グループ化 18"/>
            <p:cNvGrpSpPr/>
            <p:nvPr/>
          </p:nvGrpSpPr>
          <p:grpSpPr>
            <a:xfrm>
              <a:off x="251520" y="260648"/>
              <a:ext cx="5708296" cy="3183066"/>
              <a:chOff x="251520" y="260648"/>
              <a:chExt cx="5708296" cy="3183066"/>
            </a:xfrm>
          </p:grpSpPr>
          <p:pic>
            <p:nvPicPr>
              <p:cNvPr id="4098" name="Picture 2" descr="http://www.bjmemc.com.cn/eWebEditorWW/uploadfile/20140103153037001.jpg"/>
              <p:cNvPicPr>
                <a:picLocks noChangeAspect="1" noChangeArrowheads="1"/>
              </p:cNvPicPr>
              <p:nvPr/>
            </p:nvPicPr>
            <p:blipFill>
              <a:blip r:embed="rId2" cstate="print"/>
              <a:srcRect/>
              <a:stretch>
                <a:fillRect/>
              </a:stretch>
            </p:blipFill>
            <p:spPr bwMode="auto">
              <a:xfrm>
                <a:off x="251520" y="260648"/>
                <a:ext cx="4248472" cy="3183066"/>
              </a:xfrm>
              <a:prstGeom prst="rect">
                <a:avLst/>
              </a:prstGeom>
              <a:noFill/>
            </p:spPr>
          </p:pic>
          <p:sp>
            <p:nvSpPr>
              <p:cNvPr id="8" name="正方形/長方形 7"/>
              <p:cNvSpPr/>
              <p:nvPr/>
            </p:nvSpPr>
            <p:spPr>
              <a:xfrm>
                <a:off x="4015600" y="588008"/>
                <a:ext cx="194421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１級（優）</a:t>
                </a:r>
                <a:r>
                  <a:rPr lang="en-US" altLang="ja-JP" sz="1600" dirty="0" smtClean="0">
                    <a:solidFill>
                      <a:schemeClr val="tx1"/>
                    </a:solidFill>
                  </a:rPr>
                  <a:t>11.2</a:t>
                </a:r>
                <a:r>
                  <a:rPr lang="ja-JP" altLang="en-US" sz="1600" dirty="0" smtClean="0">
                    <a:solidFill>
                      <a:schemeClr val="tx1"/>
                    </a:solidFill>
                  </a:rPr>
                  <a:t>％</a:t>
                </a:r>
                <a:endParaRPr kumimoji="1" lang="ja-JP" altLang="en-US" sz="1600" dirty="0">
                  <a:solidFill>
                    <a:schemeClr val="tx1"/>
                  </a:solidFill>
                </a:endParaRPr>
              </a:p>
            </p:txBody>
          </p:sp>
          <p:sp>
            <p:nvSpPr>
              <p:cNvPr id="9" name="正方形/長方形 8"/>
              <p:cNvSpPr/>
              <p:nvPr/>
            </p:nvSpPr>
            <p:spPr>
              <a:xfrm>
                <a:off x="4025432" y="1049552"/>
                <a:ext cx="1626688" cy="219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２級（良） </a:t>
                </a:r>
                <a:r>
                  <a:rPr lang="en-US" altLang="ja-JP" sz="1600" dirty="0" smtClean="0">
                    <a:solidFill>
                      <a:schemeClr val="tx1"/>
                    </a:solidFill>
                  </a:rPr>
                  <a:t>37%</a:t>
                </a:r>
                <a:endParaRPr kumimoji="1" lang="ja-JP" altLang="en-US" sz="1600" dirty="0">
                  <a:solidFill>
                    <a:schemeClr val="tx1"/>
                  </a:solidFill>
                </a:endParaRPr>
              </a:p>
            </p:txBody>
          </p:sp>
        </p:grpSp>
        <p:sp>
          <p:nvSpPr>
            <p:cNvPr id="10" name="正方形/長方形 9"/>
            <p:cNvSpPr/>
            <p:nvPr/>
          </p:nvSpPr>
          <p:spPr>
            <a:xfrm>
              <a:off x="4025432" y="1491432"/>
              <a:ext cx="2850824" cy="271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３級（軽度汚染） </a:t>
              </a:r>
              <a:r>
                <a:rPr lang="en-US" altLang="ja-JP" sz="1600" dirty="0" smtClean="0">
                  <a:solidFill>
                    <a:schemeClr val="tx1"/>
                  </a:solidFill>
                </a:rPr>
                <a:t>23%</a:t>
              </a:r>
              <a:endParaRPr kumimoji="1" lang="ja-JP" altLang="en-US" sz="1600" dirty="0">
                <a:solidFill>
                  <a:schemeClr val="tx1"/>
                </a:solidFill>
              </a:endParaRPr>
            </a:p>
          </p:txBody>
        </p:sp>
        <p:sp>
          <p:nvSpPr>
            <p:cNvPr id="11" name="正方形/長方形 10"/>
            <p:cNvSpPr/>
            <p:nvPr/>
          </p:nvSpPr>
          <p:spPr>
            <a:xfrm>
              <a:off x="4025432" y="1913648"/>
              <a:ext cx="2850824" cy="271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４級（中度汚染） </a:t>
              </a:r>
              <a:r>
                <a:rPr lang="en-US" altLang="ja-JP" sz="1600" dirty="0" smtClean="0">
                  <a:solidFill>
                    <a:schemeClr val="tx1"/>
                  </a:solidFill>
                </a:rPr>
                <a:t>12.9%</a:t>
              </a:r>
              <a:endParaRPr kumimoji="1" lang="ja-JP" altLang="en-US" sz="1600" dirty="0">
                <a:solidFill>
                  <a:schemeClr val="tx1"/>
                </a:solidFill>
              </a:endParaRPr>
            </a:p>
          </p:txBody>
        </p:sp>
        <p:sp>
          <p:nvSpPr>
            <p:cNvPr id="12" name="正方形/長方形 11"/>
            <p:cNvSpPr/>
            <p:nvPr/>
          </p:nvSpPr>
          <p:spPr>
            <a:xfrm>
              <a:off x="4015600" y="2365360"/>
              <a:ext cx="2850824" cy="271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５級（重度汚染） </a:t>
              </a:r>
              <a:r>
                <a:rPr lang="en-US" altLang="ja-JP" sz="1600" dirty="0" smtClean="0">
                  <a:solidFill>
                    <a:schemeClr val="tx1"/>
                  </a:solidFill>
                </a:rPr>
                <a:t>12.3%</a:t>
              </a:r>
              <a:endParaRPr kumimoji="1" lang="ja-JP" altLang="en-US" sz="1600" dirty="0">
                <a:solidFill>
                  <a:schemeClr val="tx1"/>
                </a:solidFill>
              </a:endParaRPr>
            </a:p>
          </p:txBody>
        </p:sp>
        <p:sp>
          <p:nvSpPr>
            <p:cNvPr id="13" name="正方形/長方形 12"/>
            <p:cNvSpPr/>
            <p:nvPr/>
          </p:nvSpPr>
          <p:spPr>
            <a:xfrm>
              <a:off x="4015600" y="2797408"/>
              <a:ext cx="2850824" cy="271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rPr>
                <a:t>６級（厳重汚染） </a:t>
              </a:r>
              <a:r>
                <a:rPr lang="en-US" altLang="ja-JP" sz="1600" dirty="0" smtClean="0">
                  <a:solidFill>
                    <a:schemeClr val="tx1"/>
                  </a:solidFill>
                </a:rPr>
                <a:t>3.6%</a:t>
              </a:r>
              <a:endParaRPr kumimoji="1" lang="ja-JP" altLang="en-US" sz="1600" dirty="0">
                <a:solidFill>
                  <a:schemeClr val="tx1"/>
                </a:solidFill>
              </a:endParaRPr>
            </a:p>
          </p:txBody>
        </p:sp>
      </p:grpSp>
      <p:sp>
        <p:nvSpPr>
          <p:cNvPr id="14" name="正方形/長方形 13"/>
          <p:cNvSpPr/>
          <p:nvPr/>
        </p:nvSpPr>
        <p:spPr>
          <a:xfrm>
            <a:off x="2699792" y="6353944"/>
            <a:ext cx="41044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3347864" y="3551557"/>
            <a:ext cx="5328592" cy="3306443"/>
            <a:chOff x="107504" y="3429000"/>
            <a:chExt cx="5328592" cy="3306443"/>
          </a:xfrm>
        </p:grpSpPr>
        <p:pic>
          <p:nvPicPr>
            <p:cNvPr id="4100" name="Picture 4" descr="http://www.bjmemc.com.cn/eWebEditorWW/uploadfile/20140103153037003.jpg"/>
            <p:cNvPicPr>
              <a:picLocks noChangeAspect="1" noChangeArrowheads="1"/>
            </p:cNvPicPr>
            <p:nvPr/>
          </p:nvPicPr>
          <p:blipFill>
            <a:blip r:embed="rId3" cstate="print"/>
            <a:srcRect/>
            <a:stretch>
              <a:fillRect/>
            </a:stretch>
          </p:blipFill>
          <p:spPr bwMode="auto">
            <a:xfrm>
              <a:off x="107504" y="3501008"/>
              <a:ext cx="5328592" cy="3234435"/>
            </a:xfrm>
            <a:prstGeom prst="rect">
              <a:avLst/>
            </a:prstGeom>
            <a:noFill/>
          </p:spPr>
        </p:pic>
        <p:sp>
          <p:nvSpPr>
            <p:cNvPr id="15" name="テキスト ボックス 14"/>
            <p:cNvSpPr txBox="1"/>
            <p:nvPr/>
          </p:nvSpPr>
          <p:spPr>
            <a:xfrm>
              <a:off x="3203223" y="4581128"/>
              <a:ext cx="1010213" cy="461665"/>
            </a:xfrm>
            <a:prstGeom prst="rect">
              <a:avLst/>
            </a:prstGeom>
            <a:noFill/>
            <a:scene3d>
              <a:camera prst="orthographicFront"/>
              <a:lightRig rig="threePt" dir="t"/>
            </a:scene3d>
            <a:sp3d>
              <a:bevelT/>
            </a:sp3d>
          </p:spPr>
          <p:txBody>
            <a:bodyPr wrap="none" rtlCol="0">
              <a:spAutoFit/>
            </a:bodyPr>
            <a:lstStyle/>
            <a:p>
              <a:pPr algn="ctr">
                <a:tabLst>
                  <a:tab pos="2241550" algn="l"/>
                </a:tabLst>
              </a:pPr>
              <a:r>
                <a:rPr kumimoji="1" lang="en-US" altLang="ja-JP" sz="2400" b="1" i="0" u="none" strike="noStrike" kern="1200" baseline="0" dirty="0" smtClean="0">
                  <a:solidFill>
                    <a:prstClr val="black"/>
                  </a:solidFill>
                  <a:latin typeface="+mn-lt"/>
                  <a:ea typeface="+mn-ea"/>
                  <a:cs typeface="+mn-cs"/>
                </a:rPr>
                <a:t>PM2.5</a:t>
              </a:r>
              <a:endParaRPr kumimoji="1" lang="ja-JP" altLang="en-US" sz="2400" b="1" i="0" u="none" strike="noStrike" kern="1200" baseline="0" dirty="0" smtClean="0">
                <a:solidFill>
                  <a:prstClr val="black"/>
                </a:solidFill>
                <a:latin typeface="+mn-lt"/>
                <a:ea typeface="+mn-ea"/>
                <a:cs typeface="+mn-cs"/>
              </a:endParaRPr>
            </a:p>
          </p:txBody>
        </p:sp>
        <p:sp>
          <p:nvSpPr>
            <p:cNvPr id="16" name="テキスト ボックス 15"/>
            <p:cNvSpPr txBox="1"/>
            <p:nvPr/>
          </p:nvSpPr>
          <p:spPr>
            <a:xfrm>
              <a:off x="1024764" y="3887840"/>
              <a:ext cx="522900" cy="461665"/>
            </a:xfrm>
            <a:prstGeom prst="rect">
              <a:avLst/>
            </a:prstGeom>
            <a:noFill/>
            <a:scene3d>
              <a:camera prst="orthographicFront"/>
              <a:lightRig rig="threePt" dir="t"/>
            </a:scene3d>
            <a:sp3d>
              <a:bevelT/>
            </a:sp3d>
          </p:spPr>
          <p:txBody>
            <a:bodyPr wrap="none" rtlCol="0">
              <a:spAutoFit/>
            </a:bodyPr>
            <a:lstStyle/>
            <a:p>
              <a:pPr algn="ctr">
                <a:tabLst>
                  <a:tab pos="2241550" algn="l"/>
                </a:tabLst>
              </a:pPr>
              <a:r>
                <a:rPr kumimoji="1" lang="en-US" altLang="ja-JP" sz="2400" b="1" i="0" u="none" strike="noStrike" kern="1200" baseline="0" dirty="0" smtClean="0">
                  <a:solidFill>
                    <a:prstClr val="black"/>
                  </a:solidFill>
                  <a:latin typeface="+mn-lt"/>
                  <a:ea typeface="+mn-ea"/>
                  <a:cs typeface="+mn-cs"/>
                </a:rPr>
                <a:t>O</a:t>
              </a:r>
              <a:r>
                <a:rPr kumimoji="1" lang="en-US" altLang="ja-JP" b="1" i="0" u="none" strike="noStrike" kern="1200" baseline="0" dirty="0" smtClean="0">
                  <a:solidFill>
                    <a:prstClr val="black"/>
                  </a:solidFill>
                  <a:latin typeface="+mn-lt"/>
                  <a:ea typeface="+mn-ea"/>
                  <a:cs typeface="+mn-cs"/>
                </a:rPr>
                <a:t>3</a:t>
              </a:r>
              <a:endParaRPr kumimoji="1" lang="ja-JP" altLang="en-US" sz="2400" b="1" i="0" u="none" strike="noStrike" kern="1200" baseline="0" dirty="0" smtClean="0">
                <a:solidFill>
                  <a:prstClr val="black"/>
                </a:solidFill>
                <a:latin typeface="+mn-lt"/>
                <a:ea typeface="+mn-ea"/>
                <a:cs typeface="+mn-cs"/>
              </a:endParaRPr>
            </a:p>
          </p:txBody>
        </p:sp>
        <p:sp>
          <p:nvSpPr>
            <p:cNvPr id="17" name="テキスト ボックス 16"/>
            <p:cNvSpPr txBox="1"/>
            <p:nvPr/>
          </p:nvSpPr>
          <p:spPr>
            <a:xfrm>
              <a:off x="1067869" y="3429000"/>
              <a:ext cx="1487907" cy="369332"/>
            </a:xfrm>
            <a:prstGeom prst="rect">
              <a:avLst/>
            </a:prstGeom>
            <a:noFill/>
            <a:scene3d>
              <a:camera prst="orthographicFront"/>
              <a:lightRig rig="threePt" dir="t"/>
            </a:scene3d>
            <a:sp3d>
              <a:bevelT/>
            </a:sp3d>
          </p:spPr>
          <p:txBody>
            <a:bodyPr wrap="none" rtlCol="0">
              <a:spAutoFit/>
            </a:bodyPr>
            <a:lstStyle/>
            <a:p>
              <a:pPr algn="ctr">
                <a:tabLst>
                  <a:tab pos="2241550" algn="l"/>
                </a:tabLst>
              </a:pPr>
              <a:r>
                <a:rPr kumimoji="1" lang="en-US" altLang="ja-JP" b="1" i="0" u="none" strike="noStrike" kern="1200" baseline="0" dirty="0" smtClean="0">
                  <a:solidFill>
                    <a:prstClr val="black"/>
                  </a:solidFill>
                  <a:latin typeface="+mn-lt"/>
                  <a:ea typeface="+mn-ea"/>
                  <a:cs typeface="+mn-cs"/>
                </a:rPr>
                <a:t>PM10, NO</a:t>
              </a:r>
              <a:r>
                <a:rPr kumimoji="1" lang="en-US" altLang="ja-JP" sz="1400" b="1" i="0" u="none" strike="noStrike" kern="1200" baseline="0" dirty="0" smtClean="0">
                  <a:solidFill>
                    <a:prstClr val="black"/>
                  </a:solidFill>
                  <a:latin typeface="+mn-lt"/>
                  <a:ea typeface="+mn-ea"/>
                  <a:cs typeface="+mn-cs"/>
                </a:rPr>
                <a:t>2</a:t>
              </a:r>
              <a:r>
                <a:rPr lang="ja-JP" altLang="en-US" b="1" dirty="0" smtClean="0">
                  <a:solidFill>
                    <a:prstClr val="black"/>
                  </a:solidFill>
                </a:rPr>
                <a:t>等</a:t>
              </a:r>
              <a:endParaRPr kumimoji="1" lang="ja-JP" altLang="en-US" b="1" i="0" u="none" strike="noStrike" kern="1200" baseline="0" dirty="0" smtClean="0">
                <a:solidFill>
                  <a:prstClr val="black"/>
                </a:solidFill>
                <a:latin typeface="+mn-lt"/>
                <a:ea typeface="+mn-ea"/>
                <a:cs typeface="+mn-cs"/>
              </a:endParaRPr>
            </a:p>
          </p:txBody>
        </p:sp>
      </p:grpSp>
      <p:sp>
        <p:nvSpPr>
          <p:cNvPr id="21" name="テキスト ボックス 20"/>
          <p:cNvSpPr txBox="1"/>
          <p:nvPr/>
        </p:nvSpPr>
        <p:spPr>
          <a:xfrm>
            <a:off x="179512" y="4726885"/>
            <a:ext cx="2951803" cy="646331"/>
          </a:xfrm>
          <a:prstGeom prst="rect">
            <a:avLst/>
          </a:prstGeom>
          <a:solidFill>
            <a:schemeClr val="accent5">
              <a:lumMod val="20000"/>
              <a:lumOff val="80000"/>
            </a:schemeClr>
          </a:solidFill>
        </p:spPr>
        <p:txBody>
          <a:bodyPr wrap="square" rtlCol="0">
            <a:spAutoFit/>
          </a:bodyPr>
          <a:lstStyle/>
          <a:p>
            <a:pPr algn="ctr"/>
            <a:r>
              <a:rPr kumimoji="1" lang="en-US" altLang="ja-JP" dirty="0" smtClean="0"/>
              <a:t>2013</a:t>
            </a:r>
            <a:r>
              <a:rPr lang="ja-JP" altLang="en-US" dirty="0" smtClean="0"/>
              <a:t>年の各汚染日における主要</a:t>
            </a:r>
            <a:r>
              <a:rPr kumimoji="1" lang="ja-JP" altLang="en-US" dirty="0" smtClean="0"/>
              <a:t>汚染物質の比率</a:t>
            </a:r>
            <a:endParaRPr kumimoji="1" lang="ja-JP" altLang="en-US" dirty="0"/>
          </a:p>
        </p:txBody>
      </p:sp>
      <p:sp>
        <p:nvSpPr>
          <p:cNvPr id="4" name="スライド番号プレースホルダ 3"/>
          <p:cNvSpPr>
            <a:spLocks noGrp="1"/>
          </p:cNvSpPr>
          <p:nvPr>
            <p:ph type="sldNum" sz="quarter" idx="12"/>
          </p:nvPr>
        </p:nvSpPr>
        <p:spPr>
          <a:xfrm>
            <a:off x="6614864" y="6356350"/>
            <a:ext cx="2133600" cy="365125"/>
          </a:xfrm>
        </p:spPr>
        <p:txBody>
          <a:bodyPr/>
          <a:lstStyle/>
          <a:p>
            <a:fld id="{D2D8002D-B5B0-4BAC-B1F6-782DDCCE6D9C}" type="slidenum">
              <a:rPr kumimoji="1" lang="ja-JP" altLang="en-US" smtClean="0"/>
              <a:pPr/>
              <a:t>12</a:t>
            </a:fld>
            <a:endParaRPr kumimoji="1" lang="ja-JP" altLang="en-US" dirty="0"/>
          </a:p>
        </p:txBody>
      </p:sp>
      <p:sp>
        <p:nvSpPr>
          <p:cNvPr id="22" name="テキスト ボックス 21"/>
          <p:cNvSpPr txBox="1"/>
          <p:nvPr/>
        </p:nvSpPr>
        <p:spPr>
          <a:xfrm>
            <a:off x="0" y="-27384"/>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800" dirty="0" smtClean="0"/>
              <a:t>北京の大気汚染の現状</a:t>
            </a:r>
            <a:endParaRPr lang="en-US" altLang="ja-JP" sz="2800" dirty="0"/>
          </a:p>
        </p:txBody>
      </p:sp>
      <p:sp>
        <p:nvSpPr>
          <p:cNvPr id="23" name="テキスト ボックス 22"/>
          <p:cNvSpPr txBox="1"/>
          <p:nvPr/>
        </p:nvSpPr>
        <p:spPr>
          <a:xfrm>
            <a:off x="179512" y="1700808"/>
            <a:ext cx="2951803" cy="369332"/>
          </a:xfrm>
          <a:prstGeom prst="rect">
            <a:avLst/>
          </a:prstGeom>
          <a:solidFill>
            <a:schemeClr val="accent5">
              <a:lumMod val="20000"/>
              <a:lumOff val="80000"/>
            </a:schemeClr>
          </a:solidFill>
        </p:spPr>
        <p:txBody>
          <a:bodyPr wrap="square" rtlCol="0">
            <a:spAutoFit/>
          </a:bodyPr>
          <a:lstStyle/>
          <a:p>
            <a:pPr algn="ctr"/>
            <a:r>
              <a:rPr kumimoji="1" lang="en-US" altLang="ja-JP" dirty="0" smtClean="0"/>
              <a:t>2013</a:t>
            </a:r>
            <a:r>
              <a:rPr lang="ja-JP" altLang="en-US" dirty="0" smtClean="0"/>
              <a:t>年の大気質指数の割合</a:t>
            </a:r>
            <a:endParaRPr kumimoji="1" lang="ja-JP" altLang="en-US" dirty="0"/>
          </a:p>
        </p:txBody>
      </p:sp>
      <p:sp>
        <p:nvSpPr>
          <p:cNvPr id="24" name="テキスト ボックス 23"/>
          <p:cNvSpPr txBox="1"/>
          <p:nvPr/>
        </p:nvSpPr>
        <p:spPr>
          <a:xfrm>
            <a:off x="611560" y="6464369"/>
            <a:ext cx="3888432" cy="276999"/>
          </a:xfrm>
          <a:prstGeom prst="rect">
            <a:avLst/>
          </a:prstGeom>
          <a:noFill/>
        </p:spPr>
        <p:txBody>
          <a:bodyPr wrap="square" rtlCol="0">
            <a:spAutoFit/>
          </a:bodyPr>
          <a:lstStyle/>
          <a:p>
            <a:r>
              <a:rPr kumimoji="1" lang="ja-JP" altLang="en-US" sz="1200" dirty="0" smtClean="0"/>
              <a:t>北京市政府公表資料より</a:t>
            </a:r>
            <a:endParaRPr kumimoji="1" lang="ja-JP" altLang="en-US" sz="1200" dirty="0"/>
          </a:p>
        </p:txBody>
      </p:sp>
    </p:spTree>
    <p:extLst>
      <p:ext uri="{BB962C8B-B14F-4D97-AF65-F5344CB8AC3E}">
        <p14:creationId xmlns:p14="http://schemas.microsoft.com/office/powerpoint/2010/main" val="34817349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dirty="0"/>
          </a:p>
        </p:txBody>
      </p:sp>
      <p:sp>
        <p:nvSpPr>
          <p:cNvPr id="13" name="テキスト ボックス 12"/>
          <p:cNvSpPr txBox="1"/>
          <p:nvPr/>
        </p:nvSpPr>
        <p:spPr>
          <a:xfrm>
            <a:off x="5155408" y="620688"/>
            <a:ext cx="3988592" cy="307777"/>
          </a:xfrm>
          <a:prstGeom prst="rect">
            <a:avLst/>
          </a:prstGeom>
          <a:noFill/>
        </p:spPr>
        <p:txBody>
          <a:bodyPr wrap="none" rtlCol="0">
            <a:spAutoFit/>
          </a:bodyPr>
          <a:lstStyle/>
          <a:p>
            <a:r>
              <a:rPr lang="ja-JP" altLang="en-US" sz="1400" dirty="0" smtClean="0"/>
              <a:t>（米国大使館における観測点のデータを元に作成）</a:t>
            </a:r>
            <a:endParaRPr kumimoji="1" lang="ja-JP" altLang="en-US" sz="1400" dirty="0"/>
          </a:p>
        </p:txBody>
      </p:sp>
      <p:sp>
        <p:nvSpPr>
          <p:cNvPr id="15" name="正方形/長方形 14"/>
          <p:cNvSpPr/>
          <p:nvPr/>
        </p:nvSpPr>
        <p:spPr>
          <a:xfrm>
            <a:off x="107504" y="5910371"/>
            <a:ext cx="8964488" cy="830997"/>
          </a:xfrm>
          <a:prstGeom prst="rect">
            <a:avLst/>
          </a:prstGeom>
          <a:ln w="3175">
            <a:solidFill>
              <a:schemeClr val="tx1"/>
            </a:solidFill>
          </a:ln>
        </p:spPr>
        <p:txBody>
          <a:bodyPr wrap="square">
            <a:spAutoFit/>
          </a:bodyPr>
          <a:lstStyle/>
          <a:p>
            <a:r>
              <a:rPr lang="ja-JP" altLang="en-US" sz="2400" dirty="0"/>
              <a:t>　北京の米国大使館観測点データに基づく</a:t>
            </a:r>
            <a:r>
              <a:rPr lang="en-US" altLang="ja-JP" sz="2400" u="sng" dirty="0" smtClean="0"/>
              <a:t>2013</a:t>
            </a:r>
            <a:r>
              <a:rPr lang="ja-JP" altLang="en-US" sz="2400" u="sng" dirty="0" smtClean="0"/>
              <a:t>年</a:t>
            </a:r>
            <a:r>
              <a:rPr lang="ja-JP" altLang="en-US" sz="2400" u="sng" dirty="0"/>
              <a:t>平均値</a:t>
            </a:r>
            <a:r>
              <a:rPr lang="ja-JP" altLang="en-US" sz="2400" u="sng" dirty="0" smtClean="0"/>
              <a:t>は</a:t>
            </a:r>
            <a:r>
              <a:rPr lang="en-US" altLang="ja-JP" sz="2400" u="sng" dirty="0" smtClean="0"/>
              <a:t>102μg/m</a:t>
            </a:r>
            <a:r>
              <a:rPr lang="en-US" altLang="ja-JP" sz="2400" u="sng" baseline="30000" dirty="0" smtClean="0"/>
              <a:t>3</a:t>
            </a:r>
            <a:r>
              <a:rPr lang="ja-JP" altLang="en-US" sz="2400" dirty="0" err="1"/>
              <a:t>、</a:t>
            </a:r>
            <a:r>
              <a:rPr lang="ja-JP" altLang="en-US" sz="2400" dirty="0"/>
              <a:t>日本の年平均環境基準（１５</a:t>
            </a:r>
            <a:r>
              <a:rPr lang="en-US" altLang="ja-JP" sz="2400" dirty="0" err="1"/>
              <a:t>μg</a:t>
            </a:r>
            <a:r>
              <a:rPr lang="en-US" altLang="ja-JP" sz="2400" dirty="0"/>
              <a:t>/m</a:t>
            </a:r>
            <a:r>
              <a:rPr lang="en-US" altLang="ja-JP" sz="2400" baseline="30000" dirty="0"/>
              <a:t>3</a:t>
            </a:r>
            <a:r>
              <a:rPr lang="ja-JP" altLang="en-US" sz="2400" dirty="0"/>
              <a:t> ）</a:t>
            </a:r>
            <a:r>
              <a:rPr lang="ja-JP" altLang="en-US" sz="2400" dirty="0" smtClean="0"/>
              <a:t>の約７倍</a:t>
            </a:r>
            <a:endParaRPr lang="ja-JP" altLang="en-US" sz="2400" dirty="0"/>
          </a:p>
        </p:txBody>
      </p:sp>
      <p:graphicFrame>
        <p:nvGraphicFramePr>
          <p:cNvPr id="9" name="グラフ 8"/>
          <p:cNvGraphicFramePr>
            <a:graphicFrameLocks/>
          </p:cNvGraphicFramePr>
          <p:nvPr>
            <p:extLst>
              <p:ext uri="{D42A27DB-BD31-4B8C-83A1-F6EECF244321}">
                <p14:modId xmlns:p14="http://schemas.microsoft.com/office/powerpoint/2010/main" val="2589736787"/>
              </p:ext>
            </p:extLst>
          </p:nvPr>
        </p:nvGraphicFramePr>
        <p:xfrm>
          <a:off x="179512" y="222984"/>
          <a:ext cx="8943771" cy="6133366"/>
        </p:xfrm>
        <a:graphic>
          <a:graphicData uri="http://schemas.openxmlformats.org/drawingml/2006/chart">
            <c:chart xmlns:c="http://schemas.openxmlformats.org/drawingml/2006/chart" xmlns:r="http://schemas.openxmlformats.org/officeDocument/2006/relationships" r:id="rId2"/>
          </a:graphicData>
        </a:graphic>
      </p:graphicFrame>
      <p:sp>
        <p:nvSpPr>
          <p:cNvPr id="14" name="テキスト ボックス 13"/>
          <p:cNvSpPr txBox="1"/>
          <p:nvPr/>
        </p:nvSpPr>
        <p:spPr>
          <a:xfrm>
            <a:off x="0" y="-27384"/>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800" dirty="0" smtClean="0"/>
              <a:t>北京における</a:t>
            </a:r>
            <a:r>
              <a:rPr lang="en-US" altLang="ja-JP" sz="2800" dirty="0" smtClean="0"/>
              <a:t>2013</a:t>
            </a:r>
            <a:r>
              <a:rPr lang="ja-JP" altLang="en-US" sz="2800" dirty="0" smtClean="0"/>
              <a:t>年の</a:t>
            </a:r>
            <a:r>
              <a:rPr lang="en-US" altLang="ja-JP" sz="2800" dirty="0" smtClean="0"/>
              <a:t>PM2.5</a:t>
            </a:r>
            <a:r>
              <a:rPr lang="ja-JP" altLang="en-US" sz="2800" dirty="0" smtClean="0"/>
              <a:t>濃度（１日平均値）</a:t>
            </a:r>
            <a:endParaRPr lang="ja-JP" altLang="en-US" sz="2800" dirty="0"/>
          </a:p>
        </p:txBody>
      </p:sp>
    </p:spTree>
    <p:extLst>
      <p:ext uri="{BB962C8B-B14F-4D97-AF65-F5344CB8AC3E}">
        <p14:creationId xmlns:p14="http://schemas.microsoft.com/office/powerpoint/2010/main" val="2119432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dirty="0"/>
          </a:p>
        </p:txBody>
      </p:sp>
      <p:graphicFrame>
        <p:nvGraphicFramePr>
          <p:cNvPr id="6" name="グラフ 5"/>
          <p:cNvGraphicFramePr>
            <a:graphicFrameLocks/>
          </p:cNvGraphicFramePr>
          <p:nvPr>
            <p:extLst>
              <p:ext uri="{D42A27DB-BD31-4B8C-83A1-F6EECF244321}">
                <p14:modId xmlns:p14="http://schemas.microsoft.com/office/powerpoint/2010/main" val="147925446"/>
              </p:ext>
            </p:extLst>
          </p:nvPr>
        </p:nvGraphicFramePr>
        <p:xfrm>
          <a:off x="158841" y="1052736"/>
          <a:ext cx="8856984" cy="540059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6"/>
          <p:cNvSpPr txBox="1"/>
          <p:nvPr/>
        </p:nvSpPr>
        <p:spPr>
          <a:xfrm>
            <a:off x="0" y="-27384"/>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800" dirty="0" smtClean="0"/>
              <a:t>北京における</a:t>
            </a:r>
            <a:r>
              <a:rPr lang="en-US" altLang="ja-JP" sz="2800" dirty="0" smtClean="0"/>
              <a:t>2014</a:t>
            </a:r>
            <a:r>
              <a:rPr lang="ja-JP" altLang="en-US" sz="2800" dirty="0" smtClean="0"/>
              <a:t>年の</a:t>
            </a:r>
            <a:r>
              <a:rPr lang="en-US" altLang="ja-JP" sz="2800" dirty="0" smtClean="0"/>
              <a:t>PM2.5</a:t>
            </a:r>
            <a:r>
              <a:rPr lang="ja-JP" altLang="en-US" sz="2800" dirty="0" smtClean="0"/>
              <a:t>濃度（１日平均値）</a:t>
            </a:r>
            <a:endParaRPr lang="ja-JP" altLang="en-US" sz="2800" dirty="0"/>
          </a:p>
        </p:txBody>
      </p:sp>
      <p:sp>
        <p:nvSpPr>
          <p:cNvPr id="8" name="正方形/長方形 7"/>
          <p:cNvSpPr/>
          <p:nvPr/>
        </p:nvSpPr>
        <p:spPr>
          <a:xfrm>
            <a:off x="35496" y="5949280"/>
            <a:ext cx="9073008" cy="830997"/>
          </a:xfrm>
          <a:prstGeom prst="rect">
            <a:avLst/>
          </a:prstGeom>
          <a:ln>
            <a:solidFill>
              <a:schemeClr val="tx1"/>
            </a:solidFill>
          </a:ln>
        </p:spPr>
        <p:txBody>
          <a:bodyPr wrap="square">
            <a:spAutoFit/>
          </a:bodyPr>
          <a:lstStyle/>
          <a:p>
            <a:r>
              <a:rPr lang="ja-JP" altLang="en-US" sz="2400" dirty="0" smtClean="0"/>
              <a:t>　北京の米国大使館観測点データに基づく</a:t>
            </a:r>
            <a:r>
              <a:rPr lang="en-US" altLang="ja-JP" sz="2400" u="sng" dirty="0" smtClean="0"/>
              <a:t>2014</a:t>
            </a:r>
            <a:r>
              <a:rPr lang="ja-JP" altLang="en-US" sz="2400" u="sng" dirty="0" smtClean="0"/>
              <a:t>年平均値は９</a:t>
            </a:r>
            <a:r>
              <a:rPr lang="ja-JP" altLang="en-US" sz="2400" u="sng" dirty="0"/>
              <a:t>８</a:t>
            </a:r>
            <a:r>
              <a:rPr lang="en-US" altLang="ja-JP" sz="2400" u="sng" dirty="0" err="1" smtClean="0"/>
              <a:t>μg</a:t>
            </a:r>
            <a:r>
              <a:rPr lang="en-US" altLang="ja-JP" sz="2400" u="sng" dirty="0" smtClean="0"/>
              <a:t>/m</a:t>
            </a:r>
            <a:r>
              <a:rPr lang="en-US" altLang="ja-JP" sz="2400" u="sng" baseline="30000" dirty="0" smtClean="0"/>
              <a:t>3</a:t>
            </a:r>
            <a:endParaRPr lang="en-US" altLang="ja-JP" sz="2400" dirty="0"/>
          </a:p>
          <a:p>
            <a:r>
              <a:rPr lang="ja-JP" altLang="en-US" sz="2400" dirty="0" smtClean="0"/>
              <a:t>日本</a:t>
            </a:r>
            <a:r>
              <a:rPr lang="ja-JP" altLang="en-US" sz="2400" dirty="0" smtClean="0"/>
              <a:t>の年平均環境基準（１５</a:t>
            </a:r>
            <a:r>
              <a:rPr lang="en-US" altLang="ja-JP" sz="2400" dirty="0" err="1" smtClean="0"/>
              <a:t>μg</a:t>
            </a:r>
            <a:r>
              <a:rPr lang="en-US" altLang="ja-JP" sz="2400" dirty="0" smtClean="0"/>
              <a:t>/m</a:t>
            </a:r>
            <a:r>
              <a:rPr lang="en-US" altLang="ja-JP" sz="2400" baseline="30000" dirty="0" smtClean="0"/>
              <a:t>3</a:t>
            </a:r>
            <a:r>
              <a:rPr lang="ja-JP" altLang="en-US" sz="2400" dirty="0" smtClean="0"/>
              <a:t> ）の６倍以上</a:t>
            </a:r>
            <a:endParaRPr lang="ja-JP" altLang="en-US" sz="2400" dirty="0"/>
          </a:p>
        </p:txBody>
      </p:sp>
      <p:sp>
        <p:nvSpPr>
          <p:cNvPr id="9" name="テキスト ボックス 8"/>
          <p:cNvSpPr txBox="1"/>
          <p:nvPr/>
        </p:nvSpPr>
        <p:spPr>
          <a:xfrm>
            <a:off x="5119912" y="620688"/>
            <a:ext cx="3988592" cy="307777"/>
          </a:xfrm>
          <a:prstGeom prst="rect">
            <a:avLst/>
          </a:prstGeom>
          <a:noFill/>
        </p:spPr>
        <p:txBody>
          <a:bodyPr wrap="none" rtlCol="0">
            <a:spAutoFit/>
          </a:bodyPr>
          <a:lstStyle/>
          <a:p>
            <a:r>
              <a:rPr lang="ja-JP" altLang="en-US" sz="1400" dirty="0" smtClean="0"/>
              <a:t>（米国大使館における観測点のデータを元に作成）</a:t>
            </a:r>
            <a:endParaRPr kumimoji="1" lang="ja-JP" altLang="en-US" sz="1400" dirty="0"/>
          </a:p>
        </p:txBody>
      </p:sp>
    </p:spTree>
    <p:extLst>
      <p:ext uri="{BB962C8B-B14F-4D97-AF65-F5344CB8AC3E}">
        <p14:creationId xmlns:p14="http://schemas.microsoft.com/office/powerpoint/2010/main" val="2165458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1433541848"/>
              </p:ext>
            </p:extLst>
          </p:nvPr>
        </p:nvGraphicFramePr>
        <p:xfrm>
          <a:off x="611560" y="520219"/>
          <a:ext cx="8219333" cy="6005125"/>
        </p:xfrm>
        <a:graphic>
          <a:graphicData uri="http://schemas.openxmlformats.org/drawingml/2006/chart">
            <c:chart xmlns:c="http://schemas.openxmlformats.org/drawingml/2006/chart" xmlns:r="http://schemas.openxmlformats.org/officeDocument/2006/relationships" r:id="rId2"/>
          </a:graphicData>
        </a:graphic>
      </p:graphicFrame>
      <p:sp>
        <p:nvSpPr>
          <p:cNvPr id="12" name="テキスト ボックス 11"/>
          <p:cNvSpPr txBox="1"/>
          <p:nvPr/>
        </p:nvSpPr>
        <p:spPr>
          <a:xfrm>
            <a:off x="4102640" y="6525344"/>
            <a:ext cx="4645824" cy="307777"/>
          </a:xfrm>
          <a:prstGeom prst="rect">
            <a:avLst/>
          </a:prstGeom>
          <a:noFill/>
        </p:spPr>
        <p:txBody>
          <a:bodyPr wrap="none" rtlCol="0">
            <a:spAutoFit/>
          </a:bodyPr>
          <a:lstStyle/>
          <a:p>
            <a:r>
              <a:rPr lang="ja-JP" altLang="en-US" sz="1400" dirty="0" smtClean="0"/>
              <a:t>（在中国米国大使館における観測点のデータを元に作成。）</a:t>
            </a:r>
            <a:endParaRPr kumimoji="1" lang="ja-JP" altLang="en-US" sz="1400" dirty="0"/>
          </a:p>
        </p:txBody>
      </p:sp>
      <p:sp>
        <p:nvSpPr>
          <p:cNvPr id="15" name="テキスト ボックス 14"/>
          <p:cNvSpPr txBox="1"/>
          <p:nvPr/>
        </p:nvSpPr>
        <p:spPr>
          <a:xfrm>
            <a:off x="0" y="-3001"/>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800" dirty="0" smtClean="0"/>
              <a:t>北京における近年のＰＭ２．５濃度の推移</a:t>
            </a:r>
            <a:endParaRPr lang="en-US" altLang="ja-JP" sz="2800" dirty="0"/>
          </a:p>
        </p:txBody>
      </p:sp>
      <p:cxnSp>
        <p:nvCxnSpPr>
          <p:cNvPr id="11" name="直線コネクタ 10"/>
          <p:cNvCxnSpPr/>
          <p:nvPr/>
        </p:nvCxnSpPr>
        <p:spPr>
          <a:xfrm>
            <a:off x="1575343" y="3524578"/>
            <a:ext cx="7389145" cy="2"/>
          </a:xfrm>
          <a:prstGeom prst="line">
            <a:avLst/>
          </a:prstGeom>
          <a:ln w="381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733530" y="3501008"/>
            <a:ext cx="2918590" cy="33855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600" i="1" dirty="0"/>
              <a:t>日本の環境基準： ３５</a:t>
            </a:r>
            <a:r>
              <a:rPr kumimoji="1" lang="en-US" altLang="ja-JP" sz="1600" i="1" dirty="0"/>
              <a:t>μ</a:t>
            </a:r>
            <a:r>
              <a:rPr kumimoji="1" lang="ja-JP" altLang="en-US" sz="1600" i="1" dirty="0"/>
              <a:t>ｇ／</a:t>
            </a:r>
            <a:r>
              <a:rPr kumimoji="1" lang="en-US" altLang="ja-JP" sz="1600" i="1" dirty="0"/>
              <a:t>m</a:t>
            </a:r>
            <a:r>
              <a:rPr kumimoji="1" lang="en-US" altLang="ja-JP" sz="1600" i="1" strike="noStrike" baseline="30000" dirty="0"/>
              <a:t>3</a:t>
            </a:r>
            <a:endParaRPr kumimoji="1" lang="ja-JP" altLang="en-US" sz="1600" i="1" strike="noStrike" baseline="30000" dirty="0"/>
          </a:p>
        </p:txBody>
      </p:sp>
      <p:sp>
        <p:nvSpPr>
          <p:cNvPr id="14" name="円弧 13"/>
          <p:cNvSpPr/>
          <p:nvPr/>
        </p:nvSpPr>
        <p:spPr>
          <a:xfrm rot="20077395" flipH="1" flipV="1">
            <a:off x="2497103" y="3187056"/>
            <a:ext cx="472817" cy="526045"/>
          </a:xfrm>
          <a:prstGeom prst="arc">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kumimoji="1" lang="ja-JP" altLang="en-US" sz="1100"/>
          </a:p>
        </p:txBody>
      </p:sp>
      <p:sp>
        <p:nvSpPr>
          <p:cNvPr id="2" name="テキスト ボックス 1"/>
          <p:cNvSpPr txBox="1"/>
          <p:nvPr/>
        </p:nvSpPr>
        <p:spPr>
          <a:xfrm>
            <a:off x="4671806" y="928773"/>
            <a:ext cx="1117614"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chemeClr val="accent5"/>
                </a:solidFill>
                <a:latin typeface="+mn-lt"/>
                <a:ea typeface="+mn-ea"/>
                <a:cs typeface="+mn-cs"/>
              </a:rPr>
              <a:t>2014</a:t>
            </a:r>
            <a:r>
              <a:rPr kumimoji="1" lang="ja-JP" altLang="en-US" b="1" i="0" u="none" strike="noStrike" kern="1200" baseline="0" dirty="0" smtClean="0">
                <a:solidFill>
                  <a:schemeClr val="accent5"/>
                </a:solidFill>
                <a:latin typeface="+mn-lt"/>
                <a:ea typeface="+mn-ea"/>
                <a:cs typeface="+mn-cs"/>
              </a:rPr>
              <a:t>年度</a:t>
            </a:r>
          </a:p>
        </p:txBody>
      </p:sp>
      <p:cxnSp>
        <p:nvCxnSpPr>
          <p:cNvPr id="4" name="直線矢印コネクタ 3"/>
          <p:cNvCxnSpPr>
            <a:stCxn id="2" idx="2"/>
          </p:cNvCxnSpPr>
          <p:nvPr/>
        </p:nvCxnSpPr>
        <p:spPr>
          <a:xfrm>
            <a:off x="5230613" y="1298105"/>
            <a:ext cx="421507" cy="40855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162892" y="548680"/>
            <a:ext cx="1117614" cy="369332"/>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chemeClr val="tx2"/>
                </a:solidFill>
                <a:latin typeface="+mn-lt"/>
                <a:ea typeface="+mn-ea"/>
                <a:cs typeface="+mn-cs"/>
              </a:rPr>
              <a:t>2012</a:t>
            </a:r>
            <a:r>
              <a:rPr kumimoji="1" lang="ja-JP" altLang="en-US" b="1" i="0" u="none" strike="noStrike" kern="1200" baseline="0" dirty="0" smtClean="0">
                <a:solidFill>
                  <a:schemeClr val="tx2"/>
                </a:solidFill>
                <a:latin typeface="+mn-lt"/>
                <a:ea typeface="+mn-ea"/>
                <a:cs typeface="+mn-cs"/>
              </a:rPr>
              <a:t>年度</a:t>
            </a:r>
          </a:p>
        </p:txBody>
      </p:sp>
      <p:cxnSp>
        <p:nvCxnSpPr>
          <p:cNvPr id="17" name="直線矢印コネクタ 16"/>
          <p:cNvCxnSpPr/>
          <p:nvPr/>
        </p:nvCxnSpPr>
        <p:spPr>
          <a:xfrm>
            <a:off x="6721700" y="918012"/>
            <a:ext cx="370580" cy="216024"/>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919268" y="3021275"/>
            <a:ext cx="1117614" cy="369332"/>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rgbClr val="00B050"/>
                </a:solidFill>
                <a:latin typeface="+mn-lt"/>
                <a:ea typeface="+mn-ea"/>
                <a:cs typeface="+mn-cs"/>
              </a:rPr>
              <a:t>2010</a:t>
            </a:r>
            <a:r>
              <a:rPr kumimoji="1" lang="ja-JP" altLang="en-US" b="1" i="0" u="none" strike="noStrike" kern="1200" baseline="0" dirty="0" smtClean="0">
                <a:solidFill>
                  <a:srgbClr val="00B050"/>
                </a:solidFill>
                <a:latin typeface="+mn-lt"/>
                <a:ea typeface="+mn-ea"/>
                <a:cs typeface="+mn-cs"/>
              </a:rPr>
              <a:t>年度</a:t>
            </a:r>
          </a:p>
        </p:txBody>
      </p:sp>
      <p:cxnSp>
        <p:nvCxnSpPr>
          <p:cNvPr id="19" name="直線矢印コネクタ 18"/>
          <p:cNvCxnSpPr/>
          <p:nvPr/>
        </p:nvCxnSpPr>
        <p:spPr>
          <a:xfrm>
            <a:off x="7036882" y="3238059"/>
            <a:ext cx="196610" cy="5361"/>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552070" y="3422135"/>
            <a:ext cx="1117614" cy="369332"/>
          </a:xfrm>
          <a:prstGeom prst="rect">
            <a:avLst/>
          </a:prstGeom>
          <a:ln>
            <a:solidFill>
              <a:schemeClr val="accent2">
                <a:lumMod val="60000"/>
                <a:lumOff val="40000"/>
              </a:schemeClr>
            </a:solidFill>
            <a:prstDash val="sysDash"/>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chemeClr val="accent2">
                    <a:lumMod val="60000"/>
                    <a:lumOff val="40000"/>
                  </a:schemeClr>
                </a:solidFill>
                <a:latin typeface="+mn-lt"/>
                <a:ea typeface="+mn-ea"/>
                <a:cs typeface="+mn-cs"/>
              </a:rPr>
              <a:t>2011</a:t>
            </a:r>
            <a:r>
              <a:rPr lang="ja-JP" altLang="en-US" b="1" dirty="0" smtClean="0">
                <a:solidFill>
                  <a:schemeClr val="accent2">
                    <a:lumMod val="60000"/>
                    <a:lumOff val="40000"/>
                  </a:schemeClr>
                </a:solidFill>
              </a:rPr>
              <a:t>年度</a:t>
            </a:r>
            <a:endParaRPr kumimoji="1" lang="ja-JP" altLang="en-US" b="1" i="0" u="none" strike="noStrike" kern="1200" baseline="0" dirty="0" smtClean="0">
              <a:solidFill>
                <a:schemeClr val="accent2">
                  <a:lumMod val="60000"/>
                  <a:lumOff val="40000"/>
                </a:schemeClr>
              </a:solidFill>
              <a:latin typeface="+mn-lt"/>
              <a:ea typeface="+mn-ea"/>
              <a:cs typeface="+mn-cs"/>
            </a:endParaRPr>
          </a:p>
        </p:txBody>
      </p:sp>
      <p:cxnSp>
        <p:nvCxnSpPr>
          <p:cNvPr id="21" name="直線矢印コネクタ 20"/>
          <p:cNvCxnSpPr>
            <a:stCxn id="20" idx="0"/>
          </p:cNvCxnSpPr>
          <p:nvPr/>
        </p:nvCxnSpPr>
        <p:spPr>
          <a:xfrm flipH="1" flipV="1">
            <a:off x="7962449" y="2752467"/>
            <a:ext cx="148428" cy="669668"/>
          </a:xfrm>
          <a:prstGeom prst="straightConnector1">
            <a:avLst/>
          </a:prstGeom>
          <a:ln w="12700">
            <a:solidFill>
              <a:schemeClr val="accent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869343" y="660651"/>
            <a:ext cx="1117614" cy="369332"/>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rgbClr val="FF0000"/>
                </a:solidFill>
                <a:latin typeface="+mn-lt"/>
                <a:ea typeface="+mn-ea"/>
                <a:cs typeface="+mn-cs"/>
              </a:rPr>
              <a:t>2013</a:t>
            </a:r>
            <a:r>
              <a:rPr kumimoji="1" lang="ja-JP" altLang="en-US" b="1" i="0" u="none" strike="noStrike" kern="1200" baseline="0" dirty="0" smtClean="0">
                <a:solidFill>
                  <a:srgbClr val="FF0000"/>
                </a:solidFill>
                <a:latin typeface="+mn-lt"/>
                <a:ea typeface="+mn-ea"/>
                <a:cs typeface="+mn-cs"/>
              </a:rPr>
              <a:t>年度</a:t>
            </a:r>
          </a:p>
        </p:txBody>
      </p:sp>
      <p:cxnSp>
        <p:nvCxnSpPr>
          <p:cNvPr id="26" name="直線矢印コネクタ 25"/>
          <p:cNvCxnSpPr>
            <a:stCxn id="25" idx="2"/>
          </p:cNvCxnSpPr>
          <p:nvPr/>
        </p:nvCxnSpPr>
        <p:spPr>
          <a:xfrm flipH="1">
            <a:off x="8028386" y="1029983"/>
            <a:ext cx="399764" cy="32970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円/楕円 29"/>
          <p:cNvSpPr/>
          <p:nvPr/>
        </p:nvSpPr>
        <p:spPr>
          <a:xfrm>
            <a:off x="2699792" y="3931957"/>
            <a:ext cx="360040" cy="35074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2000" dirty="0">
                <a:solidFill>
                  <a:schemeClr val="tx1">
                    <a:lumMod val="50000"/>
                    <a:lumOff val="50000"/>
                  </a:schemeClr>
                </a:solidFill>
                <a:effectLst>
                  <a:outerShdw blurRad="38100" dist="38100" dir="2700000" algn="tl">
                    <a:srgbClr val="000000">
                      <a:alpha val="43137"/>
                    </a:srgbClr>
                  </a:outerShdw>
                </a:effectLst>
              </a:rPr>
              <a:t>春</a:t>
            </a:r>
            <a:endParaRPr kumimoji="1" lang="ja-JP" altLang="en-US" sz="2000" dirty="0">
              <a:solidFill>
                <a:schemeClr val="tx1">
                  <a:lumMod val="50000"/>
                  <a:lumOff val="50000"/>
                </a:schemeClr>
              </a:solidFill>
              <a:effectLst>
                <a:outerShdw blurRad="38100" dist="38100" dir="2700000" algn="tl">
                  <a:srgbClr val="000000">
                    <a:alpha val="43137"/>
                  </a:srgbClr>
                </a:outerShdw>
              </a:effectLst>
            </a:endParaRPr>
          </a:p>
        </p:txBody>
      </p:sp>
      <p:sp>
        <p:nvSpPr>
          <p:cNvPr id="31" name="円/楕円 30"/>
          <p:cNvSpPr/>
          <p:nvPr/>
        </p:nvSpPr>
        <p:spPr>
          <a:xfrm>
            <a:off x="4211960" y="3952010"/>
            <a:ext cx="360040" cy="350748"/>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2000" dirty="0" smtClean="0">
                <a:solidFill>
                  <a:schemeClr val="tx1">
                    <a:lumMod val="50000"/>
                    <a:lumOff val="50000"/>
                  </a:schemeClr>
                </a:solidFill>
                <a:effectLst>
                  <a:outerShdw blurRad="38100" dist="38100" dir="2700000" algn="tl">
                    <a:srgbClr val="000000">
                      <a:alpha val="43137"/>
                    </a:srgbClr>
                  </a:outerShdw>
                </a:effectLst>
              </a:rPr>
              <a:t>夏</a:t>
            </a:r>
            <a:endParaRPr kumimoji="1" lang="ja-JP" altLang="en-US" sz="2000" dirty="0">
              <a:solidFill>
                <a:schemeClr val="tx1">
                  <a:lumMod val="50000"/>
                  <a:lumOff val="50000"/>
                </a:schemeClr>
              </a:solidFill>
              <a:effectLst>
                <a:outerShdw blurRad="38100" dist="38100" dir="2700000" algn="tl">
                  <a:srgbClr val="000000">
                    <a:alpha val="43137"/>
                  </a:srgbClr>
                </a:outerShdw>
              </a:effectLst>
            </a:endParaRPr>
          </a:p>
        </p:txBody>
      </p:sp>
      <p:sp>
        <p:nvSpPr>
          <p:cNvPr id="32" name="円/楕円 31"/>
          <p:cNvSpPr/>
          <p:nvPr/>
        </p:nvSpPr>
        <p:spPr>
          <a:xfrm>
            <a:off x="5796136" y="3942348"/>
            <a:ext cx="360040" cy="35074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2000" dirty="0" smtClean="0">
                <a:solidFill>
                  <a:schemeClr val="tx1">
                    <a:lumMod val="50000"/>
                    <a:lumOff val="50000"/>
                  </a:schemeClr>
                </a:solidFill>
                <a:effectLst>
                  <a:outerShdw blurRad="38100" dist="38100" dir="2700000" algn="tl">
                    <a:srgbClr val="000000">
                      <a:alpha val="43137"/>
                    </a:srgbClr>
                  </a:outerShdw>
                </a:effectLst>
              </a:rPr>
              <a:t>秋</a:t>
            </a:r>
            <a:endParaRPr kumimoji="1" lang="ja-JP" altLang="en-US" sz="2000" dirty="0">
              <a:solidFill>
                <a:schemeClr val="tx1">
                  <a:lumMod val="50000"/>
                  <a:lumOff val="50000"/>
                </a:schemeClr>
              </a:solidFill>
              <a:effectLst>
                <a:outerShdw blurRad="38100" dist="38100" dir="2700000" algn="tl">
                  <a:srgbClr val="000000">
                    <a:alpha val="43137"/>
                  </a:srgbClr>
                </a:outerShdw>
              </a:effectLst>
            </a:endParaRPr>
          </a:p>
        </p:txBody>
      </p:sp>
      <p:sp>
        <p:nvSpPr>
          <p:cNvPr id="33" name="円/楕円 32"/>
          <p:cNvSpPr/>
          <p:nvPr/>
        </p:nvSpPr>
        <p:spPr>
          <a:xfrm>
            <a:off x="7452320" y="3953838"/>
            <a:ext cx="360040" cy="35074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2000" dirty="0">
                <a:solidFill>
                  <a:schemeClr val="tx1">
                    <a:lumMod val="50000"/>
                    <a:lumOff val="50000"/>
                  </a:schemeClr>
                </a:solidFill>
                <a:effectLst>
                  <a:outerShdw blurRad="38100" dist="38100" dir="2700000" algn="tl">
                    <a:srgbClr val="000000">
                      <a:alpha val="43137"/>
                    </a:srgbClr>
                  </a:outerShdw>
                </a:effectLst>
              </a:rPr>
              <a:t>冬</a:t>
            </a:r>
            <a:endParaRPr kumimoji="1" lang="ja-JP" altLang="en-US" sz="2000" dirty="0">
              <a:solidFill>
                <a:schemeClr val="tx1">
                  <a:lumMod val="50000"/>
                  <a:lumOff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1403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コンテンツ プレースホルダ 3"/>
          <p:cNvGraphicFramePr>
            <a:graphicFrameLocks/>
          </p:cNvGraphicFramePr>
          <p:nvPr>
            <p:extLst>
              <p:ext uri="{D42A27DB-BD31-4B8C-83A1-F6EECF244321}">
                <p14:modId xmlns:p14="http://schemas.microsoft.com/office/powerpoint/2010/main" val="2177257069"/>
              </p:ext>
            </p:extLst>
          </p:nvPr>
        </p:nvGraphicFramePr>
        <p:xfrm>
          <a:off x="296863" y="838200"/>
          <a:ext cx="8739633" cy="5395026"/>
        </p:xfrm>
        <a:graphic>
          <a:graphicData uri="http://schemas.openxmlformats.org/drawingml/2006/table">
            <a:tbl>
              <a:tblPr firstRow="1" bandRow="1">
                <a:tableStyleId>{8A107856-5554-42FB-B03E-39F5DBC370BA}</a:tableStyleId>
              </a:tblPr>
              <a:tblGrid>
                <a:gridCol w="612993"/>
                <a:gridCol w="812664"/>
                <a:gridCol w="812664"/>
                <a:gridCol w="812664"/>
                <a:gridCol w="812664"/>
                <a:gridCol w="812664"/>
                <a:gridCol w="812664"/>
                <a:gridCol w="812664"/>
                <a:gridCol w="812664"/>
                <a:gridCol w="812664"/>
                <a:gridCol w="812664"/>
              </a:tblGrid>
              <a:tr h="169237">
                <a:tc>
                  <a:txBody>
                    <a:bodyPr/>
                    <a:lstStyle/>
                    <a:p>
                      <a:pPr algn="ctr"/>
                      <a:r>
                        <a:rPr kumimoji="1" lang="ja-JP" altLang="en-US" sz="1600" dirty="0" smtClean="0">
                          <a:latin typeface="HGPｺﾞｼｯｸM" pitchFamily="50" charset="-128"/>
                          <a:ea typeface="HGPｺﾞｼｯｸM" pitchFamily="50" charset="-128"/>
                        </a:rPr>
                        <a:t>月</a:t>
                      </a:r>
                      <a:endParaRPr kumimoji="1" lang="en-US" altLang="ja-JP" sz="1600" dirty="0" smtClean="0">
                        <a:latin typeface="HGPｺﾞｼｯｸM" pitchFamily="50" charset="-128"/>
                        <a:ea typeface="HGPｺﾞｼｯｸM" pitchFamily="50" charset="-128"/>
                      </a:endParaRPr>
                    </a:p>
                  </a:txBody>
                  <a:tcPr marT="45723" marB="45723"/>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上段：汚染日数</a:t>
                      </a:r>
                      <a:r>
                        <a:rPr kumimoji="1" lang="en-US" altLang="ja-JP" sz="1600" dirty="0"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下段：ワースト</a:t>
                      </a:r>
                      <a:r>
                        <a:rPr kumimoji="1" lang="en-US" altLang="ja-JP" sz="1600" dirty="0" smtClean="0">
                          <a:latin typeface="HGPｺﾞｼｯｸM" pitchFamily="50" charset="-128"/>
                          <a:ea typeface="HGPｺﾞｼｯｸM" pitchFamily="50" charset="-128"/>
                        </a:rPr>
                        <a:t>10</a:t>
                      </a:r>
                      <a:r>
                        <a:rPr kumimoji="1" lang="ja-JP" altLang="en-US" sz="1600" dirty="0" smtClean="0">
                          <a:latin typeface="HGPｺﾞｼｯｸM" pitchFamily="50" charset="-128"/>
                          <a:ea typeface="HGPｺﾞｼｯｸM" pitchFamily="50" charset="-128"/>
                        </a:rPr>
                        <a:t>都市　（下線は京津冀［北京・天津・河北省］の都市）</a:t>
                      </a:r>
                      <a:endParaRPr kumimoji="1" lang="ja-JP" altLang="en-US" sz="1600" dirty="0">
                        <a:latin typeface="HGPｺﾞｼｯｸM" pitchFamily="50" charset="-128"/>
                        <a:ea typeface="HGPｺﾞｼｯｸM" pitchFamily="50" charset="-128"/>
                      </a:endParaRPr>
                    </a:p>
                  </a:txBody>
                  <a:tcPr marT="45723" marB="45723"/>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2320">
                <a:tc rowSpan="2">
                  <a:txBody>
                    <a:bodyPr/>
                    <a:lstStyle/>
                    <a:p>
                      <a:r>
                        <a:rPr kumimoji="1" lang="en-US" altLang="ja-JP" sz="1600" dirty="0" smtClean="0">
                          <a:latin typeface="HGPｺﾞｼｯｸM" pitchFamily="50" charset="-128"/>
                          <a:ea typeface="HGPｺﾞｼｯｸM" pitchFamily="50" charset="-128"/>
                        </a:rPr>
                        <a:t>1-3</a:t>
                      </a:r>
                      <a:r>
                        <a:rPr kumimoji="1" lang="ja-JP" altLang="en-US" sz="1600" dirty="0" smtClean="0">
                          <a:latin typeface="HGPｺﾞｼｯｸM" pitchFamily="50" charset="-128"/>
                          <a:ea typeface="HGPｺﾞｼｯｸM" pitchFamily="50" charset="-128"/>
                        </a:rPr>
                        <a:t>月</a:t>
                      </a:r>
                      <a:endParaRPr kumimoji="1" lang="en-US" altLang="ja-JP" sz="1600" dirty="0" smtClean="0">
                        <a:latin typeface="HGPｺﾞｼｯｸM" pitchFamily="50" charset="-128"/>
                        <a:ea typeface="HGPｺﾞｼｯｸM" pitchFamily="50" charset="-128"/>
                      </a:endParaRPr>
                    </a:p>
                    <a:p>
                      <a:endParaRPr kumimoji="1" lang="ja-JP" altLang="en-US" sz="1600" dirty="0">
                        <a:latin typeface="HGPｺﾞｼｯｸM" pitchFamily="50" charset="-128"/>
                        <a:ea typeface="HGPｺﾞｼｯｸM" pitchFamily="50" charset="-128"/>
                      </a:endParaRPr>
                    </a:p>
                  </a:txBody>
                  <a:tcPr marT="45723" marB="45723"/>
                </a:tc>
                <a:tc grid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56%</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25%</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12%</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13%</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厳重汚染：</a:t>
                      </a:r>
                      <a:r>
                        <a:rPr kumimoji="1" lang="en-US" altLang="ja-JP" sz="1600" dirty="0" smtClean="0">
                          <a:latin typeface="HGPｺﾞｼｯｸM" pitchFamily="50" charset="-128"/>
                          <a:ea typeface="HGPｺﾞｼｯｸM" pitchFamily="50" charset="-128"/>
                        </a:rPr>
                        <a:t>6%</a:t>
                      </a:r>
                      <a:r>
                        <a:rPr kumimoji="1" lang="ja-JP" altLang="en-US" sz="1600" dirty="0" smtClean="0">
                          <a:latin typeface="HGPｺﾞｼｯｸM" pitchFamily="50" charset="-128"/>
                          <a:ea typeface="HGPｺﾞｼｯｸM" pitchFamily="50" charset="-128"/>
                        </a:rPr>
                        <a:t>）</a:t>
                      </a:r>
                      <a:endParaRPr lang="ja-JP" altLang="en-US" sz="1600" dirty="0" smtClean="0"/>
                    </a:p>
                  </a:txBody>
                  <a:tcPr marT="45723" marB="45723">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smtClean="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sz="1000" dirty="0" smtClean="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212320">
                <a:tc vMerge="1">
                  <a:txBody>
                    <a:bodyPr/>
                    <a:lstStyle/>
                    <a:p>
                      <a:endParaRPr kumimoji="1" lang="ja-JP" altLang="en-US"/>
                    </a:p>
                  </a:txBody>
                  <a:tcPr/>
                </a:tc>
                <a:tc>
                  <a:txBody>
                    <a:bodyPr/>
                    <a:lstStyle/>
                    <a:p>
                      <a:r>
                        <a:rPr kumimoji="1" lang="ja-JP" altLang="en-US" sz="1600" i="0" u="sng" dirty="0" smtClean="0">
                          <a:latin typeface="HGPｺﾞｼｯｸM" pitchFamily="50" charset="-128"/>
                          <a:ea typeface="HGPｺﾞｼｯｸM" pitchFamily="50" charset="-128"/>
                        </a:rPr>
                        <a:t>石家荘</a:t>
                      </a:r>
                      <a:endParaRPr kumimoji="1" lang="ja-JP" altLang="en-US" sz="1600" i="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邢台</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済南</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西安</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衡水</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廊坊</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ウルムチ</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r>
              <a:tr h="212320">
                <a:tc rowSpan="2">
                  <a:txBody>
                    <a:bodyPr/>
                    <a:lstStyle/>
                    <a:p>
                      <a:r>
                        <a:rPr kumimoji="1" lang="en-US" altLang="ja-JP" sz="1600" dirty="0" smtClean="0">
                          <a:latin typeface="HGPｺﾞｼｯｸM" pitchFamily="50" charset="-128"/>
                          <a:ea typeface="HGPｺﾞｼｯｸM" pitchFamily="50" charset="-128"/>
                        </a:rPr>
                        <a:t>3</a:t>
                      </a:r>
                      <a:r>
                        <a:rPr kumimoji="1" lang="ja-JP" altLang="en-US" sz="1600" dirty="0" smtClean="0">
                          <a:latin typeface="HGPｺﾞｼｯｸM" pitchFamily="50" charset="-128"/>
                          <a:ea typeface="HGPｺﾞｼｯｸM" pitchFamily="50" charset="-128"/>
                        </a:rPr>
                        <a:t>月</a:t>
                      </a:r>
                      <a:endParaRPr kumimoji="1" lang="en-US" altLang="ja-JP" sz="1600" dirty="0" smtClean="0">
                        <a:latin typeface="HGPｺﾞｼｯｸM" pitchFamily="50" charset="-128"/>
                        <a:ea typeface="HGPｺﾞｼｯｸM" pitchFamily="50" charset="-128"/>
                      </a:endParaRPr>
                    </a:p>
                    <a:p>
                      <a:endParaRPr kumimoji="1" lang="en-US" altLang="ja-JP" sz="1600" dirty="0" smtClean="0">
                        <a:latin typeface="HGPｺﾞｼｯｸM" pitchFamily="50" charset="-128"/>
                        <a:ea typeface="HGPｺﾞｼｯｸM" pitchFamily="50" charset="-128"/>
                      </a:endParaRPr>
                    </a:p>
                  </a:txBody>
                  <a:tcPr marT="45723" marB="45723"/>
                </a:tc>
                <a:tc gridSpan="10">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46%</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27%</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10%</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6%</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厳重汚染：</a:t>
                      </a:r>
                      <a:r>
                        <a:rPr kumimoji="1" lang="en-US" altLang="ja-JP" sz="1600" dirty="0" smtClean="0">
                          <a:latin typeface="HGPｺﾞｼｯｸM" pitchFamily="50" charset="-128"/>
                          <a:ea typeface="HGPｺﾞｼｯｸM" pitchFamily="50" charset="-128"/>
                        </a:rPr>
                        <a:t>3%</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hMerge="1">
                  <a:txBody>
                    <a:bodyPr/>
                    <a:lstStyle/>
                    <a:p>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tcPr>
                </a:tc>
              </a:tr>
              <a:tr h="212320">
                <a:tc vMerge="1">
                  <a:txBody>
                    <a:bodyPr/>
                    <a:lstStyle/>
                    <a:p>
                      <a:endParaRPr kumimoji="1" lang="ja-JP" altLang="en-US"/>
                    </a:p>
                  </a:txBody>
                  <a:tcPr/>
                </a:tc>
                <a:tc>
                  <a:txBody>
                    <a:bodyPr/>
                    <a:lstStyle/>
                    <a:p>
                      <a:r>
                        <a:rPr kumimoji="1" lang="ja-JP"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tcPr>
                </a:tc>
                <a:tc>
                  <a:txBody>
                    <a:bodyPr/>
                    <a:lstStyle/>
                    <a:p>
                      <a:r>
                        <a:rPr kumimoji="1" lang="ja-JP" altLang="en-US" sz="1600" dirty="0" smtClean="0">
                          <a:latin typeface="HGPｺﾞｼｯｸM" pitchFamily="50" charset="-128"/>
                          <a:ea typeface="HGPｺﾞｼｯｸM" pitchFamily="50" charset="-128"/>
                        </a:rPr>
                        <a:t>西安</a:t>
                      </a:r>
                      <a:endParaRPr kumimoji="1" lang="ja-JP" altLang="en-US" sz="1600"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成都</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tcPr>
                </a:tc>
                <a:tc>
                  <a:txBody>
                    <a:bodyPr/>
                    <a:lstStyle/>
                    <a:p>
                      <a:r>
                        <a:rPr kumimoji="1" lang="ja-JP" altLang="en-US" sz="1600" u="sng" dirty="0" smtClean="0">
                          <a:latin typeface="HGPｺﾞｼｯｸM" pitchFamily="50" charset="-128"/>
                          <a:ea typeface="HGPｺﾞｼｯｸM" pitchFamily="50" charset="-128"/>
                        </a:rPr>
                        <a:t>邢台</a:t>
                      </a:r>
                      <a:endParaRPr kumimoji="1" lang="ja-JP" altLang="en-US" sz="160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tcPr>
                </a:tc>
                <a:tc>
                  <a:txBody>
                    <a:bodyPr/>
                    <a:lstStyle/>
                    <a:p>
                      <a:r>
                        <a:rPr kumimoji="1" lang="ja-JP" altLang="en-US" sz="1600" dirty="0" smtClean="0">
                          <a:latin typeface="HGPｺﾞｼｯｸM" pitchFamily="50" charset="-128"/>
                          <a:ea typeface="HGPｺﾞｼｯｸM" pitchFamily="50" charset="-128"/>
                        </a:rPr>
                        <a:t>西寧</a:t>
                      </a:r>
                      <a:endParaRPr kumimoji="1" lang="ja-JP" altLang="en-US" sz="1600"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tcPr>
                </a:tc>
                <a:tc>
                  <a:txBody>
                    <a:bodyPr/>
                    <a:lstStyle/>
                    <a:p>
                      <a:r>
                        <a:rPr kumimoji="1" lang="ja-JP" altLang="en-US" sz="1600" u="sng" dirty="0" smtClean="0">
                          <a:latin typeface="HGPｺﾞｼｯｸM" pitchFamily="50" charset="-128"/>
                          <a:ea typeface="HGPｺﾞｼｯｸM" pitchFamily="50" charset="-128"/>
                        </a:rPr>
                        <a:t>廊坊</a:t>
                      </a:r>
                      <a:endParaRPr kumimoji="1" lang="ja-JP" altLang="en-US" sz="160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太原</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tcPr>
                </a:tc>
              </a:tr>
              <a:tr h="345017">
                <a:tc rowSpan="2">
                  <a:txBody>
                    <a:bodyPr/>
                    <a:lstStyle/>
                    <a:p>
                      <a:r>
                        <a:rPr kumimoji="1" lang="en-US" altLang="ja-JP" sz="1600" dirty="0" smtClean="0">
                          <a:latin typeface="HGPｺﾞｼｯｸM" pitchFamily="50" charset="-128"/>
                          <a:ea typeface="HGPｺﾞｼｯｸM" pitchFamily="50" charset="-128"/>
                        </a:rPr>
                        <a:t>5</a:t>
                      </a:r>
                      <a:r>
                        <a:rPr kumimoji="1" lang="ja-JP" altLang="en-US" sz="1600" dirty="0" smtClean="0">
                          <a:latin typeface="HGPｺﾞｼｯｸM" pitchFamily="50" charset="-128"/>
                          <a:ea typeface="HGPｺﾞｼｯｸM" pitchFamily="50" charset="-128"/>
                        </a:rPr>
                        <a:t>月</a:t>
                      </a:r>
                      <a:endParaRPr kumimoji="1" lang="ja-JP" altLang="en-US" sz="1600" dirty="0">
                        <a:latin typeface="HGPｺﾞｼｯｸM" pitchFamily="50" charset="-128"/>
                        <a:ea typeface="HGPｺﾞｼｯｸM" pitchFamily="50" charset="-128"/>
                      </a:endParaRPr>
                    </a:p>
                  </a:txBody>
                  <a:tcPr marT="45723" marB="45723"/>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40%</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30%</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8%</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2%</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厳重汚染：</a:t>
                      </a:r>
                      <a:r>
                        <a:rPr kumimoji="1" lang="en-US" altLang="ja-JP" sz="1600" dirty="0" smtClean="0">
                          <a:latin typeface="HGPｺﾞｼｯｸM" pitchFamily="50" charset="-128"/>
                          <a:ea typeface="HGPｺﾞｼｯｸM" pitchFamily="50" charset="-128"/>
                        </a:rPr>
                        <a:t>0.1%</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・京津冀</a:t>
                      </a:r>
                      <a:r>
                        <a:rPr kumimoji="1" lang="en-US" altLang="ja-JP" sz="1600" dirty="0" smtClean="0">
                          <a:latin typeface="HGPｺﾞｼｯｸM" pitchFamily="50" charset="-128"/>
                          <a:ea typeface="HGPｺﾞｼｯｸM" pitchFamily="50" charset="-128"/>
                        </a:rPr>
                        <a:t>13</a:t>
                      </a:r>
                      <a:r>
                        <a:rPr kumimoji="1" lang="ja-JP" altLang="en-US" sz="1600" dirty="0" smtClean="0">
                          <a:latin typeface="HGPｺﾞｼｯｸM" pitchFamily="50" charset="-128"/>
                          <a:ea typeface="HGPｺﾞｼｯｸM" pitchFamily="50" charset="-128"/>
                        </a:rPr>
                        <a:t>都市：</a:t>
                      </a:r>
                      <a:r>
                        <a:rPr kumimoji="1" lang="en-US" altLang="ja-JP" sz="1600" dirty="0" smtClean="0">
                          <a:latin typeface="HGPｺﾞｼｯｸM" pitchFamily="50" charset="-128"/>
                          <a:ea typeface="HGPｺﾞｼｯｸM" pitchFamily="50" charset="-128"/>
                        </a:rPr>
                        <a:t>73%</a:t>
                      </a:r>
                      <a:r>
                        <a:rPr kumimoji="1" lang="ja-JP" altLang="en-US" sz="1600" dirty="0" smtClean="0">
                          <a:latin typeface="HGPｺﾞｼｯｸM" pitchFamily="50" charset="-128"/>
                          <a:ea typeface="HGPｺﾞｼｯｸM" pitchFamily="50" charset="-128"/>
                        </a:rPr>
                        <a:t>（主要汚染物質：</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a:t>
                      </a:r>
                      <a:endParaRPr kumimoji="1" lang="en-US" altLang="ja-JP" sz="1600"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・長江デルタ</a:t>
                      </a:r>
                      <a:r>
                        <a:rPr kumimoji="1" lang="en-US" altLang="ja-JP" sz="1600" dirty="0" smtClean="0">
                          <a:latin typeface="HGPｺﾞｼｯｸM" pitchFamily="50" charset="-128"/>
                          <a:ea typeface="HGPｺﾞｼｯｸM" pitchFamily="50" charset="-128"/>
                        </a:rPr>
                        <a:t>25</a:t>
                      </a:r>
                      <a:r>
                        <a:rPr kumimoji="1" lang="ja-JP" altLang="en-US" sz="1600" dirty="0" smtClean="0">
                          <a:latin typeface="HGPｺﾞｼｯｸM" pitchFamily="50" charset="-128"/>
                          <a:ea typeface="HGPｺﾞｼｯｸM" pitchFamily="50" charset="-128"/>
                        </a:rPr>
                        <a:t>都市：</a:t>
                      </a:r>
                      <a:r>
                        <a:rPr kumimoji="1" lang="en-US" altLang="ja-JP" sz="1600" dirty="0" smtClean="0">
                          <a:latin typeface="HGPｺﾞｼｯｸM" pitchFamily="50" charset="-128"/>
                          <a:ea typeface="HGPｺﾞｼｯｸM" pitchFamily="50" charset="-128"/>
                        </a:rPr>
                        <a:t>39%</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dirty="0" smtClean="0">
                          <a:latin typeface="HGPｺﾞｼｯｸM" pitchFamily="50" charset="-128"/>
                          <a:ea typeface="HGPｺﾞｼｯｸM" pitchFamily="50" charset="-128"/>
                        </a:rPr>
                        <a:t>3</a:t>
                      </a:r>
                      <a:r>
                        <a:rPr kumimoji="1" lang="ja-JP" altLang="en-US" sz="1600" dirty="0" smtClean="0">
                          <a:latin typeface="HGPｺﾞｼｯｸM" pitchFamily="50" charset="-128"/>
                          <a:ea typeface="HGPｺﾞｼｯｸM" pitchFamily="50" charset="-128"/>
                        </a:rPr>
                        <a:t>）、</a:t>
                      </a:r>
                      <a:endParaRPr kumimoji="1" lang="en-US" altLang="ja-JP" sz="1600"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・珠江デルタ</a:t>
                      </a:r>
                      <a:r>
                        <a:rPr kumimoji="1" lang="en-US" altLang="ja-JP" sz="1600" dirty="0" smtClean="0">
                          <a:latin typeface="HGPｺﾞｼｯｸM" pitchFamily="50" charset="-128"/>
                          <a:ea typeface="HGPｺﾞｼｯｸM" pitchFamily="50" charset="-128"/>
                        </a:rPr>
                        <a:t>9</a:t>
                      </a:r>
                      <a:r>
                        <a:rPr kumimoji="1" lang="ja-JP" altLang="en-US" sz="1600" dirty="0" smtClean="0">
                          <a:latin typeface="HGPｺﾞｼｯｸM" pitchFamily="50" charset="-128"/>
                          <a:ea typeface="HGPｺﾞｼｯｸM" pitchFamily="50" charset="-128"/>
                        </a:rPr>
                        <a:t>都市：</a:t>
                      </a:r>
                      <a:r>
                        <a:rPr kumimoji="1" lang="en-US" altLang="ja-JP" sz="1600" dirty="0" smtClean="0">
                          <a:latin typeface="HGPｺﾞｼｯｸM" pitchFamily="50" charset="-128"/>
                          <a:ea typeface="HGPｺﾞｼｯｸM" pitchFamily="50" charset="-128"/>
                        </a:rPr>
                        <a:t>11%</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212320">
                <a:tc vMerge="1">
                  <a:txBody>
                    <a:bodyPr/>
                    <a:lstStyle/>
                    <a:p>
                      <a:endParaRPr kumimoji="1" lang="ja-JP" altLang="en-US"/>
                    </a:p>
                  </a:txBody>
                  <a:tcPr/>
                </a:tc>
                <a:tc>
                  <a:txBody>
                    <a:bodyPr/>
                    <a:lstStyle/>
                    <a:p>
                      <a:r>
                        <a:rPr kumimoji="1" lang="ja-JP"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邢台</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済南</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鄭州</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北京</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衡水</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天津</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r>
              <a:tr h="212320">
                <a:tc rowSpan="2">
                  <a:txBody>
                    <a:bodyPr/>
                    <a:lstStyle/>
                    <a:p>
                      <a:r>
                        <a:rPr kumimoji="1" lang="en-US" altLang="ja-JP" sz="1600" dirty="0" smtClean="0">
                          <a:latin typeface="HGPｺﾞｼｯｸM" pitchFamily="50" charset="-128"/>
                          <a:ea typeface="HGPｺﾞｼｯｸM" pitchFamily="50" charset="-128"/>
                        </a:rPr>
                        <a:t>6</a:t>
                      </a:r>
                      <a:r>
                        <a:rPr kumimoji="1" lang="ja-JP" altLang="en-US" sz="1600" dirty="0" smtClean="0">
                          <a:latin typeface="HGPｺﾞｼｯｸM" pitchFamily="50" charset="-128"/>
                          <a:ea typeface="HGPｺﾞｼｯｸM" pitchFamily="50" charset="-128"/>
                        </a:rPr>
                        <a:t>月</a:t>
                      </a:r>
                      <a:endParaRPr kumimoji="1" lang="ja-JP" altLang="en-US" sz="1600" dirty="0">
                        <a:latin typeface="HGPｺﾞｼｯｸM" pitchFamily="50" charset="-128"/>
                        <a:ea typeface="HGPｺﾞｼｯｸM" pitchFamily="50" charset="-128"/>
                      </a:endParaRPr>
                    </a:p>
                  </a:txBody>
                  <a:tcPr marT="45723" marB="45723"/>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36%</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22%</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9%</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5%</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厳重汚染：</a:t>
                      </a:r>
                      <a:r>
                        <a:rPr kumimoji="1" lang="en-US" altLang="ja-JP" sz="1600" dirty="0" smtClean="0">
                          <a:latin typeface="HGPｺﾞｼｯｸM" pitchFamily="50" charset="-128"/>
                          <a:ea typeface="HGPｺﾞｼｯｸM" pitchFamily="50" charset="-128"/>
                        </a:rPr>
                        <a:t>0.4%</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京：</a:t>
                      </a:r>
                      <a:r>
                        <a:rPr kumimoji="1" lang="en-US" altLang="ja-JP" sz="1600" dirty="0" smtClean="0">
                          <a:latin typeface="HGPｺﾞｼｯｸM" pitchFamily="50" charset="-128"/>
                          <a:ea typeface="HGPｺﾞｼｯｸM" pitchFamily="50" charset="-128"/>
                        </a:rPr>
                        <a:t>76%</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）、長：</a:t>
                      </a:r>
                      <a:r>
                        <a:rPr kumimoji="1" lang="en-US" altLang="ja-JP" sz="1600" dirty="0" smtClean="0">
                          <a:latin typeface="HGPｺﾞｼｯｸM" pitchFamily="50" charset="-128"/>
                          <a:ea typeface="HGPｺﾞｼｯｸM" pitchFamily="50" charset="-128"/>
                        </a:rPr>
                        <a:t>33%</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）、珠：</a:t>
                      </a:r>
                      <a:r>
                        <a:rPr kumimoji="1" lang="en-US" altLang="ja-JP" sz="1600" dirty="0" smtClean="0">
                          <a:latin typeface="HGPｺﾞｼｯｸM" pitchFamily="50" charset="-128"/>
                          <a:ea typeface="HGPｺﾞｼｯｸM" pitchFamily="50" charset="-128"/>
                        </a:rPr>
                        <a:t>12%</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345017">
                <a:tc vMerge="1">
                  <a:txBody>
                    <a:bodyPr/>
                    <a:lstStyle/>
                    <a:p>
                      <a:endParaRPr kumimoji="1" lang="ja-JP" altLang="en-US"/>
                    </a:p>
                  </a:txBody>
                  <a:tcPr/>
                </a:tc>
                <a:tc>
                  <a:txBody>
                    <a:bodyPr/>
                    <a:lstStyle/>
                    <a:p>
                      <a:r>
                        <a:rPr kumimoji="1" lang="ja-JP"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邢台</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衡水</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済南</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天津</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鄭州</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太原</a:t>
                      </a:r>
                      <a:endParaRPr kumimoji="1" lang="en-US" altLang="ja-JP" sz="1600" dirty="0" smtClean="0">
                        <a:latin typeface="HGPｺﾞｼｯｸM" pitchFamily="50" charset="-128"/>
                        <a:ea typeface="HGPｺﾞｼｯｸM" pitchFamily="50" charset="-128"/>
                      </a:endParaRPr>
                    </a:p>
                    <a:p>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r>
              <a:tr h="345017">
                <a:tc rowSpan="2">
                  <a:txBody>
                    <a:bodyPr/>
                    <a:lstStyle/>
                    <a:p>
                      <a:r>
                        <a:rPr kumimoji="1" lang="en-US" altLang="ja-JP" sz="1600" dirty="0" smtClean="0">
                          <a:latin typeface="HGPｺﾞｼｯｸM" pitchFamily="50" charset="-128"/>
                          <a:ea typeface="HGPｺﾞｼｯｸM" pitchFamily="50" charset="-128"/>
                        </a:rPr>
                        <a:t>1-6</a:t>
                      </a:r>
                      <a:r>
                        <a:rPr kumimoji="1" lang="ja-JP" altLang="en-US" sz="1600" dirty="0" smtClean="0">
                          <a:latin typeface="HGPｺﾞｼｯｸM" pitchFamily="50" charset="-128"/>
                          <a:ea typeface="HGPｺﾞｼｯｸM" pitchFamily="50" charset="-128"/>
                        </a:rPr>
                        <a:t>月</a:t>
                      </a:r>
                      <a:endParaRPr kumimoji="1" lang="ja-JP" altLang="en-US" sz="1600" dirty="0">
                        <a:latin typeface="HGPｺﾞｼｯｸM" pitchFamily="50" charset="-128"/>
                        <a:ea typeface="HGPｺﾞｼｯｸM" pitchFamily="50" charset="-128"/>
                      </a:endParaRPr>
                    </a:p>
                  </a:txBody>
                  <a:tcPr marT="45723" marB="45723"/>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45%</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25%</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10%</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8%</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厳重汚染：</a:t>
                      </a:r>
                      <a:r>
                        <a:rPr kumimoji="1" lang="en-US" altLang="ja-JP" sz="1600" dirty="0" smtClean="0">
                          <a:latin typeface="HGPｺﾞｼｯｸM" pitchFamily="50" charset="-128"/>
                          <a:ea typeface="HGPｺﾞｼｯｸM" pitchFamily="50" charset="-128"/>
                        </a:rPr>
                        <a:t>3%</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京：</a:t>
                      </a:r>
                      <a:r>
                        <a:rPr kumimoji="1" lang="en-US" altLang="ja-JP" sz="1600" dirty="0" smtClean="0">
                          <a:latin typeface="HGPｺﾞｼｯｸM" pitchFamily="50" charset="-128"/>
                          <a:ea typeface="HGPｺﾞｼｯｸM" pitchFamily="50" charset="-128"/>
                        </a:rPr>
                        <a:t>69%</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）、長：</a:t>
                      </a:r>
                      <a:r>
                        <a:rPr kumimoji="1" lang="en-US" altLang="ja-JP" sz="1600" dirty="0" smtClean="0">
                          <a:latin typeface="HGPｺﾞｼｯｸM" pitchFamily="50" charset="-128"/>
                          <a:ea typeface="HGPｺﾞｼｯｸM" pitchFamily="50" charset="-128"/>
                        </a:rPr>
                        <a:t>43%</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）、珠：</a:t>
                      </a:r>
                      <a:r>
                        <a:rPr kumimoji="1" lang="en-US" altLang="ja-JP" sz="1600" dirty="0" smtClean="0">
                          <a:latin typeface="HGPｺﾞｼｯｸM" pitchFamily="50" charset="-128"/>
                          <a:ea typeface="HGPｺﾞｼｯｸM" pitchFamily="50" charset="-128"/>
                        </a:rPr>
                        <a:t>20%</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21232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邢台</a:t>
                      </a: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保定</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唐山</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済南</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衡水</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西安</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鄭州</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廊坊</a:t>
                      </a: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r>
            </a:tbl>
          </a:graphicData>
        </a:graphic>
      </p:graphicFrame>
      <p:sp>
        <p:nvSpPr>
          <p:cNvPr id="13" name="スライド番号プレースホルダ 74"/>
          <p:cNvSpPr>
            <a:spLocks noGrp="1"/>
          </p:cNvSpPr>
          <p:nvPr>
            <p:ph type="sldNum" sz="quarter" idx="12"/>
          </p:nvPr>
        </p:nvSpPr>
        <p:spPr>
          <a:xfrm>
            <a:off x="6753225" y="6559550"/>
            <a:ext cx="2133600" cy="193675"/>
          </a:xfrm>
          <a:noFill/>
          <a:ln>
            <a:miter lim="800000"/>
            <a:headEnd/>
            <a:tailEnd/>
          </a:ln>
        </p:spPr>
        <p:txBody>
          <a:bodyPr/>
          <a:lstStyle/>
          <a:p>
            <a:fld id="{C0AD0E0F-670E-49B9-8393-8B47075A1EEB}" type="slidenum">
              <a:rPr lang="en-US" altLang="ja-JP" smtClean="0"/>
              <a:pPr/>
              <a:t>16</a:t>
            </a:fld>
            <a:endParaRPr lang="en-US" altLang="ja-JP" dirty="0" smtClean="0"/>
          </a:p>
        </p:txBody>
      </p:sp>
      <p:sp>
        <p:nvSpPr>
          <p:cNvPr id="15" name="正方形/長方形 61"/>
          <p:cNvSpPr>
            <a:spLocks noChangeArrowheads="1"/>
          </p:cNvSpPr>
          <p:nvPr/>
        </p:nvSpPr>
        <p:spPr bwMode="auto">
          <a:xfrm>
            <a:off x="814908" y="6453336"/>
            <a:ext cx="7429500" cy="253916"/>
          </a:xfrm>
          <a:prstGeom prst="rect">
            <a:avLst/>
          </a:prstGeom>
          <a:noFill/>
          <a:ln w="9525">
            <a:noFill/>
            <a:miter lim="800000"/>
            <a:headEnd/>
            <a:tailEnd/>
          </a:ln>
        </p:spPr>
        <p:txBody>
          <a:bodyPr wrap="square">
            <a:spAutoFit/>
          </a:bodyPr>
          <a:lstStyle/>
          <a:p>
            <a:pPr algn="r"/>
            <a:r>
              <a:rPr lang="ja-JP" altLang="en-US" sz="1050" dirty="0" smtClean="0">
                <a:latin typeface="HGPｺﾞｼｯｸM" pitchFamily="50" charset="-128"/>
                <a:ea typeface="HGPｺﾞｼｯｸM" pitchFamily="50" charset="-128"/>
              </a:rPr>
              <a:t>（出典）　中国環境保護部ホームページから作成</a:t>
            </a:r>
            <a:endParaRPr lang="en-US" altLang="ja-JP" sz="1000" dirty="0">
              <a:latin typeface="HGPｺﾞｼｯｸM" pitchFamily="50" charset="-128"/>
              <a:ea typeface="HGPｺﾞｼｯｸM" pitchFamily="50" charset="-128"/>
            </a:endParaRPr>
          </a:p>
        </p:txBody>
      </p:sp>
      <p:sp>
        <p:nvSpPr>
          <p:cNvPr id="16" name="テキスト ボックス 15"/>
          <p:cNvSpPr txBox="1"/>
          <p:nvPr/>
        </p:nvSpPr>
        <p:spPr>
          <a:xfrm>
            <a:off x="0" y="-27384"/>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200" b="1" dirty="0" smtClean="0">
                <a:latin typeface="HGPｺﾞｼｯｸM" pitchFamily="50" charset="-128"/>
                <a:ea typeface="HGPｺﾞｼｯｸM" pitchFamily="50" charset="-128"/>
              </a:rPr>
              <a:t>中国</a:t>
            </a:r>
            <a:r>
              <a:rPr lang="en-US" altLang="ja-JP" sz="3200" b="1" dirty="0" smtClean="0">
                <a:latin typeface="HGPｺﾞｼｯｸM" pitchFamily="50" charset="-128"/>
                <a:ea typeface="HGPｺﾞｼｯｸM" pitchFamily="50" charset="-128"/>
              </a:rPr>
              <a:t>74</a:t>
            </a:r>
            <a:r>
              <a:rPr lang="ja-JP" altLang="en-US" sz="3200" b="1" dirty="0" smtClean="0">
                <a:latin typeface="HGPｺﾞｼｯｸM" pitchFamily="50" charset="-128"/>
                <a:ea typeface="HGPｺﾞｼｯｸM" pitchFamily="50" charset="-128"/>
              </a:rPr>
              <a:t>都市の大気質の状況（</a:t>
            </a:r>
            <a:r>
              <a:rPr lang="en-US" altLang="ja-JP" sz="3200" b="1" dirty="0" smtClean="0">
                <a:latin typeface="HGPｺﾞｼｯｸM" pitchFamily="50" charset="-128"/>
                <a:ea typeface="HGPｺﾞｼｯｸM" pitchFamily="50" charset="-128"/>
              </a:rPr>
              <a:t>2013</a:t>
            </a:r>
            <a:r>
              <a:rPr lang="ja-JP" altLang="en-US" sz="3200" b="1" dirty="0" smtClean="0">
                <a:latin typeface="HGPｺﾞｼｯｸM" pitchFamily="50" charset="-128"/>
                <a:ea typeface="HGPｺﾞｼｯｸM" pitchFamily="50" charset="-128"/>
              </a:rPr>
              <a:t>年）</a:t>
            </a:r>
            <a:endParaRPr lang="en-US" altLang="ja-JP" sz="3200" dirty="0"/>
          </a:p>
        </p:txBody>
      </p:sp>
    </p:spTree>
    <p:extLst>
      <p:ext uri="{BB962C8B-B14F-4D97-AF65-F5344CB8AC3E}">
        <p14:creationId xmlns:p14="http://schemas.microsoft.com/office/powerpoint/2010/main" val="2713359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dirty="0"/>
          </a:p>
        </p:txBody>
      </p:sp>
      <p:graphicFrame>
        <p:nvGraphicFramePr>
          <p:cNvPr id="3" name="表 2"/>
          <p:cNvGraphicFramePr>
            <a:graphicFrameLocks noGrp="1"/>
          </p:cNvGraphicFramePr>
          <p:nvPr>
            <p:extLst>
              <p:ext uri="{D42A27DB-BD31-4B8C-83A1-F6EECF244321}">
                <p14:modId xmlns:p14="http://schemas.microsoft.com/office/powerpoint/2010/main" val="2382249412"/>
              </p:ext>
            </p:extLst>
          </p:nvPr>
        </p:nvGraphicFramePr>
        <p:xfrm>
          <a:off x="215649" y="548680"/>
          <a:ext cx="8748839" cy="6309438"/>
        </p:xfrm>
        <a:graphic>
          <a:graphicData uri="http://schemas.openxmlformats.org/drawingml/2006/table">
            <a:tbl>
              <a:tblPr firstRow="1" bandRow="1">
                <a:tableStyleId>{8A107856-5554-42FB-B03E-39F5DBC370BA}</a:tableStyleId>
              </a:tblPr>
              <a:tblGrid>
                <a:gridCol w="613639"/>
                <a:gridCol w="813520"/>
                <a:gridCol w="813520"/>
                <a:gridCol w="813520"/>
                <a:gridCol w="813520"/>
                <a:gridCol w="813520"/>
                <a:gridCol w="813520"/>
                <a:gridCol w="813520"/>
                <a:gridCol w="813520"/>
                <a:gridCol w="813520"/>
                <a:gridCol w="813520"/>
              </a:tblGrid>
              <a:tr h="212320">
                <a:tc>
                  <a:txBody>
                    <a:bodyPr/>
                    <a:lstStyle/>
                    <a:p>
                      <a:pPr algn="ctr"/>
                      <a:r>
                        <a:rPr kumimoji="1" lang="ja-JP" altLang="en-US" sz="1600" dirty="0" smtClean="0">
                          <a:latin typeface="HGPｺﾞｼｯｸM" pitchFamily="50" charset="-128"/>
                          <a:ea typeface="HGPｺﾞｼｯｸM" pitchFamily="50" charset="-128"/>
                        </a:rPr>
                        <a:t>月</a:t>
                      </a:r>
                      <a:endParaRPr kumimoji="1" lang="en-US" altLang="ja-JP" sz="1600" dirty="0" smtClean="0">
                        <a:latin typeface="HGPｺﾞｼｯｸM" pitchFamily="50" charset="-128"/>
                        <a:ea typeface="HGPｺﾞｼｯｸM" pitchFamily="50" charset="-128"/>
                      </a:endParaRPr>
                    </a:p>
                  </a:txBody>
                  <a:tcPr marT="45723" marB="45723"/>
                </a:tc>
                <a:tc grid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上段：汚染日数</a:t>
                      </a:r>
                      <a:r>
                        <a:rPr kumimoji="1" lang="en-US" altLang="ja-JP" sz="1600" dirty="0"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下段：ワースト</a:t>
                      </a:r>
                      <a:r>
                        <a:rPr kumimoji="1" lang="en-US" altLang="ja-JP" sz="1600" dirty="0" smtClean="0">
                          <a:latin typeface="HGPｺﾞｼｯｸM" pitchFamily="50" charset="-128"/>
                          <a:ea typeface="HGPｺﾞｼｯｸM" pitchFamily="50" charset="-128"/>
                        </a:rPr>
                        <a:t>10</a:t>
                      </a:r>
                      <a:r>
                        <a:rPr kumimoji="1" lang="ja-JP" altLang="en-US" sz="1600" dirty="0" smtClean="0">
                          <a:latin typeface="HGPｺﾞｼｯｸM" pitchFamily="50" charset="-128"/>
                          <a:ea typeface="HGPｺﾞｼｯｸM" pitchFamily="50" charset="-128"/>
                        </a:rPr>
                        <a:t>都市  （下線は京津冀［北京・天津・河北省］の都市）</a:t>
                      </a:r>
                      <a:endParaRPr kumimoji="1" lang="ja-JP" altLang="en-US" sz="1600"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12320">
                <a:tc rowSpan="2">
                  <a:txBody>
                    <a:bodyPr/>
                    <a:lstStyle/>
                    <a:p>
                      <a:r>
                        <a:rPr kumimoji="1" lang="en-US" altLang="ja-JP" sz="1600" dirty="0" smtClean="0">
                          <a:latin typeface="HGPｺﾞｼｯｸM" pitchFamily="50" charset="-128"/>
                          <a:ea typeface="HGPｺﾞｼｯｸM" pitchFamily="50" charset="-128"/>
                        </a:rPr>
                        <a:t>7</a:t>
                      </a:r>
                      <a:r>
                        <a:rPr kumimoji="1" lang="ja-JP" altLang="en-US" sz="1600" dirty="0" smtClean="0">
                          <a:latin typeface="HGPｺﾞｼｯｸM" pitchFamily="50" charset="-128"/>
                          <a:ea typeface="HGPｺﾞｼｯｸM" pitchFamily="50" charset="-128"/>
                        </a:rPr>
                        <a:t>月</a:t>
                      </a:r>
                      <a:endParaRPr kumimoji="1" lang="ja-JP" altLang="en-US" sz="1600" dirty="0">
                        <a:latin typeface="HGPｺﾞｼｯｸM" pitchFamily="50" charset="-128"/>
                        <a:ea typeface="HGPｺﾞｼｯｸM" pitchFamily="50" charset="-128"/>
                      </a:endParaRPr>
                    </a:p>
                  </a:txBody>
                  <a:tcPr marT="45723" marB="45723"/>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29%</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21%</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7%</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2%</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京：</a:t>
                      </a:r>
                      <a:r>
                        <a:rPr kumimoji="1" lang="en-US" altLang="ja-JP" sz="1600" dirty="0" smtClean="0">
                          <a:latin typeface="HGPｺﾞｼｯｸM" pitchFamily="50" charset="-128"/>
                          <a:ea typeface="HGPｺﾞｼｯｸM" pitchFamily="50" charset="-128"/>
                        </a:rPr>
                        <a:t>64%</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）、長：</a:t>
                      </a:r>
                      <a:r>
                        <a:rPr kumimoji="1" lang="en-US" altLang="ja-JP" sz="1600" dirty="0" smtClean="0">
                          <a:latin typeface="HGPｺﾞｼｯｸM" pitchFamily="50" charset="-128"/>
                          <a:ea typeface="HGPｺﾞｼｯｸM" pitchFamily="50" charset="-128"/>
                        </a:rPr>
                        <a:t>27%</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a:t>
                      </a:r>
                      <a:endParaRPr kumimoji="1" lang="en-US" altLang="ja-JP" sz="1600"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珠：</a:t>
                      </a:r>
                      <a:r>
                        <a:rPr kumimoji="1" lang="en-US" altLang="ja-JP" sz="1600" dirty="0" smtClean="0">
                          <a:latin typeface="HGPｺﾞｼｯｸM" pitchFamily="50" charset="-128"/>
                          <a:ea typeface="HGPｺﾞｼｯｸM" pitchFamily="50" charset="-128"/>
                        </a:rPr>
                        <a:t>10%</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212320">
                <a:tc vMerge="1">
                  <a:txBody>
                    <a:bodyPr/>
                    <a:lstStyle/>
                    <a:p>
                      <a:endParaRPr kumimoji="1" lang="ja-JP" altLang="en-US"/>
                    </a:p>
                  </a:txBody>
                  <a:tcPr/>
                </a:tc>
                <a:tc>
                  <a:txBody>
                    <a:bodyPr/>
                    <a:lstStyle/>
                    <a:p>
                      <a:r>
                        <a:rPr kumimoji="1" lang="ja-JP"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済南</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邢台</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天津</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蘭州</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鄭州</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衡水</a:t>
                      </a: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r>
              <a:tr h="212320">
                <a:tc rowSpan="2">
                  <a:txBody>
                    <a:bodyPr/>
                    <a:lstStyle/>
                    <a:p>
                      <a:r>
                        <a:rPr kumimoji="1" lang="en-US" altLang="ja-JP" sz="1600" dirty="0" smtClean="0">
                          <a:latin typeface="HGPｺﾞｼｯｸM" pitchFamily="50" charset="-128"/>
                          <a:ea typeface="HGPｺﾞｼｯｸM" pitchFamily="50" charset="-128"/>
                        </a:rPr>
                        <a:t>8</a:t>
                      </a:r>
                      <a:r>
                        <a:rPr kumimoji="1" lang="ja-JP" altLang="en-US" sz="1600" dirty="0" smtClean="0">
                          <a:latin typeface="HGPｺﾞｼｯｸM" pitchFamily="50" charset="-128"/>
                          <a:ea typeface="HGPｺﾞｼｯｸM" pitchFamily="50" charset="-128"/>
                        </a:rPr>
                        <a:t>月</a:t>
                      </a:r>
                      <a:endParaRPr kumimoji="1" lang="ja-JP" altLang="en-US" sz="1600" dirty="0">
                        <a:latin typeface="HGPｺﾞｼｯｸM" pitchFamily="50" charset="-128"/>
                        <a:ea typeface="HGPｺﾞｼｯｸM" pitchFamily="50" charset="-128"/>
                      </a:endParaRPr>
                    </a:p>
                  </a:txBody>
                  <a:tcPr marT="45723" marB="45723"/>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33%</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25%</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7%</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2%</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京：</a:t>
                      </a:r>
                      <a:r>
                        <a:rPr kumimoji="1" lang="en-US" altLang="ja-JP" sz="1600" dirty="0" smtClean="0">
                          <a:latin typeface="HGPｺﾞｼｯｸM" pitchFamily="50" charset="-128"/>
                          <a:ea typeface="HGPｺﾞｼｯｸM" pitchFamily="50" charset="-128"/>
                        </a:rPr>
                        <a:t>65%</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）、長：</a:t>
                      </a:r>
                      <a:r>
                        <a:rPr kumimoji="1" lang="en-US" altLang="ja-JP" sz="1600" dirty="0" smtClean="0">
                          <a:latin typeface="HGPｺﾞｼｯｸM" pitchFamily="50" charset="-128"/>
                          <a:ea typeface="HGPｺﾞｼｯｸM" pitchFamily="50" charset="-128"/>
                        </a:rPr>
                        <a:t>33%</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a:t>
                      </a:r>
                      <a:endParaRPr kumimoji="1" lang="en-US" altLang="ja-JP" sz="1600"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珠：</a:t>
                      </a:r>
                      <a:r>
                        <a:rPr kumimoji="1" lang="en-US" altLang="ja-JP" sz="1600" dirty="0" smtClean="0">
                          <a:latin typeface="HGPｺﾞｼｯｸM" pitchFamily="50" charset="-128"/>
                          <a:ea typeface="HGPｺﾞｼｯｸM" pitchFamily="50" charset="-128"/>
                        </a:rPr>
                        <a:t>24%</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21232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邢台</a:t>
                      </a: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dirty="0" smtClean="0">
                          <a:latin typeface="HGPｺﾞｼｯｸM" pitchFamily="50" charset="-128"/>
                          <a:ea typeface="HGPｺﾞｼｯｸM" pitchFamily="50" charset="-128"/>
                        </a:rPr>
                        <a:t>済南</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天津</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衡水</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dirty="0" smtClean="0">
                          <a:latin typeface="HGPｺﾞｼｯｸM" pitchFamily="50" charset="-128"/>
                          <a:ea typeface="HGPｺﾞｼｯｸM" pitchFamily="50" charset="-128"/>
                        </a:rPr>
                        <a:t>西安</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廊坊</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12320">
                <a:tc rowSpan="2">
                  <a:txBody>
                    <a:bodyPr/>
                    <a:lstStyle/>
                    <a:p>
                      <a:r>
                        <a:rPr kumimoji="1" lang="en-US" altLang="ja-JP" sz="1600" dirty="0" smtClean="0">
                          <a:latin typeface="HGPｺﾞｼｯｸM" pitchFamily="50" charset="-128"/>
                          <a:ea typeface="HGPｺﾞｼｯｸM" pitchFamily="50" charset="-128"/>
                        </a:rPr>
                        <a:t>9</a:t>
                      </a:r>
                      <a:r>
                        <a:rPr kumimoji="1" lang="ja-JP" altLang="en-US" sz="1600" dirty="0" smtClean="0">
                          <a:latin typeface="HGPｺﾞｼｯｸM" pitchFamily="50" charset="-128"/>
                          <a:ea typeface="HGPｺﾞｼｯｸM" pitchFamily="50" charset="-128"/>
                        </a:rPr>
                        <a:t>月</a:t>
                      </a:r>
                      <a:endParaRPr kumimoji="1" lang="ja-JP" altLang="en-US" sz="1600" dirty="0">
                        <a:latin typeface="HGPｺﾞｼｯｸM" pitchFamily="50" charset="-128"/>
                        <a:ea typeface="HGPｺﾞｼｯｸM" pitchFamily="50" charset="-128"/>
                      </a:endParaRPr>
                    </a:p>
                  </a:txBody>
                  <a:tcPr marT="45723" marB="45723"/>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33%</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24%</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6%</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3%</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厳重汚染：</a:t>
                      </a:r>
                      <a:r>
                        <a:rPr kumimoji="1" lang="en-US" altLang="ja-JP" sz="1600" dirty="0" smtClean="0">
                          <a:latin typeface="HGPｺﾞｼｯｸM" pitchFamily="50" charset="-128"/>
                          <a:ea typeface="HGPｺﾞｼｯｸM" pitchFamily="50" charset="-128"/>
                        </a:rPr>
                        <a:t>0.2%</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京：</a:t>
                      </a:r>
                      <a:r>
                        <a:rPr kumimoji="1" lang="en-US" altLang="ja-JP" sz="1600" dirty="0" smtClean="0">
                          <a:latin typeface="HGPｺﾞｼｯｸM" pitchFamily="50" charset="-128"/>
                          <a:ea typeface="HGPｺﾞｼｯｸM" pitchFamily="50" charset="-128"/>
                        </a:rPr>
                        <a:t>60%</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）、長：</a:t>
                      </a:r>
                      <a:r>
                        <a:rPr kumimoji="1" lang="en-US" altLang="ja-JP" sz="1600" dirty="0" smtClean="0">
                          <a:latin typeface="HGPｺﾞｼｯｸM" pitchFamily="50" charset="-128"/>
                          <a:ea typeface="HGPｺﾞｼｯｸM" pitchFamily="50" charset="-128"/>
                        </a:rPr>
                        <a:t>22%</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a:t>
                      </a:r>
                      <a:endParaRPr kumimoji="1" lang="en-US" altLang="ja-JP" sz="1600" dirty="0" smtClean="0">
                        <a:latin typeface="HGPｺﾞｼｯｸM" pitchFamily="50" charset="-128"/>
                        <a:ea typeface="HGPｺﾞｼｯｸM"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珠：</a:t>
                      </a:r>
                      <a:r>
                        <a:rPr kumimoji="1" lang="en-US" altLang="ja-JP" sz="1600" dirty="0" smtClean="0">
                          <a:latin typeface="HGPｺﾞｼｯｸM" pitchFamily="50" charset="-128"/>
                          <a:ea typeface="HGPｺﾞｼｯｸM" pitchFamily="50" charset="-128"/>
                        </a:rPr>
                        <a:t>34%</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sz="1000" dirty="0"/>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1232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邢台</a:t>
                      </a: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済南</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衡水</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廊坊</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u="sng" dirty="0" smtClean="0">
                          <a:latin typeface="HGPｺﾞｼｯｸM" pitchFamily="50" charset="-128"/>
                          <a:ea typeface="HGPｺﾞｼｯｸM" pitchFamily="50" charset="-128"/>
                        </a:rPr>
                        <a:t>天津</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ja-JP" altLang="en-US" sz="1600" dirty="0" smtClean="0">
                          <a:latin typeface="HGPｺﾞｼｯｸM" pitchFamily="50" charset="-128"/>
                          <a:ea typeface="HGPｺﾞｼｯｸM" pitchFamily="50" charset="-128"/>
                        </a:rPr>
                        <a:t>西安</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r>
              <a:tr h="212320">
                <a:tc rowSpan="2">
                  <a:txBody>
                    <a:bodyPr/>
                    <a:lstStyle/>
                    <a:p>
                      <a:r>
                        <a:rPr kumimoji="1" lang="en-US" altLang="ja-JP" sz="1600" dirty="0" smtClean="0">
                          <a:latin typeface="HGPｺﾞｼｯｸM" pitchFamily="50" charset="-128"/>
                          <a:ea typeface="HGPｺﾞｼｯｸM" pitchFamily="50" charset="-128"/>
                        </a:rPr>
                        <a:t>10</a:t>
                      </a:r>
                      <a:r>
                        <a:rPr kumimoji="1" lang="ja-JP" altLang="en-US" sz="1600" dirty="0" smtClean="0">
                          <a:latin typeface="HGPｺﾞｼｯｸM" pitchFamily="50" charset="-128"/>
                          <a:ea typeface="HGPｺﾞｼｯｸM" pitchFamily="50" charset="-128"/>
                        </a:rPr>
                        <a:t>月</a:t>
                      </a:r>
                      <a:endParaRPr kumimoji="1" lang="en-US" altLang="ja-JP" sz="1600" dirty="0" smtClean="0">
                        <a:latin typeface="HGPｺﾞｼｯｸM" pitchFamily="50" charset="-128"/>
                        <a:ea typeface="HGPｺﾞｼｯｸM" pitchFamily="50" charset="-128"/>
                      </a:endParaRPr>
                    </a:p>
                  </a:txBody>
                  <a:tcPr marT="45723" marB="45723">
                    <a:lnB w="12700" cap="flat" cmpd="sng" algn="ctr">
                      <a:solidFill>
                        <a:schemeClr val="accent2"/>
                      </a:solidFill>
                      <a:prstDash val="solid"/>
                      <a:round/>
                      <a:headEnd type="none" w="med" len="med"/>
                      <a:tailEnd type="none" w="med" len="med"/>
                    </a:lnB>
                  </a:tcPr>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48%</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30%</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10%</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6%</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厳重汚染：</a:t>
                      </a:r>
                      <a:r>
                        <a:rPr kumimoji="1" lang="en-US" altLang="ja-JP" sz="1600" dirty="0" smtClean="0">
                          <a:latin typeface="HGPｺﾞｼｯｸM" pitchFamily="50" charset="-128"/>
                          <a:ea typeface="HGPｺﾞｼｯｸM" pitchFamily="50" charset="-128"/>
                        </a:rPr>
                        <a:t>2%</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京：</a:t>
                      </a:r>
                      <a:r>
                        <a:rPr kumimoji="1" lang="en-US" altLang="ja-JP" sz="1600" dirty="0" smtClean="0">
                          <a:latin typeface="HGPｺﾞｼｯｸM" pitchFamily="50" charset="-128"/>
                          <a:ea typeface="HGPｺﾞｼｯｸM" pitchFamily="50" charset="-128"/>
                        </a:rPr>
                        <a:t>63%</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）、長：</a:t>
                      </a:r>
                      <a:r>
                        <a:rPr kumimoji="1" lang="en-US" altLang="ja-JP" sz="1600" dirty="0" smtClean="0">
                          <a:latin typeface="HGPｺﾞｼｯｸM" pitchFamily="50" charset="-128"/>
                          <a:ea typeface="HGPｺﾞｼｯｸM" pitchFamily="50" charset="-128"/>
                        </a:rPr>
                        <a:t>27%</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）、珠：</a:t>
                      </a:r>
                      <a:r>
                        <a:rPr kumimoji="1" lang="en-US" altLang="ja-JP" sz="1600" dirty="0" smtClean="0">
                          <a:latin typeface="HGPｺﾞｼｯｸM" pitchFamily="50" charset="-128"/>
                          <a:ea typeface="HGPｺﾞｼｯｸM" pitchFamily="50" charset="-128"/>
                        </a:rPr>
                        <a:t>78%</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O</a:t>
                      </a:r>
                      <a:r>
                        <a:rPr kumimoji="1" lang="en-US" altLang="ja-JP" sz="1100" kern="1200" dirty="0" smtClean="0">
                          <a:solidFill>
                            <a:schemeClr val="dk1"/>
                          </a:solidFill>
                          <a:latin typeface="HGPｺﾞｼｯｸM" pitchFamily="50" charset="-128"/>
                          <a:ea typeface="HGPｺﾞｼｯｸM" pitchFamily="50" charset="-128"/>
                          <a:cs typeface="+mn-cs"/>
                        </a:rPr>
                        <a:t>3</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r>
              <a:tr h="212320">
                <a:tc vMerge="1">
                  <a:txBody>
                    <a:bodyPr/>
                    <a:lstStyle/>
                    <a:p>
                      <a:endParaRPr kumimoji="1" lang="ja-JP" altLang="en-US"/>
                    </a:p>
                  </a:txBody>
                  <a:tcPr/>
                </a:tc>
                <a:tc>
                  <a:txBody>
                    <a:bodyPr/>
                    <a:lstStyle/>
                    <a:p>
                      <a:r>
                        <a:rPr kumimoji="1" lang="ja-JP"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邢台</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dirty="0" smtClean="0">
                          <a:latin typeface="HGPｺﾞｼｯｸM" pitchFamily="50" charset="-128"/>
                          <a:ea typeface="HGPｺﾞｼｯｸM" pitchFamily="50" charset="-128"/>
                        </a:rPr>
                        <a:t>済南</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dirty="0" smtClean="0">
                          <a:latin typeface="HGPｺﾞｼｯｸM" pitchFamily="50" charset="-128"/>
                          <a:ea typeface="HGPｺﾞｼｯｸM" pitchFamily="50" charset="-128"/>
                        </a:rPr>
                        <a:t>ハルピン</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衡水</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dirty="0" smtClean="0">
                          <a:latin typeface="HGPｺﾞｼｯｸM" pitchFamily="50" charset="-128"/>
                          <a:ea typeface="HGPｺﾞｼｯｸM" pitchFamily="50" charset="-128"/>
                        </a:rPr>
                        <a:t>西安</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dirty="0" smtClean="0">
                          <a:latin typeface="HGPｺﾞｼｯｸM" pitchFamily="50" charset="-128"/>
                          <a:ea typeface="HGPｺﾞｼｯｸM" pitchFamily="50" charset="-128"/>
                        </a:rPr>
                        <a:t>武漢</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345017">
                <a:tc rowSpan="2">
                  <a:txBody>
                    <a:bodyPr/>
                    <a:lstStyle/>
                    <a:p>
                      <a:r>
                        <a:rPr kumimoji="1" lang="en-US" altLang="ja-JP" sz="1600" dirty="0" smtClean="0">
                          <a:latin typeface="HGPｺﾞｼｯｸM" pitchFamily="50" charset="-128"/>
                          <a:ea typeface="HGPｺﾞｼｯｸM" pitchFamily="50" charset="-128"/>
                        </a:rPr>
                        <a:t>11</a:t>
                      </a:r>
                      <a:r>
                        <a:rPr kumimoji="1" lang="ja-JP" altLang="en-US" sz="1600" dirty="0" smtClean="0">
                          <a:latin typeface="HGPｺﾞｼｯｸM" pitchFamily="50" charset="-128"/>
                          <a:ea typeface="HGPｺﾞｼｯｸM" pitchFamily="50" charset="-128"/>
                        </a:rPr>
                        <a:t>月</a:t>
                      </a:r>
                      <a:endParaRPr kumimoji="1" lang="ja-JP" altLang="en-US" sz="1600" dirty="0">
                        <a:latin typeface="HGPｺﾞｼｯｸM" pitchFamily="50" charset="-128"/>
                        <a:ea typeface="HGPｺﾞｼｯｸM" pitchFamily="50" charset="-128"/>
                      </a:endParaRPr>
                    </a:p>
                  </a:txBody>
                  <a:tcPr marT="45723" marB="45723">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HGPｺﾞｼｯｸM" pitchFamily="50" charset="-128"/>
                          <a:ea typeface="HGPｺﾞｼｯｸM" pitchFamily="50" charset="-128"/>
                        </a:rPr>
                        <a:t>48%</a:t>
                      </a:r>
                      <a:r>
                        <a:rPr kumimoji="1" lang="ja-JP" altLang="en-US" sz="1600" dirty="0" smtClean="0">
                          <a:latin typeface="HGPｺﾞｼｯｸM" pitchFamily="50" charset="-128"/>
                          <a:ea typeface="HGPｺﾞｼｯｸM" pitchFamily="50" charset="-128"/>
                        </a:rPr>
                        <a:t>　（うち軽度汚染：</a:t>
                      </a:r>
                      <a:r>
                        <a:rPr kumimoji="1" lang="en-US" altLang="ja-JP" sz="1600" dirty="0" smtClean="0">
                          <a:latin typeface="HGPｺﾞｼｯｸM" pitchFamily="50" charset="-128"/>
                          <a:ea typeface="HGPｺﾞｼｯｸM" pitchFamily="50" charset="-128"/>
                        </a:rPr>
                        <a:t>29%</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中度汚染：</a:t>
                      </a:r>
                      <a:r>
                        <a:rPr kumimoji="1" lang="en-US" altLang="ja-JP" sz="1600" dirty="0" smtClean="0">
                          <a:latin typeface="HGPｺﾞｼｯｸM" pitchFamily="50" charset="-128"/>
                          <a:ea typeface="HGPｺﾞｼｯｸM" pitchFamily="50" charset="-128"/>
                        </a:rPr>
                        <a:t>11%</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重度汚染：</a:t>
                      </a:r>
                      <a:r>
                        <a:rPr kumimoji="1" lang="en-US" altLang="ja-JP" sz="1600" dirty="0" smtClean="0">
                          <a:latin typeface="HGPｺﾞｼｯｸM" pitchFamily="50" charset="-128"/>
                          <a:ea typeface="HGPｺﾞｼｯｸM" pitchFamily="50" charset="-128"/>
                        </a:rPr>
                        <a:t>7%</a:t>
                      </a:r>
                      <a:r>
                        <a:rPr kumimoji="1" lang="ja-JP" altLang="en-US" sz="1600" dirty="0" err="1"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厳重汚染：</a:t>
                      </a:r>
                      <a:r>
                        <a:rPr kumimoji="1" lang="en-US" altLang="ja-JP" sz="1600" dirty="0" smtClean="0">
                          <a:latin typeface="HGPｺﾞｼｯｸM" pitchFamily="50" charset="-128"/>
                          <a:ea typeface="HGPｺﾞｼｯｸM" pitchFamily="50" charset="-128"/>
                        </a:rPr>
                        <a:t>2%</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京：</a:t>
                      </a:r>
                      <a:r>
                        <a:rPr kumimoji="1" lang="en-US" altLang="ja-JP" sz="1600" dirty="0" smtClean="0">
                          <a:latin typeface="HGPｺﾞｼｯｸM" pitchFamily="50" charset="-128"/>
                          <a:ea typeface="HGPｺﾞｼｯｸM" pitchFamily="50" charset="-128"/>
                        </a:rPr>
                        <a:t>61%</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）、長：</a:t>
                      </a:r>
                      <a:r>
                        <a:rPr kumimoji="1" lang="en-US" altLang="ja-JP" sz="1600" dirty="0" smtClean="0">
                          <a:latin typeface="HGPｺﾞｼｯｸM" pitchFamily="50" charset="-128"/>
                          <a:ea typeface="HGPｺﾞｼｯｸM" pitchFamily="50" charset="-128"/>
                        </a:rPr>
                        <a:t>58%</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）、珠：</a:t>
                      </a:r>
                      <a:r>
                        <a:rPr kumimoji="1" lang="en-US" altLang="ja-JP" sz="1600" dirty="0" smtClean="0">
                          <a:latin typeface="HGPｺﾞｼｯｸM" pitchFamily="50" charset="-128"/>
                          <a:ea typeface="HGPｺﾞｼｯｸM" pitchFamily="50" charset="-128"/>
                        </a:rPr>
                        <a:t>25%</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a:t>
                      </a:r>
                      <a:endParaRPr lang="ja-JP" altLang="en-US" sz="16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00" dirty="0"/>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ja-JP" altLang="en-US" dirty="0"/>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12320">
                <a:tc vMerge="1">
                  <a:txBody>
                    <a:bodyPr/>
                    <a:lstStyle/>
                    <a:p>
                      <a:endParaRPr kumimoji="1" lang="ja-JP" altLang="en-US"/>
                    </a:p>
                  </a:txBody>
                  <a:tcPr/>
                </a:tc>
                <a:tc>
                  <a:txBody>
                    <a:bodyPr/>
                    <a:lstStyle/>
                    <a:p>
                      <a:r>
                        <a:rPr kumimoji="1" lang="ja-JP"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邢台</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邯鄲</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dirty="0" smtClean="0">
                          <a:latin typeface="HGPｺﾞｼｯｸM" pitchFamily="50" charset="-128"/>
                          <a:ea typeface="HGPｺﾞｼｯｸM" pitchFamily="50" charset="-128"/>
                        </a:rPr>
                        <a:t>済南</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dirty="0" smtClean="0">
                          <a:latin typeface="HGPｺﾞｼｯｸM" pitchFamily="50" charset="-128"/>
                          <a:ea typeface="HGPｺﾞｼｯｸM" pitchFamily="50" charset="-128"/>
                        </a:rPr>
                        <a:t>太原</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u="sng" dirty="0" smtClean="0">
                          <a:latin typeface="HGPｺﾞｼｯｸM" pitchFamily="50" charset="-128"/>
                          <a:ea typeface="HGPｺﾞｼｯｸM" pitchFamily="50" charset="-128"/>
                        </a:rPr>
                        <a:t>廊坊</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r>
                        <a:rPr kumimoji="1" lang="ja-JP" altLang="en-US" sz="1600" dirty="0" smtClean="0">
                          <a:latin typeface="HGPｺﾞｼｯｸM" pitchFamily="50" charset="-128"/>
                          <a:ea typeface="HGPｺﾞｼｯｸM" pitchFamily="50" charset="-128"/>
                        </a:rPr>
                        <a:t>ウルムチ</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衡水</a:t>
                      </a: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12320">
                <a:tc rowSpan="2">
                  <a:txBody>
                    <a:bodyPr/>
                    <a:lstStyle/>
                    <a:p>
                      <a:r>
                        <a:rPr kumimoji="1" lang="en-US" altLang="ja-JP" sz="1600" dirty="0" smtClean="0">
                          <a:latin typeface="HGPｺﾞｼｯｸM" pitchFamily="50" charset="-128"/>
                          <a:ea typeface="HGPｺﾞｼｯｸM" pitchFamily="50" charset="-128"/>
                        </a:rPr>
                        <a:t>12</a:t>
                      </a:r>
                    </a:p>
                    <a:p>
                      <a:r>
                        <a:rPr kumimoji="1" lang="ja-JP" altLang="en-US" sz="1600" dirty="0" smtClean="0">
                          <a:latin typeface="HGPｺﾞｼｯｸM" pitchFamily="50" charset="-128"/>
                          <a:ea typeface="HGPｺﾞｼｯｸM" pitchFamily="50" charset="-128"/>
                        </a:rPr>
                        <a:t>月</a:t>
                      </a:r>
                      <a:endParaRPr kumimoji="1" lang="ja-JP" altLang="en-US" sz="1600" dirty="0">
                        <a:latin typeface="HGPｺﾞｼｯｸM" pitchFamily="50" charset="-128"/>
                        <a:ea typeface="HGPｺﾞｼｯｸM" pitchFamily="50" charset="-128"/>
                      </a:endParaRPr>
                    </a:p>
                  </a:txBody>
                  <a:tcPr marT="45723" marB="45723">
                    <a:lnT w="12700" cap="flat" cmpd="sng" algn="ctr">
                      <a:solidFill>
                        <a:schemeClr val="accent2"/>
                      </a:solidFill>
                      <a:prstDash val="solid"/>
                      <a:round/>
                      <a:headEnd type="none" w="med" len="med"/>
                      <a:tailEnd type="none" w="med" len="med"/>
                    </a:lnT>
                  </a:tcPr>
                </a:tc>
                <a:tc gridSpan="6">
                  <a:txBody>
                    <a:bodyPr/>
                    <a:lstStyle/>
                    <a:p>
                      <a:r>
                        <a:rPr kumimoji="1" lang="en-US" altLang="ja-JP" sz="1600" u="none" dirty="0" smtClean="0">
                          <a:latin typeface="HGPｺﾞｼｯｸM" pitchFamily="50" charset="-128"/>
                          <a:ea typeface="HGPｺﾞｼｯｸM" pitchFamily="50" charset="-128"/>
                        </a:rPr>
                        <a:t>70.9%</a:t>
                      </a:r>
                      <a:r>
                        <a:rPr kumimoji="1" lang="ja-JP" altLang="en-US" sz="1600" u="none" dirty="0" smtClean="0">
                          <a:latin typeface="HGPｺﾞｼｯｸM" pitchFamily="50" charset="-128"/>
                          <a:ea typeface="HGPｺﾞｼｯｸM" pitchFamily="50" charset="-128"/>
                        </a:rPr>
                        <a:t>　（うち軽度汚染：</a:t>
                      </a:r>
                      <a:r>
                        <a:rPr kumimoji="1" lang="en-US" altLang="ja-JP" sz="1600" u="none" dirty="0" smtClean="0">
                          <a:latin typeface="HGPｺﾞｼｯｸM" pitchFamily="50" charset="-128"/>
                          <a:ea typeface="HGPｺﾞｼｯｸM" pitchFamily="50" charset="-128"/>
                        </a:rPr>
                        <a:t>31%</a:t>
                      </a:r>
                      <a:r>
                        <a:rPr kumimoji="1" lang="ja-JP" altLang="en-US" sz="1600" u="none" dirty="0" err="1" smtClean="0">
                          <a:latin typeface="HGPｺﾞｼｯｸM" pitchFamily="50" charset="-128"/>
                          <a:ea typeface="HGPｺﾞｼｯｸM" pitchFamily="50" charset="-128"/>
                        </a:rPr>
                        <a:t>、</a:t>
                      </a:r>
                      <a:r>
                        <a:rPr kumimoji="1" lang="ja-JP" altLang="en-US" sz="1600" u="none" dirty="0" smtClean="0">
                          <a:latin typeface="HGPｺﾞｼｯｸM" pitchFamily="50" charset="-128"/>
                          <a:ea typeface="HGPｺﾞｼｯｸM" pitchFamily="50" charset="-128"/>
                        </a:rPr>
                        <a:t>中度汚染：</a:t>
                      </a:r>
                      <a:r>
                        <a:rPr kumimoji="1" lang="en-US" altLang="ja-JP" sz="1600" u="none" dirty="0" smtClean="0">
                          <a:latin typeface="HGPｺﾞｼｯｸM" pitchFamily="50" charset="-128"/>
                          <a:ea typeface="HGPｺﾞｼｯｸM" pitchFamily="50" charset="-128"/>
                        </a:rPr>
                        <a:t>16%</a:t>
                      </a:r>
                      <a:r>
                        <a:rPr kumimoji="1" lang="ja-JP" altLang="en-US" sz="1600" u="none" dirty="0" err="1" smtClean="0">
                          <a:latin typeface="HGPｺﾞｼｯｸM" pitchFamily="50" charset="-128"/>
                          <a:ea typeface="HGPｺﾞｼｯｸM" pitchFamily="50" charset="-128"/>
                        </a:rPr>
                        <a:t>、</a:t>
                      </a:r>
                      <a:r>
                        <a:rPr kumimoji="1" lang="ja-JP" altLang="en-US" sz="1600" u="none" dirty="0" smtClean="0">
                          <a:latin typeface="HGPｺﾞｼｯｸM" pitchFamily="50" charset="-128"/>
                          <a:ea typeface="HGPｺﾞｼｯｸM" pitchFamily="50" charset="-128"/>
                        </a:rPr>
                        <a:t>重度汚染：</a:t>
                      </a:r>
                      <a:r>
                        <a:rPr kumimoji="1" lang="en-US" altLang="ja-JP" sz="1600" u="none" dirty="0" smtClean="0">
                          <a:latin typeface="HGPｺﾞｼｯｸM" pitchFamily="50" charset="-128"/>
                          <a:ea typeface="HGPｺﾞｼｯｸM" pitchFamily="50" charset="-128"/>
                        </a:rPr>
                        <a:t>16%</a:t>
                      </a:r>
                      <a:r>
                        <a:rPr kumimoji="1" lang="ja-JP" altLang="en-US" sz="1600" u="none" dirty="0" err="1" smtClean="0">
                          <a:latin typeface="HGPｺﾞｼｯｸM" pitchFamily="50" charset="-128"/>
                          <a:ea typeface="HGPｺﾞｼｯｸM" pitchFamily="50" charset="-128"/>
                        </a:rPr>
                        <a:t>、</a:t>
                      </a:r>
                      <a:r>
                        <a:rPr kumimoji="1" lang="ja-JP" altLang="en-US" sz="1600" u="none" dirty="0" smtClean="0">
                          <a:latin typeface="HGPｺﾞｼｯｸM" pitchFamily="50" charset="-128"/>
                          <a:ea typeface="HGPｺﾞｼｯｸM" pitchFamily="50" charset="-128"/>
                        </a:rPr>
                        <a:t>厳重汚染： </a:t>
                      </a:r>
                      <a:r>
                        <a:rPr kumimoji="1" lang="en-US" altLang="ja-JP" sz="1600" u="none" dirty="0" smtClean="0">
                          <a:latin typeface="HGPｺﾞｼｯｸM" pitchFamily="50" charset="-128"/>
                          <a:ea typeface="HGPｺﾞｼｯｸM" pitchFamily="50" charset="-128"/>
                        </a:rPr>
                        <a:t>9%</a:t>
                      </a:r>
                      <a:r>
                        <a:rPr kumimoji="1" lang="ja-JP" altLang="en-US" sz="1600" u="none" dirty="0" smtClean="0">
                          <a:latin typeface="HGPｺﾞｼｯｸM" pitchFamily="50" charset="-128"/>
                          <a:ea typeface="HGPｺﾞｼｯｸM" pitchFamily="50" charset="-128"/>
                        </a:rPr>
                        <a:t>）</a:t>
                      </a:r>
                      <a:endParaRPr kumimoji="1" lang="ja-JP" altLang="en-US" sz="1600" u="none"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u="sng" dirty="0" smtClean="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HGPｺﾞｼｯｸM" pitchFamily="50" charset="-128"/>
                          <a:ea typeface="HGPｺﾞｼｯｸM" pitchFamily="50" charset="-128"/>
                        </a:rPr>
                        <a:t>京：</a:t>
                      </a:r>
                      <a:r>
                        <a:rPr kumimoji="1" lang="en-US" altLang="ja-JP" sz="1600" baseline="0" dirty="0" smtClean="0">
                          <a:latin typeface="HGPｺﾞｼｯｸM" pitchFamily="50" charset="-128"/>
                          <a:ea typeface="HGPｺﾞｼｯｸM" pitchFamily="50" charset="-128"/>
                        </a:rPr>
                        <a:t>66</a:t>
                      </a:r>
                      <a:r>
                        <a:rPr kumimoji="1" lang="en-US" altLang="ja-JP" sz="1600" dirty="0" smtClean="0">
                          <a:latin typeface="HGPｺﾞｼｯｸM" pitchFamily="50" charset="-128"/>
                          <a:ea typeface="HGPｺﾞｼｯｸM" pitchFamily="50" charset="-128"/>
                        </a:rPr>
                        <a:t>%</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）、長：</a:t>
                      </a:r>
                      <a:r>
                        <a:rPr kumimoji="1" lang="en-US" altLang="ja-JP" sz="1600" dirty="0" smtClean="0">
                          <a:latin typeface="HGPｺﾞｼｯｸM" pitchFamily="50" charset="-128"/>
                          <a:ea typeface="HGPｺﾞｼｯｸM" pitchFamily="50" charset="-128"/>
                        </a:rPr>
                        <a:t>82%</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）、珠：</a:t>
                      </a:r>
                      <a:r>
                        <a:rPr kumimoji="1" lang="en-US" altLang="ja-JP" sz="1600" dirty="0" smtClean="0">
                          <a:latin typeface="HGPｺﾞｼｯｸM" pitchFamily="50" charset="-128"/>
                          <a:ea typeface="HGPｺﾞｼｯｸM" pitchFamily="50" charset="-128"/>
                        </a:rPr>
                        <a:t>70%</a:t>
                      </a:r>
                      <a:r>
                        <a:rPr kumimoji="1" lang="ja-JP" altLang="en-US" sz="1600" dirty="0" smtClean="0">
                          <a:latin typeface="HGPｺﾞｼｯｸM" pitchFamily="50" charset="-128"/>
                          <a:ea typeface="HGPｺﾞｼｯｸM" pitchFamily="50" charset="-128"/>
                        </a:rPr>
                        <a:t>（</a:t>
                      </a:r>
                      <a:r>
                        <a:rPr kumimoji="1" lang="en-US" altLang="ja-JP" sz="1600" dirty="0" smtClean="0">
                          <a:latin typeface="HGPｺﾞｼｯｸM" pitchFamily="50" charset="-128"/>
                          <a:ea typeface="HGPｺﾞｼｯｸM" pitchFamily="50" charset="-128"/>
                        </a:rPr>
                        <a:t>PM2.5</a:t>
                      </a:r>
                      <a:r>
                        <a:rPr kumimoji="1" lang="ja-JP" altLang="en-US" sz="1600" dirty="0" smtClean="0">
                          <a:latin typeface="HGPｺﾞｼｯｸM" pitchFamily="50" charset="-128"/>
                          <a:ea typeface="HGPｺﾞｼｯｸM" pitchFamily="50" charset="-128"/>
                        </a:rPr>
                        <a:t>）</a:t>
                      </a:r>
                      <a:endParaRPr lang="ja-JP" altLang="en-US" sz="1600" dirty="0" smtClean="0"/>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u="sng" dirty="0" smtClean="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12320">
                <a:tc vMerge="1">
                  <a:txBody>
                    <a:bodyPr/>
                    <a:lstStyle/>
                    <a:p>
                      <a:endParaRPr kumimoji="1" lang="ja-JP" altLang="en-US" sz="1600" dirty="0">
                        <a:latin typeface="HGPｺﾞｼｯｸM" pitchFamily="50" charset="-128"/>
                        <a:ea typeface="HGPｺﾞｼｯｸM" pitchFamily="50" charset="-128"/>
                      </a:endParaRPr>
                    </a:p>
                  </a:txBody>
                  <a:tcPr marT="45723" marB="45723">
                    <a:lnT w="12700" cap="flat" cmpd="sng" algn="ctr">
                      <a:solidFill>
                        <a:schemeClr val="accent2"/>
                      </a:solidFill>
                      <a:prstDash val="solid"/>
                      <a:round/>
                      <a:headEnd type="none" w="med" len="med"/>
                      <a:tailEnd type="none" w="med" len="med"/>
                    </a:lnT>
                  </a:tcPr>
                </a:tc>
                <a:tc>
                  <a:txBody>
                    <a:bodyPr/>
                    <a:lstStyle/>
                    <a:p>
                      <a:r>
                        <a:rPr kumimoji="1" lang="zh-CN" altLang="en-US" sz="1600" u="sng" dirty="0" smtClean="0">
                          <a:latin typeface="HGPｺﾞｼｯｸM" pitchFamily="50" charset="-128"/>
                          <a:ea typeface="HGPｺﾞｼｯｸM" pitchFamily="50" charset="-128"/>
                        </a:rPr>
                        <a:t>邢台</a:t>
                      </a:r>
                      <a:endParaRPr kumimoji="1" lang="ja-JP" altLang="en-US" sz="1600" u="sng" dirty="0">
                        <a:latin typeface="HGPｺﾞｼｯｸM" pitchFamily="50" charset="-128"/>
                        <a:ea typeface="HGPｺﾞｼｯｸM" pitchFamily="50" charset="-128"/>
                      </a:endParaRPr>
                    </a:p>
                  </a:txBody>
                  <a:tcPr marT="45723" marB="45723">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zh-CN" altLang="en-US" sz="1600" u="sng" dirty="0" smtClean="0">
                          <a:latin typeface="HGPｺﾞｼｯｸM" pitchFamily="50" charset="-128"/>
                          <a:ea typeface="HGPｺﾞｼｯｸM" pitchFamily="50" charset="-128"/>
                        </a:rPr>
                        <a:t>石家庄</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u="sng" dirty="0" smtClean="0">
                          <a:latin typeface="HGPｺﾞｼｯｸM" pitchFamily="50" charset="-128"/>
                          <a:ea typeface="HGPｺﾞｼｯｸM" pitchFamily="50" charset="-128"/>
                        </a:rPr>
                        <a:t>邯鄲</a:t>
                      </a: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zh-CN" altLang="en-US" sz="1600" u="sng" dirty="0" smtClean="0">
                          <a:latin typeface="HGPｺﾞｼｯｸM" pitchFamily="50" charset="-128"/>
                          <a:ea typeface="HGPｺﾞｼｯｸM" pitchFamily="50" charset="-128"/>
                        </a:rPr>
                        <a:t>保定</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zh-CN" altLang="en-US" sz="1600" u="sng" dirty="0" smtClean="0">
                          <a:latin typeface="HGPｺﾞｼｯｸM" pitchFamily="50" charset="-128"/>
                          <a:ea typeface="HGPｺﾞｼｯｸM" pitchFamily="50" charset="-128"/>
                        </a:rPr>
                        <a:t>衡水</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zh-CN" altLang="en-US" sz="1600" dirty="0" smtClean="0">
                          <a:latin typeface="HGPｺﾞｼｯｸM" pitchFamily="50" charset="-128"/>
                          <a:ea typeface="HGPｺﾞｼｯｸM" pitchFamily="50" charset="-128"/>
                        </a:rPr>
                        <a:t>西安</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zh-CN" altLang="en-US" sz="1600" u="sng" dirty="0" smtClean="0">
                          <a:latin typeface="HGPｺﾞｼｯｸM" pitchFamily="50" charset="-128"/>
                          <a:ea typeface="HGPｺﾞｼｯｸM" pitchFamily="50" charset="-128"/>
                        </a:rPr>
                        <a:t>唐山</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lang="ja-JP" altLang="en-US" sz="1600" u="none" strike="noStrike" dirty="0" smtClean="0">
                          <a:effectLst/>
                        </a:rPr>
                        <a:t>淮安</a:t>
                      </a:r>
                      <a:endParaRPr kumimoji="1" lang="ja-JP" altLang="en-US" sz="1600" u="sng"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r>
                        <a:rPr kumimoji="1" lang="zh-CN" altLang="en-US" sz="1600" dirty="0" smtClean="0">
                          <a:latin typeface="HGPｺﾞｼｯｸM" pitchFamily="50" charset="-128"/>
                          <a:ea typeface="HGPｺﾞｼｯｸM" pitchFamily="50" charset="-128"/>
                        </a:rPr>
                        <a:t>南京</a:t>
                      </a:r>
                      <a:endParaRPr kumimoji="1" lang="ja-JP" altLang="en-US" sz="1600" dirty="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zh-CN" altLang="en-US" sz="1600" u="none" dirty="0" smtClean="0">
                          <a:latin typeface="HGPｺﾞｼｯｸM" pitchFamily="50" charset="-128"/>
                          <a:ea typeface="HGPｺﾞｼｯｸM" pitchFamily="50" charset="-128"/>
                        </a:rPr>
                        <a:t>武汉</a:t>
                      </a:r>
                      <a:endParaRPr kumimoji="1" lang="ja-JP" altLang="en-US" sz="1600" u="none" dirty="0" smtClean="0">
                        <a:latin typeface="HGPｺﾞｼｯｸM" pitchFamily="50" charset="-128"/>
                        <a:ea typeface="HGPｺﾞｼｯｸM" pitchFamily="50" charset="-128"/>
                      </a:endParaRPr>
                    </a:p>
                  </a:txBody>
                  <a:tcPr marT="45723" marB="45723">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r>
            </a:tbl>
          </a:graphicData>
        </a:graphic>
      </p:graphicFrame>
      <p:sp>
        <p:nvSpPr>
          <p:cNvPr id="4" name="テキスト ボックス 3"/>
          <p:cNvSpPr txBox="1"/>
          <p:nvPr/>
        </p:nvSpPr>
        <p:spPr>
          <a:xfrm>
            <a:off x="0" y="-27384"/>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200" b="1" dirty="0" smtClean="0">
                <a:latin typeface="HGPｺﾞｼｯｸM" pitchFamily="50" charset="-128"/>
                <a:ea typeface="HGPｺﾞｼｯｸM" pitchFamily="50" charset="-128"/>
              </a:rPr>
              <a:t>中国</a:t>
            </a:r>
            <a:r>
              <a:rPr lang="en-US" altLang="ja-JP" sz="3200" b="1" dirty="0" smtClean="0">
                <a:latin typeface="HGPｺﾞｼｯｸM" pitchFamily="50" charset="-128"/>
                <a:ea typeface="HGPｺﾞｼｯｸM" pitchFamily="50" charset="-128"/>
              </a:rPr>
              <a:t>74</a:t>
            </a:r>
            <a:r>
              <a:rPr lang="ja-JP" altLang="en-US" sz="3200" b="1" dirty="0" smtClean="0">
                <a:latin typeface="HGPｺﾞｼｯｸM" pitchFamily="50" charset="-128"/>
                <a:ea typeface="HGPｺﾞｼｯｸM" pitchFamily="50" charset="-128"/>
              </a:rPr>
              <a:t>都市の大気質の状況（</a:t>
            </a:r>
            <a:r>
              <a:rPr lang="en-US" altLang="ja-JP" sz="3200" b="1" dirty="0" smtClean="0">
                <a:latin typeface="HGPｺﾞｼｯｸM" pitchFamily="50" charset="-128"/>
                <a:ea typeface="HGPｺﾞｼｯｸM" pitchFamily="50" charset="-128"/>
              </a:rPr>
              <a:t>2013</a:t>
            </a:r>
            <a:r>
              <a:rPr lang="ja-JP" altLang="en-US" sz="3200" b="1" dirty="0" smtClean="0">
                <a:latin typeface="HGPｺﾞｼｯｸM" pitchFamily="50" charset="-128"/>
                <a:ea typeface="HGPｺﾞｼｯｸM" pitchFamily="50" charset="-128"/>
              </a:rPr>
              <a:t>年）</a:t>
            </a:r>
            <a:endParaRPr lang="en-US" altLang="ja-JP" sz="3200" dirty="0"/>
          </a:p>
        </p:txBody>
      </p:sp>
    </p:spTree>
    <p:extLst>
      <p:ext uri="{BB962C8B-B14F-4D97-AF65-F5344CB8AC3E}">
        <p14:creationId xmlns:p14="http://schemas.microsoft.com/office/powerpoint/2010/main" val="347718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dirty="0"/>
          </a:p>
        </p:txBody>
      </p:sp>
      <p:sp>
        <p:nvSpPr>
          <p:cNvPr id="7" name="正方形/長方形 6"/>
          <p:cNvSpPr/>
          <p:nvPr/>
        </p:nvSpPr>
        <p:spPr>
          <a:xfrm>
            <a:off x="107504" y="1772816"/>
            <a:ext cx="8872762" cy="3539430"/>
          </a:xfrm>
          <a:prstGeom prst="rect">
            <a:avLst/>
          </a:prstGeom>
        </p:spPr>
        <p:txBody>
          <a:bodyPr wrap="square">
            <a:spAutoFit/>
          </a:bodyPr>
          <a:lstStyle/>
          <a:p>
            <a:pPr marL="266700" indent="-266700"/>
            <a:r>
              <a:rPr lang="ja-JP" altLang="ja-JP" sz="2800" dirty="0"/>
              <a:t>●</a:t>
            </a:r>
            <a:r>
              <a:rPr lang="ja-JP" altLang="en-US" sz="2800" dirty="0"/>
              <a:t>地上付近の空気の冷え込みにより大気の対流が停止し</a:t>
            </a:r>
            <a:r>
              <a:rPr lang="ja-JP" altLang="en-US" sz="2800" dirty="0" smtClean="0"/>
              <a:t>、</a:t>
            </a:r>
            <a:r>
              <a:rPr lang="ja-JP" altLang="en-US" sz="2800" dirty="0"/>
              <a:t>風</a:t>
            </a:r>
            <a:r>
              <a:rPr lang="ja-JP" altLang="en-US" sz="2800" dirty="0" smtClean="0"/>
              <a:t>が弱まる等</a:t>
            </a:r>
            <a:r>
              <a:rPr lang="ja-JP" altLang="en-US" sz="2800" dirty="0"/>
              <a:t>の気候的</a:t>
            </a:r>
            <a:r>
              <a:rPr lang="ja-JP" altLang="en-US" sz="2800" dirty="0" smtClean="0"/>
              <a:t>要因により、</a:t>
            </a:r>
            <a:r>
              <a:rPr lang="ja-JP" altLang="en-US" sz="2800" dirty="0"/>
              <a:t>高濃度</a:t>
            </a:r>
            <a:r>
              <a:rPr lang="ja-JP" altLang="en-US" sz="2800" dirty="0" smtClean="0"/>
              <a:t>汚染が助長される。</a:t>
            </a:r>
            <a:endParaRPr lang="en-US" altLang="ja-JP" sz="2800" dirty="0" smtClean="0"/>
          </a:p>
          <a:p>
            <a:pPr marL="266700" indent="-266700"/>
            <a:endParaRPr lang="en-US" altLang="ja-JP" sz="2800" dirty="0"/>
          </a:p>
          <a:p>
            <a:pPr marL="895350" indent="-895350"/>
            <a:r>
              <a:rPr lang="ja-JP" altLang="en-US" sz="2800" dirty="0" smtClean="0"/>
              <a:t>●風</a:t>
            </a:r>
            <a:r>
              <a:rPr lang="ja-JP" altLang="en-US" sz="2800" dirty="0"/>
              <a:t>が吹けば拡散</a:t>
            </a:r>
            <a:r>
              <a:rPr lang="ja-JP" altLang="en-US" sz="2800" dirty="0" smtClean="0"/>
              <a:t>されて改善する。</a:t>
            </a:r>
            <a:endParaRPr lang="en-US" altLang="ja-JP" sz="2800" dirty="0" smtClean="0"/>
          </a:p>
          <a:p>
            <a:pPr marL="269875" indent="-269875"/>
            <a:r>
              <a:rPr lang="ja-JP" altLang="en-US" sz="2800" dirty="0"/>
              <a:t>　</a:t>
            </a:r>
            <a:r>
              <a:rPr lang="ja-JP" altLang="en-US" sz="2800" dirty="0" smtClean="0"/>
              <a:t>　特に汚染源の少ない北方からの風が強い場合、</a:t>
            </a:r>
            <a:endParaRPr lang="en-US" altLang="ja-JP" sz="2800" dirty="0"/>
          </a:p>
          <a:p>
            <a:pPr marL="269875" indent="-269875"/>
            <a:r>
              <a:rPr lang="ja-JP" altLang="en-US" sz="2800" dirty="0" smtClean="0"/>
              <a:t>　さ</a:t>
            </a:r>
            <a:r>
              <a:rPr lang="ja-JP" altLang="en-US" sz="2800" dirty="0"/>
              <a:t>ら</a:t>
            </a:r>
            <a:r>
              <a:rPr lang="ja-JP" altLang="en-US" sz="2800" dirty="0" smtClean="0"/>
              <a:t>には高気圧が到来する場合、一気に改善する。</a:t>
            </a:r>
            <a:endParaRPr lang="en-US" altLang="ja-JP" sz="2800" dirty="0"/>
          </a:p>
          <a:p>
            <a:pPr marL="895350" indent="-895350"/>
            <a:r>
              <a:rPr lang="ja-JP" altLang="en-US" sz="2800" dirty="0"/>
              <a:t>　　</a:t>
            </a:r>
            <a:r>
              <a:rPr lang="ja-JP" altLang="en-US" sz="2800" dirty="0" smtClean="0"/>
              <a:t>１</a:t>
            </a:r>
            <a:r>
              <a:rPr lang="ja-JP" altLang="en-US" sz="2800" dirty="0"/>
              <a:t>～２時間の強風</a:t>
            </a:r>
            <a:r>
              <a:rPr lang="ja-JP" altLang="en-US" sz="2800" dirty="0" smtClean="0"/>
              <a:t>で環境</a:t>
            </a:r>
            <a:r>
              <a:rPr lang="ja-JP" altLang="en-US" sz="2800" dirty="0"/>
              <a:t>基準</a:t>
            </a:r>
            <a:r>
              <a:rPr lang="ja-JP" altLang="en-US" sz="2800" dirty="0" smtClean="0"/>
              <a:t>以下となることも</a:t>
            </a:r>
            <a:r>
              <a:rPr lang="ja-JP" altLang="en-US" sz="2800" dirty="0"/>
              <a:t>多</a:t>
            </a:r>
            <a:r>
              <a:rPr lang="ja-JP" altLang="en-US" sz="2800" dirty="0" smtClean="0"/>
              <a:t>い。</a:t>
            </a:r>
            <a:endParaRPr lang="en-US" altLang="ja-JP" sz="2800" dirty="0"/>
          </a:p>
        </p:txBody>
      </p:sp>
      <p:sp>
        <p:nvSpPr>
          <p:cNvPr id="11" name="テキスト ボックス 10"/>
          <p:cNvSpPr txBox="1"/>
          <p:nvPr/>
        </p:nvSpPr>
        <p:spPr>
          <a:xfrm>
            <a:off x="0" y="-3001"/>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800" dirty="0" smtClean="0"/>
              <a:t>天候による影響</a:t>
            </a:r>
            <a:endParaRPr lang="en-US" altLang="ja-JP" sz="2800" dirty="0"/>
          </a:p>
        </p:txBody>
      </p:sp>
    </p:spTree>
    <p:extLst>
      <p:ext uri="{BB962C8B-B14F-4D97-AF65-F5344CB8AC3E}">
        <p14:creationId xmlns:p14="http://schemas.microsoft.com/office/powerpoint/2010/main" val="2672295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p:cNvGraphicFramePr>
            <a:graphicFrameLocks/>
          </p:cNvGraphicFramePr>
          <p:nvPr>
            <p:extLst>
              <p:ext uri="{D42A27DB-BD31-4B8C-83A1-F6EECF244321}">
                <p14:modId xmlns:p14="http://schemas.microsoft.com/office/powerpoint/2010/main" val="3546455700"/>
              </p:ext>
            </p:extLst>
          </p:nvPr>
        </p:nvGraphicFramePr>
        <p:xfrm>
          <a:off x="2339752" y="3719344"/>
          <a:ext cx="4723224" cy="3138656"/>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540" y="8206"/>
            <a:ext cx="4592069" cy="33741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41" y="8206"/>
            <a:ext cx="4498800" cy="3374100"/>
          </a:xfrm>
          <a:prstGeom prst="rect">
            <a:avLst/>
          </a:prstGeom>
        </p:spPr>
      </p:pic>
      <p:sp>
        <p:nvSpPr>
          <p:cNvPr id="10" name="テキスト ボックス 9"/>
          <p:cNvSpPr txBox="1"/>
          <p:nvPr/>
        </p:nvSpPr>
        <p:spPr>
          <a:xfrm>
            <a:off x="-36512" y="3356992"/>
            <a:ext cx="4512775" cy="400110"/>
          </a:xfrm>
          <a:prstGeom prst="rect">
            <a:avLst/>
          </a:prstGeom>
          <a:noFill/>
        </p:spPr>
        <p:txBody>
          <a:bodyPr wrap="none" rtlCol="0">
            <a:spAutoFit/>
          </a:bodyPr>
          <a:lstStyle/>
          <a:p>
            <a:pPr algn="ctr"/>
            <a:r>
              <a:rPr lang="ja-JP" altLang="en-US" sz="2000" dirty="0" smtClean="0"/>
              <a:t>２０１</a:t>
            </a:r>
            <a:r>
              <a:rPr lang="ja-JP" altLang="en-US" sz="2000" dirty="0"/>
              <a:t>４</a:t>
            </a:r>
            <a:r>
              <a:rPr lang="ja-JP" altLang="en-US" sz="2000" dirty="0" smtClean="0"/>
              <a:t>年</a:t>
            </a:r>
            <a:r>
              <a:rPr kumimoji="1" lang="ja-JP" altLang="en-US" sz="2000" dirty="0" smtClean="0"/>
              <a:t>１０月２５日午後 </a:t>
            </a:r>
            <a:r>
              <a:rPr lang="en-US" altLang="ja-JP" sz="2000" dirty="0" smtClean="0"/>
              <a:t> </a:t>
            </a:r>
            <a:r>
              <a:rPr kumimoji="1" lang="ja-JP" altLang="en-US" sz="2000" dirty="0" smtClean="0"/>
              <a:t>最高値</a:t>
            </a:r>
            <a:r>
              <a:rPr lang="ja-JP" altLang="en-US" sz="2000" dirty="0"/>
              <a:t> </a:t>
            </a:r>
            <a:r>
              <a:rPr kumimoji="1" lang="en-US" altLang="ja-JP" sz="2000" dirty="0" smtClean="0"/>
              <a:t>472μg</a:t>
            </a:r>
            <a:endParaRPr kumimoji="1" lang="ja-JP" altLang="en-US" sz="2000" dirty="0"/>
          </a:p>
        </p:txBody>
      </p:sp>
      <p:sp>
        <p:nvSpPr>
          <p:cNvPr id="11" name="テキスト ボックス 10"/>
          <p:cNvSpPr txBox="1"/>
          <p:nvPr/>
        </p:nvSpPr>
        <p:spPr>
          <a:xfrm>
            <a:off x="5421404" y="3356992"/>
            <a:ext cx="3615092" cy="400110"/>
          </a:xfrm>
          <a:prstGeom prst="rect">
            <a:avLst/>
          </a:prstGeom>
          <a:noFill/>
        </p:spPr>
        <p:txBody>
          <a:bodyPr wrap="none" rtlCol="0">
            <a:spAutoFit/>
          </a:bodyPr>
          <a:lstStyle/>
          <a:p>
            <a:r>
              <a:rPr kumimoji="1" lang="ja-JP" altLang="en-US" sz="2000" dirty="0" smtClean="0"/>
              <a:t>同年１０月２６日朝</a:t>
            </a:r>
            <a:r>
              <a:rPr lang="en-US" altLang="ja-JP" sz="2000" dirty="0" smtClean="0"/>
              <a:t>   </a:t>
            </a:r>
            <a:r>
              <a:rPr kumimoji="1" lang="ja-JP" altLang="en-US" sz="2000" dirty="0" smtClean="0"/>
              <a:t>最低値</a:t>
            </a:r>
            <a:r>
              <a:rPr lang="ja-JP" altLang="en-US" sz="2000" dirty="0"/>
              <a:t> </a:t>
            </a:r>
            <a:r>
              <a:rPr lang="en-US" altLang="ja-JP" sz="2000" dirty="0" smtClean="0"/>
              <a:t>7 </a:t>
            </a:r>
            <a:r>
              <a:rPr kumimoji="1" lang="en-US" altLang="ja-JP" sz="2000" dirty="0" err="1" smtClean="0"/>
              <a:t>μg</a:t>
            </a:r>
            <a:endParaRPr kumimoji="1" lang="ja-JP" altLang="en-US" sz="2000" dirty="0"/>
          </a:p>
        </p:txBody>
      </p:sp>
    </p:spTree>
    <p:extLst>
      <p:ext uri="{BB962C8B-B14F-4D97-AF65-F5344CB8AC3E}">
        <p14:creationId xmlns:p14="http://schemas.microsoft.com/office/powerpoint/2010/main" val="531025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692696"/>
            <a:ext cx="8229600" cy="6264696"/>
          </a:xfrm>
        </p:spPr>
        <p:txBody>
          <a:bodyPr>
            <a:normAutofit fontScale="92500"/>
          </a:bodyPr>
          <a:lstStyle/>
          <a:p>
            <a:r>
              <a:rPr lang="ja-JP" altLang="en-US" u="sng" dirty="0" smtClean="0">
                <a:latin typeface="+mn-ea"/>
              </a:rPr>
              <a:t>ＰＭ： </a:t>
            </a:r>
            <a:r>
              <a:rPr lang="en-US" altLang="ja-JP" u="sng" dirty="0" smtClean="0">
                <a:latin typeface="+mn-ea"/>
              </a:rPr>
              <a:t>Particulate Matters</a:t>
            </a:r>
            <a:r>
              <a:rPr lang="ja-JP" altLang="en-US" u="sng" dirty="0" smtClean="0">
                <a:latin typeface="+mn-ea"/>
              </a:rPr>
              <a:t>（粒子状物質）</a:t>
            </a:r>
            <a:endParaRPr lang="en-US" altLang="ja-JP" u="sng" dirty="0" smtClean="0">
              <a:latin typeface="+mn-ea"/>
            </a:endParaRPr>
          </a:p>
          <a:p>
            <a:pPr lvl="1">
              <a:lnSpc>
                <a:spcPct val="120000"/>
              </a:lnSpc>
            </a:pPr>
            <a:r>
              <a:rPr lang="ja-JP" altLang="en-US" dirty="0" smtClean="0">
                <a:latin typeface="+mn-ea"/>
              </a:rPr>
              <a:t>工場の</a:t>
            </a:r>
            <a:r>
              <a:rPr lang="ja-JP" altLang="en-US" dirty="0" err="1" smtClean="0">
                <a:latin typeface="+mn-ea"/>
              </a:rPr>
              <a:t>ばい</a:t>
            </a:r>
            <a:r>
              <a:rPr lang="ja-JP" altLang="en-US" dirty="0" smtClean="0">
                <a:latin typeface="+mn-ea"/>
              </a:rPr>
              <a:t>煙、自動車の排気ガス等（人間活動によるもの）と、黄砂、森林火災等（自然由来）</a:t>
            </a:r>
            <a:endParaRPr lang="en-US" altLang="ja-JP" dirty="0" smtClean="0">
              <a:latin typeface="+mn-ea"/>
            </a:endParaRPr>
          </a:p>
          <a:p>
            <a:pPr lvl="1">
              <a:lnSpc>
                <a:spcPct val="120000"/>
              </a:lnSpc>
            </a:pPr>
            <a:r>
              <a:rPr lang="ja-JP" altLang="en-US" dirty="0" smtClean="0">
                <a:latin typeface="+mn-ea"/>
              </a:rPr>
              <a:t>粒子として排出される一次粒子とガス状物質が大気中で化学反応し、二次生成粒子を形成。</a:t>
            </a:r>
            <a:endParaRPr lang="en-US" altLang="ja-JP" dirty="0" smtClean="0">
              <a:latin typeface="+mn-ea"/>
            </a:endParaRPr>
          </a:p>
          <a:p>
            <a:pPr lvl="1">
              <a:lnSpc>
                <a:spcPct val="120000"/>
              </a:lnSpc>
            </a:pPr>
            <a:r>
              <a:rPr lang="ja-JP" altLang="en-US" dirty="0" smtClean="0">
                <a:latin typeface="+mn-ea"/>
              </a:rPr>
              <a:t>硫酸塩、硝酸塩等に加え、重金属（鉛、亜鉛、ヒ素、カドミウム等）も付着。</a:t>
            </a:r>
            <a:endParaRPr lang="en-US" altLang="ja-JP" dirty="0" smtClean="0">
              <a:latin typeface="+mn-ea"/>
            </a:endParaRPr>
          </a:p>
          <a:p>
            <a:pPr algn="just">
              <a:spcBef>
                <a:spcPts val="1200"/>
              </a:spcBef>
            </a:pPr>
            <a:r>
              <a:rPr lang="ja-JP" altLang="en-US" u="sng" kern="100" dirty="0" smtClean="0">
                <a:latin typeface="+mn-ea"/>
              </a:rPr>
              <a:t>２．５</a:t>
            </a:r>
            <a:r>
              <a:rPr lang="en-US" altLang="ja-JP" u="sng" kern="100" dirty="0" err="1" smtClean="0">
                <a:latin typeface="+mn-ea"/>
              </a:rPr>
              <a:t>μm</a:t>
            </a:r>
            <a:r>
              <a:rPr lang="ja-JP" altLang="en-US" kern="100" dirty="0" smtClean="0">
                <a:latin typeface="+mn-ea"/>
              </a:rPr>
              <a:t>：</a:t>
            </a:r>
            <a:endParaRPr lang="en-US" altLang="ja-JP" kern="100" dirty="0" smtClean="0">
              <a:latin typeface="+mn-ea"/>
            </a:endParaRPr>
          </a:p>
          <a:p>
            <a:pPr lvl="1" algn="just"/>
            <a:r>
              <a:rPr lang="ja-JP" altLang="en-US" kern="100" dirty="0" smtClean="0">
                <a:latin typeface="+mn-ea"/>
              </a:rPr>
              <a:t>人の髪の毛：</a:t>
            </a:r>
            <a:r>
              <a:rPr lang="en-US" altLang="ja-JP" kern="100" dirty="0" smtClean="0">
                <a:latin typeface="+mn-ea"/>
              </a:rPr>
              <a:t>PM</a:t>
            </a:r>
            <a:r>
              <a:rPr lang="ja-JP" altLang="en-US" kern="100" dirty="0" smtClean="0">
                <a:latin typeface="+mn-ea"/>
              </a:rPr>
              <a:t>１００（直径</a:t>
            </a:r>
            <a:r>
              <a:rPr lang="en-US" altLang="ja-JP" kern="100" dirty="0" smtClean="0">
                <a:latin typeface="+mn-ea"/>
              </a:rPr>
              <a:t>100μm</a:t>
            </a:r>
            <a:r>
              <a:rPr lang="ja-JP" altLang="en-US" kern="100" dirty="0" smtClean="0">
                <a:latin typeface="+mn-ea"/>
              </a:rPr>
              <a:t>＝</a:t>
            </a:r>
            <a:r>
              <a:rPr lang="en-US" altLang="ja-JP" kern="100" dirty="0" smtClean="0">
                <a:latin typeface="+mn-ea"/>
              </a:rPr>
              <a:t>0.1mm</a:t>
            </a:r>
            <a:r>
              <a:rPr lang="ja-JP" altLang="en-US" kern="100" dirty="0" smtClean="0">
                <a:latin typeface="+mn-ea"/>
              </a:rPr>
              <a:t>）程度</a:t>
            </a:r>
          </a:p>
          <a:p>
            <a:pPr lvl="1" algn="just"/>
            <a:r>
              <a:rPr lang="ja-JP" altLang="en-US" kern="100" dirty="0" smtClean="0">
                <a:latin typeface="+mn-ea"/>
              </a:rPr>
              <a:t>ＰＭ１０：直径</a:t>
            </a:r>
            <a:r>
              <a:rPr lang="en-US" altLang="ja-JP" kern="100" dirty="0" smtClean="0">
                <a:latin typeface="+mn-ea"/>
              </a:rPr>
              <a:t>0.01mm</a:t>
            </a:r>
            <a:r>
              <a:rPr lang="ja-JP" altLang="en-US" kern="100" dirty="0" smtClean="0">
                <a:latin typeface="+mn-ea"/>
              </a:rPr>
              <a:t>以下</a:t>
            </a:r>
            <a:r>
              <a:rPr lang="en-US" altLang="ja-JP" kern="100" dirty="0" smtClean="0">
                <a:latin typeface="+mn-ea"/>
              </a:rPr>
              <a:t>=</a:t>
            </a:r>
            <a:r>
              <a:rPr lang="ja-JP" altLang="en-US" kern="100" dirty="0" smtClean="0">
                <a:latin typeface="+mn-ea"/>
              </a:rPr>
              <a:t>髪の毛の約１０分の１</a:t>
            </a:r>
            <a:endParaRPr lang="en-US" altLang="ja-JP" kern="100" dirty="0" smtClean="0">
              <a:latin typeface="+mn-ea"/>
            </a:endParaRPr>
          </a:p>
          <a:p>
            <a:pPr lvl="1" algn="just"/>
            <a:r>
              <a:rPr lang="ja-JP" altLang="en-US" kern="100" dirty="0" smtClean="0">
                <a:latin typeface="+mn-ea"/>
              </a:rPr>
              <a:t>ＰＭ２．５：直径</a:t>
            </a:r>
            <a:r>
              <a:rPr lang="en-US" altLang="ja-JP" kern="100" dirty="0" smtClean="0">
                <a:latin typeface="+mn-ea"/>
              </a:rPr>
              <a:t>0.0025mm</a:t>
            </a:r>
            <a:r>
              <a:rPr lang="ja-JP" altLang="en-US" kern="100" dirty="0" smtClean="0">
                <a:latin typeface="+mn-ea"/>
              </a:rPr>
              <a:t>以下</a:t>
            </a:r>
            <a:r>
              <a:rPr lang="en-US" altLang="ja-JP" kern="100" dirty="0" smtClean="0">
                <a:latin typeface="+mn-ea"/>
              </a:rPr>
              <a:t>=</a:t>
            </a:r>
            <a:r>
              <a:rPr lang="ja-JP" altLang="en-US" kern="100" dirty="0" smtClean="0">
                <a:latin typeface="+mn-ea"/>
              </a:rPr>
              <a:t>髪の毛の約４０分の１</a:t>
            </a:r>
            <a:endParaRPr lang="en-US" altLang="ja-JP" kern="100" dirty="0" smtClean="0">
              <a:latin typeface="+mn-ea"/>
            </a:endParaRPr>
          </a:p>
          <a:p>
            <a:pPr lvl="2" algn="just"/>
            <a:r>
              <a:rPr lang="ja-JP" altLang="en-US" kern="100" dirty="0" smtClean="0">
                <a:latin typeface="+mn-ea"/>
              </a:rPr>
              <a:t>ＰＭ１０に占めるＰＭ２．５の割合は、５～７割程度。</a:t>
            </a:r>
            <a:endParaRPr lang="en-US" altLang="ja-JP" kern="100" dirty="0" smtClean="0">
              <a:latin typeface="+mn-ea"/>
            </a:endParaRPr>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2</a:t>
            </a:fld>
            <a:endParaRPr kumimoji="1" lang="ja-JP" altLang="en-US" dirty="0"/>
          </a:p>
        </p:txBody>
      </p:sp>
      <p:sp>
        <p:nvSpPr>
          <p:cNvPr id="6" name="テキスト ボックス 5"/>
          <p:cNvSpPr txBox="1"/>
          <p:nvPr/>
        </p:nvSpPr>
        <p:spPr>
          <a:xfrm>
            <a:off x="7937" y="0"/>
            <a:ext cx="9144000" cy="707886"/>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4000" dirty="0" smtClean="0"/>
              <a:t>微小粒子状物質（ＰＭ２．５）とは</a:t>
            </a:r>
            <a:endParaRPr lang="en-US" altLang="ja-JP"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74"/>
          <p:cNvSpPr>
            <a:spLocks noGrp="1"/>
          </p:cNvSpPr>
          <p:nvPr>
            <p:ph type="sldNum" sz="quarter" idx="12"/>
          </p:nvPr>
        </p:nvSpPr>
        <p:spPr>
          <a:xfrm>
            <a:off x="6753225" y="6559550"/>
            <a:ext cx="2133600" cy="193675"/>
          </a:xfrm>
          <a:noFill/>
          <a:ln>
            <a:miter lim="800000"/>
            <a:headEnd/>
            <a:tailEnd/>
          </a:ln>
        </p:spPr>
        <p:txBody>
          <a:bodyPr/>
          <a:lstStyle/>
          <a:p>
            <a:fld id="{C0AD0E0F-670E-49B9-8393-8B47075A1EEB}" type="slidenum">
              <a:rPr lang="en-US" altLang="ja-JP" smtClean="0"/>
              <a:pPr/>
              <a:t>20</a:t>
            </a:fld>
            <a:endParaRPr lang="en-US" altLang="ja-JP" dirty="0" smtClean="0"/>
          </a:p>
        </p:txBody>
      </p:sp>
      <p:sp>
        <p:nvSpPr>
          <p:cNvPr id="16" name="テキスト ボックス 15"/>
          <p:cNvSpPr txBox="1"/>
          <p:nvPr/>
        </p:nvSpPr>
        <p:spPr>
          <a:xfrm>
            <a:off x="0" y="-27384"/>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en-US" altLang="ja-JP" sz="3600" b="1" dirty="0" smtClean="0">
                <a:latin typeface="HGPｺﾞｼｯｸM" pitchFamily="50" charset="-128"/>
                <a:ea typeface="HGPｺﾞｼｯｸM" pitchFamily="50" charset="-128"/>
              </a:rPr>
              <a:t>APEC</a:t>
            </a:r>
            <a:r>
              <a:rPr lang="ja-JP" altLang="en-US" sz="3600" b="1" dirty="0" smtClean="0">
                <a:latin typeface="HGPｺﾞｼｯｸM" pitchFamily="50" charset="-128"/>
                <a:ea typeface="HGPｺﾞｼｯｸM" pitchFamily="50" charset="-128"/>
              </a:rPr>
              <a:t>期間中の取組</a:t>
            </a:r>
            <a:endParaRPr lang="en-US" altLang="ja-JP" sz="3600" dirty="0"/>
          </a:p>
        </p:txBody>
      </p:sp>
      <p:sp>
        <p:nvSpPr>
          <p:cNvPr id="6" name="正方形/長方形 5"/>
          <p:cNvSpPr/>
          <p:nvPr/>
        </p:nvSpPr>
        <p:spPr>
          <a:xfrm>
            <a:off x="251520" y="764704"/>
            <a:ext cx="8712968" cy="6124754"/>
          </a:xfrm>
          <a:prstGeom prst="rect">
            <a:avLst/>
          </a:prstGeom>
        </p:spPr>
        <p:txBody>
          <a:bodyPr wrap="square">
            <a:spAutoFit/>
          </a:bodyPr>
          <a:lstStyle/>
          <a:p>
            <a:pPr marL="266700" lvl="0" indent="-266700"/>
            <a:r>
              <a:rPr lang="ja-JP" altLang="ja-JP" sz="2800" dirty="0" smtClean="0"/>
              <a:t>●</a:t>
            </a:r>
            <a:r>
              <a:rPr lang="en-US" altLang="ja-JP" sz="2800" dirty="0"/>
              <a:t>10</a:t>
            </a:r>
            <a:r>
              <a:rPr lang="ja-JP" altLang="ja-JP" sz="2800" dirty="0"/>
              <a:t>月</a:t>
            </a:r>
            <a:r>
              <a:rPr lang="en-US" altLang="ja-JP" sz="2800" dirty="0"/>
              <a:t>24</a:t>
            </a:r>
            <a:r>
              <a:rPr lang="ja-JP" altLang="ja-JP" sz="2800" dirty="0"/>
              <a:t>日、張高麗副総理は</a:t>
            </a:r>
            <a:r>
              <a:rPr lang="ja-JP" altLang="ja-JP" sz="2800" dirty="0" smtClean="0"/>
              <a:t>、ＡＰＥＣ</a:t>
            </a:r>
            <a:r>
              <a:rPr lang="ja-JP" altLang="ja-JP" sz="2800" dirty="0"/>
              <a:t>首脳会合期間における大気汚染防止は</a:t>
            </a:r>
            <a:r>
              <a:rPr lang="ja-JP" altLang="ja-JP" sz="2800" dirty="0" smtClean="0"/>
              <a:t>、党中央</a:t>
            </a:r>
            <a:r>
              <a:rPr lang="ja-JP" altLang="en-US" sz="2800" dirty="0" smtClean="0"/>
              <a:t>等</a:t>
            </a:r>
            <a:r>
              <a:rPr lang="ja-JP" altLang="ja-JP" sz="2800" dirty="0" smtClean="0"/>
              <a:t>が</a:t>
            </a:r>
            <a:r>
              <a:rPr lang="ja-JP" altLang="ja-JP" sz="2800" dirty="0"/>
              <a:t>高度に</a:t>
            </a:r>
            <a:r>
              <a:rPr lang="ja-JP" altLang="ja-JP" sz="2800" dirty="0" smtClean="0"/>
              <a:t>重視、石</a:t>
            </a:r>
            <a:r>
              <a:rPr lang="ja-JP" altLang="ja-JP" sz="2800" dirty="0"/>
              <a:t>にかじりついてでも全うしなければならないと</a:t>
            </a:r>
            <a:r>
              <a:rPr lang="ja-JP" altLang="ja-JP" sz="2800" dirty="0" smtClean="0"/>
              <a:t>強調。</a:t>
            </a:r>
            <a:endParaRPr lang="en-US" altLang="ja-JP" sz="2800" dirty="0" smtClean="0"/>
          </a:p>
          <a:p>
            <a:pPr marL="266700" lvl="0" indent="-266700"/>
            <a:endParaRPr lang="en-US" altLang="ja-JP" sz="1200" dirty="0" smtClean="0"/>
          </a:p>
          <a:p>
            <a:pPr marL="266700" lvl="0" indent="-266700"/>
            <a:r>
              <a:rPr lang="ja-JP" altLang="en-US" sz="2800" dirty="0" smtClean="0"/>
              <a:t>●</a:t>
            </a:r>
            <a:r>
              <a:rPr lang="ja-JP" altLang="ja-JP" sz="2800" dirty="0"/>
              <a:t>ＡＰＥＣ会議期間内は、北京及び周辺５</a:t>
            </a:r>
            <a:r>
              <a:rPr lang="ja-JP" altLang="ja-JP" sz="2800" dirty="0" smtClean="0"/>
              <a:t>省</a:t>
            </a:r>
            <a:r>
              <a:rPr lang="ja-JP" altLang="en-US" sz="2800" dirty="0" smtClean="0"/>
              <a:t>（河北省、天津市、内モンゴル、山東省、山西省）</a:t>
            </a:r>
            <a:r>
              <a:rPr lang="ja-JP" altLang="ja-JP" sz="2800" dirty="0" smtClean="0"/>
              <a:t>に</a:t>
            </a:r>
            <a:r>
              <a:rPr lang="ja-JP" altLang="ja-JP" sz="2800" dirty="0"/>
              <a:t>おいて</a:t>
            </a:r>
            <a:r>
              <a:rPr lang="en-US" altLang="ja-JP" sz="2800" dirty="0"/>
              <a:t>30</a:t>
            </a:r>
            <a:r>
              <a:rPr lang="ja-JP" altLang="ja-JP" sz="2800" dirty="0"/>
              <a:t>～</a:t>
            </a:r>
            <a:r>
              <a:rPr lang="en-US" altLang="ja-JP" sz="2800" dirty="0"/>
              <a:t>40</a:t>
            </a:r>
            <a:r>
              <a:rPr lang="ja-JP" altLang="ja-JP" sz="2800" dirty="0"/>
              <a:t>％の排出削減をするべく、措置を</a:t>
            </a:r>
            <a:r>
              <a:rPr lang="ja-JP" altLang="ja-JP" sz="2800" dirty="0" smtClean="0"/>
              <a:t>実施。</a:t>
            </a:r>
            <a:endParaRPr lang="en-US" altLang="ja-JP" sz="2800" dirty="0" smtClean="0"/>
          </a:p>
          <a:p>
            <a:pPr marL="266700" indent="-266700"/>
            <a:endParaRPr lang="en-US" altLang="ja-JP" sz="1000" dirty="0"/>
          </a:p>
          <a:p>
            <a:pPr marL="266700" lvl="0" indent="-266700"/>
            <a:r>
              <a:rPr lang="ja-JP" altLang="en-US" sz="2800" dirty="0" smtClean="0"/>
              <a:t>●</a:t>
            </a:r>
            <a:r>
              <a:rPr lang="ja-JP" altLang="ja-JP" sz="2800" dirty="0" smtClean="0"/>
              <a:t>河北省</a:t>
            </a:r>
            <a:r>
              <a:rPr lang="ja-JP" altLang="ja-JP" sz="2800" dirty="0"/>
              <a:t>は、</a:t>
            </a:r>
            <a:r>
              <a:rPr lang="en-US" altLang="ja-JP" sz="2800" dirty="0"/>
              <a:t>APEC</a:t>
            </a:r>
            <a:r>
              <a:rPr lang="ja-JP" altLang="ja-JP" sz="2800" dirty="0"/>
              <a:t>会期中、重点地域・重点</a:t>
            </a:r>
            <a:r>
              <a:rPr lang="ja-JP" altLang="ja-JP" sz="2800" dirty="0" smtClean="0"/>
              <a:t>産業の</a:t>
            </a:r>
            <a:r>
              <a:rPr lang="ja-JP" altLang="ja-JP" sz="2800" dirty="0"/>
              <a:t>２３８６企業に対し、生産停止・減産措置を取る</a:t>
            </a:r>
            <a:r>
              <a:rPr lang="ja-JP" altLang="ja-JP" sz="2800" dirty="0" smtClean="0"/>
              <a:t>方針。</a:t>
            </a:r>
            <a:r>
              <a:rPr lang="ja-JP" altLang="ja-JP" sz="2800" dirty="0"/>
              <a:t>また、２４４５カ所の工事現場の作業を</a:t>
            </a:r>
            <a:r>
              <a:rPr lang="ja-JP" altLang="ja-JP" sz="2800" dirty="0" smtClean="0"/>
              <a:t>停止。</a:t>
            </a:r>
            <a:endParaRPr lang="en-US" altLang="ja-JP" sz="2800" dirty="0" smtClean="0"/>
          </a:p>
          <a:p>
            <a:pPr marL="266700" lvl="0" indent="-266700"/>
            <a:endParaRPr lang="en-US" altLang="ja-JP" sz="600" dirty="0" smtClean="0"/>
          </a:p>
          <a:p>
            <a:pPr marL="266700" lvl="0" indent="-266700"/>
            <a:r>
              <a:rPr lang="ja-JP" altLang="en-US" sz="2800" dirty="0" smtClean="0"/>
              <a:t>●環境保護部及び地方政府は、それぞれ監督組を組織、各地で立入検査・監督を行い、生産停止、減産、工事中止等を徹底　</a:t>
            </a:r>
            <a:endParaRPr lang="en-US" altLang="ja-JP" sz="2800" dirty="0"/>
          </a:p>
          <a:p>
            <a:pPr marL="266700" lvl="0" indent="-266700"/>
            <a:r>
              <a:rPr lang="ja-JP" altLang="en-US" sz="2800" dirty="0" smtClean="0"/>
              <a:t>　（</a:t>
            </a:r>
            <a:r>
              <a:rPr lang="ja-JP" altLang="ja-JP" sz="2800" dirty="0" smtClean="0"/>
              <a:t>１１月</a:t>
            </a:r>
            <a:r>
              <a:rPr lang="ja-JP" altLang="ja-JP" sz="2800" dirty="0"/>
              <a:t>の中国粗鋼</a:t>
            </a:r>
            <a:r>
              <a:rPr lang="ja-JP" altLang="ja-JP" sz="2800" dirty="0" smtClean="0"/>
              <a:t>生産</a:t>
            </a:r>
            <a:r>
              <a:rPr lang="ja-JP" altLang="en-US" sz="2800" dirty="0" smtClean="0"/>
              <a:t>は</a:t>
            </a:r>
            <a:r>
              <a:rPr lang="ja-JP" altLang="ja-JP" sz="2800" dirty="0" smtClean="0"/>
              <a:t>前年比</a:t>
            </a:r>
            <a:r>
              <a:rPr lang="ja-JP" altLang="en-US" sz="2800" dirty="0" smtClean="0"/>
              <a:t>で</a:t>
            </a:r>
            <a:r>
              <a:rPr lang="ja-JP" altLang="ja-JP" sz="2800" dirty="0" smtClean="0"/>
              <a:t>０．２％</a:t>
            </a:r>
            <a:r>
              <a:rPr lang="ja-JP" altLang="en-US" sz="2800" dirty="0" smtClean="0"/>
              <a:t>減少）</a:t>
            </a:r>
            <a:endParaRPr lang="en-US" altLang="ja-JP" sz="2800" dirty="0" smtClean="0"/>
          </a:p>
        </p:txBody>
      </p:sp>
    </p:spTree>
    <p:extLst>
      <p:ext uri="{BB962C8B-B14F-4D97-AF65-F5344CB8AC3E}">
        <p14:creationId xmlns:p14="http://schemas.microsoft.com/office/powerpoint/2010/main" val="3280688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016628" y="1426782"/>
            <a:ext cx="5633795" cy="4225346"/>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80696" y="1426780"/>
            <a:ext cx="5633793" cy="4225345"/>
          </a:xfrm>
          <a:prstGeom prst="rect">
            <a:avLst/>
          </a:prstGeom>
        </p:spPr>
      </p:pic>
      <p:sp>
        <p:nvSpPr>
          <p:cNvPr id="5" name="テキスト ボックス 4"/>
          <p:cNvSpPr txBox="1"/>
          <p:nvPr/>
        </p:nvSpPr>
        <p:spPr>
          <a:xfrm>
            <a:off x="0" y="-27384"/>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en-US" altLang="ja-JP" sz="3600" b="1" dirty="0" smtClean="0">
                <a:latin typeface="HGPｺﾞｼｯｸM" pitchFamily="50" charset="-128"/>
                <a:ea typeface="HGPｺﾞｼｯｸM" pitchFamily="50" charset="-128"/>
              </a:rPr>
              <a:t>APEC</a:t>
            </a:r>
            <a:r>
              <a:rPr lang="ja-JP" altLang="en-US" sz="3600" b="1" dirty="0" smtClean="0">
                <a:latin typeface="HGPｺﾞｼｯｸM" pitchFamily="50" charset="-128"/>
                <a:ea typeface="HGPｺﾞｼｯｸM" pitchFamily="50" charset="-128"/>
              </a:rPr>
              <a:t>期間中の青空</a:t>
            </a:r>
            <a:endParaRPr lang="en-US" altLang="ja-JP" sz="3600" dirty="0"/>
          </a:p>
        </p:txBody>
      </p:sp>
    </p:spTree>
    <p:extLst>
      <p:ext uri="{BB962C8B-B14F-4D97-AF65-F5344CB8AC3E}">
        <p14:creationId xmlns:p14="http://schemas.microsoft.com/office/powerpoint/2010/main" val="2395004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02" y="1370385"/>
            <a:ext cx="8991601" cy="4506887"/>
          </a:xfrm>
          <a:prstGeom prst="rect">
            <a:avLst/>
          </a:prstGeom>
        </p:spPr>
      </p:pic>
      <p:cxnSp>
        <p:nvCxnSpPr>
          <p:cNvPr id="7" name="直線コネクタ 6"/>
          <p:cNvCxnSpPr/>
          <p:nvPr/>
        </p:nvCxnSpPr>
        <p:spPr>
          <a:xfrm>
            <a:off x="0" y="4747747"/>
            <a:ext cx="9684568" cy="0"/>
          </a:xfrm>
          <a:prstGeom prst="line">
            <a:avLst/>
          </a:prstGeom>
          <a:effectLst/>
        </p:spPr>
        <p:style>
          <a:lnRef idx="2">
            <a:schemeClr val="accent3"/>
          </a:lnRef>
          <a:fillRef idx="0">
            <a:schemeClr val="accent3"/>
          </a:fillRef>
          <a:effectRef idx="1">
            <a:schemeClr val="accent3"/>
          </a:effectRef>
          <a:fontRef idx="minor">
            <a:schemeClr val="tx1"/>
          </a:fontRef>
        </p:style>
      </p:cxnSp>
      <p:sp>
        <p:nvSpPr>
          <p:cNvPr id="8" name="円弧 7"/>
          <p:cNvSpPr/>
          <p:nvPr/>
        </p:nvSpPr>
        <p:spPr>
          <a:xfrm flipH="1">
            <a:off x="1979712" y="4206098"/>
            <a:ext cx="576064" cy="1095110"/>
          </a:xfrm>
          <a:prstGeom prst="arc">
            <a:avLst/>
          </a:prstGeom>
          <a:ln>
            <a:headEnd type="none" w="med" len="med"/>
            <a:tailEnd type="arrow" w="med" len="med"/>
          </a:ln>
        </p:spPr>
        <p:style>
          <a:lnRef idx="1">
            <a:schemeClr val="accent3"/>
          </a:lnRef>
          <a:fillRef idx="0">
            <a:schemeClr val="accent3"/>
          </a:fillRef>
          <a:effectRef idx="0">
            <a:schemeClr val="accent3"/>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1869157" y="3680884"/>
            <a:ext cx="723275" cy="584775"/>
          </a:xfrm>
          <a:prstGeom prst="rect">
            <a:avLst/>
          </a:prstGeom>
        </p:spPr>
        <p:style>
          <a:lnRef idx="1">
            <a:schemeClr val="accent3"/>
          </a:lnRef>
          <a:fillRef idx="3">
            <a:schemeClr val="accent3"/>
          </a:fillRef>
          <a:effectRef idx="2">
            <a:schemeClr val="accent3"/>
          </a:effectRef>
          <a:fontRef idx="minor">
            <a:schemeClr val="lt1"/>
          </a:fontRef>
        </p:style>
        <p:txBody>
          <a:bodyPr wrap="none" rtlCol="0">
            <a:spAutoFit/>
          </a:bodyPr>
          <a:lstStyle/>
          <a:p>
            <a:pPr algn="ctr"/>
            <a:r>
              <a:rPr kumimoji="1" lang="ja-JP" altLang="en-US" sz="1050" dirty="0" smtClean="0"/>
              <a:t>日本の</a:t>
            </a:r>
            <a:endParaRPr kumimoji="1" lang="en-US" altLang="ja-JP" sz="1050" dirty="0" smtClean="0"/>
          </a:p>
          <a:p>
            <a:pPr algn="ctr"/>
            <a:r>
              <a:rPr kumimoji="1" lang="ja-JP" altLang="en-US" sz="1050" dirty="0" smtClean="0"/>
              <a:t>環境基準</a:t>
            </a:r>
            <a:endParaRPr kumimoji="1" lang="en-US" altLang="ja-JP" sz="1050" dirty="0" smtClean="0"/>
          </a:p>
          <a:p>
            <a:pPr algn="ctr"/>
            <a:r>
              <a:rPr kumimoji="1" lang="en-US" altLang="ja-JP" sz="1100" dirty="0" smtClean="0"/>
              <a:t>35μg</a:t>
            </a:r>
            <a:r>
              <a:rPr lang="en-US" altLang="ja-JP" sz="1100" dirty="0"/>
              <a:t>/</a:t>
            </a:r>
            <a:r>
              <a:rPr kumimoji="1" lang="ja-JP" altLang="en-US" sz="1100" dirty="0" smtClean="0"/>
              <a:t>㎥</a:t>
            </a:r>
            <a:endParaRPr kumimoji="1" lang="ja-JP" altLang="en-US" sz="1100" dirty="0"/>
          </a:p>
        </p:txBody>
      </p:sp>
      <p:sp>
        <p:nvSpPr>
          <p:cNvPr id="11" name="テキスト ボックス 10"/>
          <p:cNvSpPr txBox="1"/>
          <p:nvPr/>
        </p:nvSpPr>
        <p:spPr>
          <a:xfrm>
            <a:off x="4947618" y="6556517"/>
            <a:ext cx="4150495" cy="276999"/>
          </a:xfrm>
          <a:prstGeom prst="rect">
            <a:avLst/>
          </a:prstGeom>
          <a:noFill/>
        </p:spPr>
        <p:txBody>
          <a:bodyPr wrap="none" rtlCol="0">
            <a:spAutoFit/>
          </a:bodyPr>
          <a:lstStyle/>
          <a:p>
            <a:r>
              <a:rPr kumimoji="1" lang="ja-JP" altLang="en-US" sz="1200" dirty="0" smtClean="0"/>
              <a:t>（出典） 在中国米国大使館のモニタリングデータを基に加工</a:t>
            </a:r>
            <a:endParaRPr kumimoji="1" lang="ja-JP" altLang="en-US" sz="1200" dirty="0"/>
          </a:p>
        </p:txBody>
      </p:sp>
      <p:sp>
        <p:nvSpPr>
          <p:cNvPr id="12" name="正方形/長方形 11"/>
          <p:cNvSpPr/>
          <p:nvPr/>
        </p:nvSpPr>
        <p:spPr>
          <a:xfrm>
            <a:off x="5322060" y="4206098"/>
            <a:ext cx="1152128" cy="161121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円/楕円 12"/>
          <p:cNvSpPr/>
          <p:nvPr/>
        </p:nvSpPr>
        <p:spPr>
          <a:xfrm>
            <a:off x="827584" y="1628800"/>
            <a:ext cx="1356379" cy="1368152"/>
          </a:xfrm>
          <a:prstGeom prst="ellipse">
            <a:avLst/>
          </a:prstGeom>
          <a:noFill/>
          <a:ln>
            <a:solidFill>
              <a:schemeClr val="accent4">
                <a:lumMod val="75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円/楕円 13"/>
          <p:cNvSpPr/>
          <p:nvPr/>
        </p:nvSpPr>
        <p:spPr>
          <a:xfrm>
            <a:off x="2339752" y="2492896"/>
            <a:ext cx="1140355" cy="1080120"/>
          </a:xfrm>
          <a:prstGeom prst="ellipse">
            <a:avLst/>
          </a:prstGeom>
          <a:noFill/>
          <a:ln>
            <a:solidFill>
              <a:schemeClr val="accent4">
                <a:lumMod val="75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円/楕円 14"/>
          <p:cNvSpPr/>
          <p:nvPr/>
        </p:nvSpPr>
        <p:spPr>
          <a:xfrm>
            <a:off x="3215621" y="1760418"/>
            <a:ext cx="1212363" cy="1215752"/>
          </a:xfrm>
          <a:prstGeom prst="ellipse">
            <a:avLst/>
          </a:prstGeom>
          <a:noFill/>
          <a:ln>
            <a:solidFill>
              <a:schemeClr val="accent4">
                <a:lumMod val="75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円/楕円 15"/>
          <p:cNvSpPr/>
          <p:nvPr/>
        </p:nvSpPr>
        <p:spPr>
          <a:xfrm>
            <a:off x="6732240" y="1781200"/>
            <a:ext cx="1356379" cy="1368152"/>
          </a:xfrm>
          <a:prstGeom prst="ellipse">
            <a:avLst/>
          </a:prstGeom>
          <a:noFill/>
          <a:ln>
            <a:solidFill>
              <a:schemeClr val="accent4">
                <a:lumMod val="75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円/楕円 16"/>
          <p:cNvSpPr/>
          <p:nvPr/>
        </p:nvSpPr>
        <p:spPr>
          <a:xfrm>
            <a:off x="7824133" y="1781200"/>
            <a:ext cx="1356379" cy="1368152"/>
          </a:xfrm>
          <a:prstGeom prst="ellipse">
            <a:avLst/>
          </a:prstGeom>
          <a:noFill/>
          <a:ln>
            <a:solidFill>
              <a:schemeClr val="accent4">
                <a:lumMod val="75000"/>
              </a:schemeClr>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2123728" y="1249596"/>
            <a:ext cx="902811" cy="52322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pPr algn="ctr"/>
            <a:r>
              <a:rPr kumimoji="1" lang="ja-JP" altLang="en-US" sz="1400" dirty="0" smtClean="0"/>
              <a:t>深刻汚染</a:t>
            </a:r>
            <a:endParaRPr kumimoji="1" lang="en-US" altLang="ja-JP" sz="1400" dirty="0" smtClean="0"/>
          </a:p>
          <a:p>
            <a:pPr algn="ctr"/>
            <a:r>
              <a:rPr kumimoji="1" lang="ja-JP" altLang="en-US" sz="1400" dirty="0" smtClean="0"/>
              <a:t>の出現</a:t>
            </a:r>
            <a:endParaRPr kumimoji="1" lang="ja-JP" altLang="en-US" sz="1400" dirty="0"/>
          </a:p>
        </p:txBody>
      </p:sp>
      <p:sp>
        <p:nvSpPr>
          <p:cNvPr id="19" name="テキスト ボックス 18"/>
          <p:cNvSpPr txBox="1"/>
          <p:nvPr/>
        </p:nvSpPr>
        <p:spPr>
          <a:xfrm>
            <a:off x="4499992" y="5866881"/>
            <a:ext cx="2663421" cy="646331"/>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kumimoji="1" lang="en-US" altLang="ja-JP" dirty="0" smtClean="0"/>
              <a:t>APEC </a:t>
            </a:r>
            <a:r>
              <a:rPr kumimoji="1" lang="ja-JP" altLang="en-US" dirty="0" smtClean="0"/>
              <a:t>リーダーズ・ウィーク</a:t>
            </a:r>
            <a:endParaRPr kumimoji="1" lang="en-US" altLang="ja-JP" dirty="0" smtClean="0"/>
          </a:p>
          <a:p>
            <a:pPr algn="ctr"/>
            <a:r>
              <a:rPr kumimoji="1" lang="ja-JP" altLang="en-US" dirty="0" smtClean="0"/>
              <a:t>（平均値： 約</a:t>
            </a:r>
            <a:r>
              <a:rPr kumimoji="1" lang="en-US" altLang="ja-JP" dirty="0" smtClean="0"/>
              <a:t>58μg/</a:t>
            </a:r>
            <a:r>
              <a:rPr kumimoji="1" lang="ja-JP" altLang="en-US" dirty="0" smtClean="0"/>
              <a:t>㎥）</a:t>
            </a:r>
            <a:endParaRPr kumimoji="1" lang="ja-JP" altLang="en-US" dirty="0"/>
          </a:p>
        </p:txBody>
      </p:sp>
      <p:sp>
        <p:nvSpPr>
          <p:cNvPr id="20" name="テキスト ボックス 19"/>
          <p:cNvSpPr txBox="1"/>
          <p:nvPr/>
        </p:nvSpPr>
        <p:spPr>
          <a:xfrm>
            <a:off x="0" y="18866"/>
            <a:ext cx="9144000" cy="954107"/>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en-US" altLang="ja-JP" sz="2800" b="1" dirty="0">
                <a:latin typeface="HGPｺﾞｼｯｸM" panose="020B0600000000000000" pitchFamily="50" charset="-128"/>
                <a:ea typeface="HGPｺﾞｼｯｸM" panose="020B0600000000000000" pitchFamily="50" charset="-128"/>
              </a:rPr>
              <a:t>2014</a:t>
            </a:r>
            <a:r>
              <a:rPr lang="ja-JP" altLang="en-US" sz="2800" b="1" dirty="0">
                <a:latin typeface="HGPｺﾞｼｯｸM" panose="020B0600000000000000" pitchFamily="50" charset="-128"/>
                <a:ea typeface="HGPｺﾞｼｯｸM" panose="020B0600000000000000" pitchFamily="50" charset="-128"/>
              </a:rPr>
              <a:t>年</a:t>
            </a:r>
            <a:r>
              <a:rPr lang="en-US" altLang="ja-JP" sz="2800" b="1" dirty="0">
                <a:latin typeface="HGPｺﾞｼｯｸM" panose="020B0600000000000000" pitchFamily="50" charset="-128"/>
                <a:ea typeface="HGPｺﾞｼｯｸM" panose="020B0600000000000000" pitchFamily="50" charset="-128"/>
              </a:rPr>
              <a:t>10</a:t>
            </a:r>
            <a:r>
              <a:rPr lang="ja-JP" altLang="en-US" sz="2800" b="1" dirty="0">
                <a:latin typeface="HGPｺﾞｼｯｸM" panose="020B0600000000000000" pitchFamily="50" charset="-128"/>
                <a:ea typeface="HGPｺﾞｼｯｸM" panose="020B0600000000000000" pitchFamily="50" charset="-128"/>
              </a:rPr>
              <a:t>月～</a:t>
            </a:r>
            <a:r>
              <a:rPr lang="en-US" altLang="ja-JP" sz="2800" b="1" dirty="0">
                <a:latin typeface="HGPｺﾞｼｯｸM" panose="020B0600000000000000" pitchFamily="50" charset="-128"/>
                <a:ea typeface="HGPｺﾞｼｯｸM" panose="020B0600000000000000" pitchFamily="50" charset="-128"/>
              </a:rPr>
              <a:t>11</a:t>
            </a:r>
            <a:r>
              <a:rPr lang="ja-JP" altLang="en-US" sz="2800" b="1" dirty="0">
                <a:latin typeface="HGPｺﾞｼｯｸM" panose="020B0600000000000000" pitchFamily="50" charset="-128"/>
                <a:ea typeface="HGPｺﾞｼｯｸM" panose="020B0600000000000000" pitchFamily="50" charset="-128"/>
              </a:rPr>
              <a:t>月に</a:t>
            </a:r>
            <a:r>
              <a:rPr lang="ja-JP" altLang="en-US" sz="2800" b="1" dirty="0" smtClean="0">
                <a:latin typeface="HGPｺﾞｼｯｸM" panose="020B0600000000000000" pitchFamily="50" charset="-128"/>
                <a:ea typeface="HGPｺﾞｼｯｸM" panose="020B0600000000000000" pitchFamily="50" charset="-128"/>
              </a:rPr>
              <a:t>おける</a:t>
            </a:r>
            <a:endParaRPr lang="en-US" altLang="ja-JP" sz="2800" b="1" dirty="0" smtClean="0">
              <a:latin typeface="HGPｺﾞｼｯｸM" panose="020B0600000000000000" pitchFamily="50" charset="-128"/>
              <a:ea typeface="HGPｺﾞｼｯｸM" panose="020B0600000000000000" pitchFamily="50" charset="-128"/>
            </a:endParaRPr>
          </a:p>
          <a:p>
            <a:pPr algn="ctr"/>
            <a:r>
              <a:rPr lang="ja-JP" altLang="en-US" sz="2800" b="1" dirty="0" smtClean="0">
                <a:latin typeface="HGPｺﾞｼｯｸM" panose="020B0600000000000000" pitchFamily="50" charset="-128"/>
                <a:ea typeface="HGPｺﾞｼｯｸM" panose="020B0600000000000000" pitchFamily="50" charset="-128"/>
              </a:rPr>
              <a:t>北京市</a:t>
            </a:r>
            <a:r>
              <a:rPr lang="ja-JP" altLang="en-US" sz="2800" b="1" dirty="0">
                <a:latin typeface="HGPｺﾞｼｯｸM" panose="020B0600000000000000" pitchFamily="50" charset="-128"/>
                <a:ea typeface="HGPｺﾞｼｯｸM" panose="020B0600000000000000" pitchFamily="50" charset="-128"/>
              </a:rPr>
              <a:t>の</a:t>
            </a:r>
            <a:r>
              <a:rPr lang="en-US" altLang="ja-JP" sz="2800" b="1" dirty="0">
                <a:latin typeface="HGPｺﾞｼｯｸM" panose="020B0600000000000000" pitchFamily="50" charset="-128"/>
                <a:ea typeface="HGPｺﾞｼｯｸM" panose="020B0600000000000000" pitchFamily="50" charset="-128"/>
              </a:rPr>
              <a:t>PM2.5</a:t>
            </a:r>
            <a:r>
              <a:rPr lang="ja-JP" altLang="en-US" sz="2800" b="1" dirty="0">
                <a:latin typeface="HGPｺﾞｼｯｸM" panose="020B0600000000000000" pitchFamily="50" charset="-128"/>
                <a:ea typeface="HGPｺﾞｼｯｸM" panose="020B0600000000000000" pitchFamily="50" charset="-128"/>
              </a:rPr>
              <a:t>濃度（一日平均値）</a:t>
            </a:r>
          </a:p>
        </p:txBody>
      </p:sp>
      <p:sp>
        <p:nvSpPr>
          <p:cNvPr id="21" name="テキスト ボックス 20"/>
          <p:cNvSpPr txBox="1"/>
          <p:nvPr/>
        </p:nvSpPr>
        <p:spPr>
          <a:xfrm>
            <a:off x="512644" y="1196752"/>
            <a:ext cx="1467068"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chemeClr val="accent5"/>
                </a:solidFill>
                <a:latin typeface="+mn-lt"/>
                <a:ea typeface="+mn-ea"/>
                <a:cs typeface="+mn-cs"/>
              </a:rPr>
              <a:t>10</a:t>
            </a:r>
            <a:r>
              <a:rPr kumimoji="1" lang="ja-JP" altLang="en-US" b="1" i="0" u="none" strike="noStrike" kern="1200" baseline="0" dirty="0" smtClean="0">
                <a:solidFill>
                  <a:schemeClr val="accent5"/>
                </a:solidFill>
                <a:latin typeface="+mn-lt"/>
                <a:ea typeface="+mn-ea"/>
                <a:cs typeface="+mn-cs"/>
              </a:rPr>
              <a:t>月</a:t>
            </a:r>
            <a:r>
              <a:rPr kumimoji="1" lang="en-US" altLang="ja-JP" b="1" i="0" u="none" strike="noStrike" kern="1200" baseline="0" dirty="0" smtClean="0">
                <a:solidFill>
                  <a:schemeClr val="accent5"/>
                </a:solidFill>
                <a:latin typeface="+mn-lt"/>
                <a:ea typeface="+mn-ea"/>
                <a:cs typeface="+mn-cs"/>
              </a:rPr>
              <a:t>8</a:t>
            </a:r>
            <a:r>
              <a:rPr kumimoji="1" lang="ja-JP" altLang="en-US" b="1" i="0" u="none" strike="noStrike" kern="1200" baseline="0" dirty="0" smtClean="0">
                <a:solidFill>
                  <a:schemeClr val="accent5"/>
                </a:solidFill>
                <a:latin typeface="+mn-lt"/>
                <a:ea typeface="+mn-ea"/>
                <a:cs typeface="+mn-cs"/>
              </a:rPr>
              <a:t>～</a:t>
            </a:r>
            <a:r>
              <a:rPr kumimoji="1" lang="en-US" altLang="ja-JP" b="1" i="0" u="none" strike="noStrike" kern="1200" baseline="0" dirty="0" smtClean="0">
                <a:solidFill>
                  <a:schemeClr val="accent5"/>
                </a:solidFill>
                <a:latin typeface="+mn-lt"/>
                <a:ea typeface="+mn-ea"/>
                <a:cs typeface="+mn-cs"/>
              </a:rPr>
              <a:t>10</a:t>
            </a:r>
            <a:r>
              <a:rPr kumimoji="1" lang="ja-JP" altLang="en-US" b="1" i="0" u="none" strike="noStrike" kern="1200" baseline="0" dirty="0" smtClean="0">
                <a:solidFill>
                  <a:schemeClr val="accent5"/>
                </a:solidFill>
                <a:latin typeface="+mn-lt"/>
                <a:ea typeface="+mn-ea"/>
                <a:cs typeface="+mn-cs"/>
              </a:rPr>
              <a:t>日</a:t>
            </a:r>
          </a:p>
        </p:txBody>
      </p:sp>
      <p:sp>
        <p:nvSpPr>
          <p:cNvPr id="23" name="テキスト ボックス 22"/>
          <p:cNvSpPr txBox="1"/>
          <p:nvPr/>
        </p:nvSpPr>
        <p:spPr>
          <a:xfrm>
            <a:off x="3347953" y="1340768"/>
            <a:ext cx="1584087"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chemeClr val="accent5"/>
                </a:solidFill>
                <a:latin typeface="+mn-lt"/>
                <a:ea typeface="+mn-ea"/>
                <a:cs typeface="+mn-cs"/>
              </a:rPr>
              <a:t>10</a:t>
            </a:r>
            <a:r>
              <a:rPr kumimoji="1" lang="ja-JP" altLang="en-US" b="1" i="0" u="none" strike="noStrike" kern="1200" baseline="0" dirty="0" smtClean="0">
                <a:solidFill>
                  <a:schemeClr val="accent5"/>
                </a:solidFill>
                <a:latin typeface="+mn-lt"/>
                <a:ea typeface="+mn-ea"/>
                <a:cs typeface="+mn-cs"/>
              </a:rPr>
              <a:t>月</a:t>
            </a:r>
            <a:r>
              <a:rPr lang="en-US" altLang="ja-JP" b="1" dirty="0">
                <a:solidFill>
                  <a:schemeClr val="accent5"/>
                </a:solidFill>
              </a:rPr>
              <a:t>24</a:t>
            </a:r>
            <a:r>
              <a:rPr kumimoji="1" lang="ja-JP" altLang="en-US" b="1" i="0" u="none" strike="noStrike" kern="1200" baseline="0" dirty="0" smtClean="0">
                <a:solidFill>
                  <a:schemeClr val="accent5"/>
                </a:solidFill>
                <a:latin typeface="+mn-lt"/>
                <a:ea typeface="+mn-ea"/>
                <a:cs typeface="+mn-cs"/>
              </a:rPr>
              <a:t>～</a:t>
            </a:r>
            <a:r>
              <a:rPr lang="en-US" altLang="ja-JP" b="1" dirty="0" smtClean="0">
                <a:solidFill>
                  <a:schemeClr val="accent5"/>
                </a:solidFill>
              </a:rPr>
              <a:t>25</a:t>
            </a:r>
            <a:r>
              <a:rPr kumimoji="1" lang="ja-JP" altLang="en-US" b="1" i="0" u="none" strike="noStrike" kern="1200" baseline="0" dirty="0" smtClean="0">
                <a:solidFill>
                  <a:schemeClr val="accent5"/>
                </a:solidFill>
                <a:latin typeface="+mn-lt"/>
                <a:ea typeface="+mn-ea"/>
                <a:cs typeface="+mn-cs"/>
              </a:rPr>
              <a:t>日</a:t>
            </a:r>
          </a:p>
        </p:txBody>
      </p:sp>
      <p:sp>
        <p:nvSpPr>
          <p:cNvPr id="24" name="テキスト ボックス 23"/>
          <p:cNvSpPr txBox="1"/>
          <p:nvPr/>
        </p:nvSpPr>
        <p:spPr>
          <a:xfrm>
            <a:off x="2144440" y="1916832"/>
            <a:ext cx="1117614"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chemeClr val="accent5"/>
                </a:solidFill>
              </a:rPr>
              <a:t>10</a:t>
            </a:r>
            <a:r>
              <a:rPr kumimoji="1" lang="ja-JP" altLang="en-US" b="1" i="0" u="none" strike="noStrike" kern="1200" baseline="0" dirty="0" smtClean="0">
                <a:solidFill>
                  <a:schemeClr val="accent5"/>
                </a:solidFill>
              </a:rPr>
              <a:t>月</a:t>
            </a:r>
            <a:endParaRPr kumimoji="1" lang="en-US" altLang="ja-JP" b="1" i="0" u="none" strike="noStrike" kern="1200" baseline="0" dirty="0" smtClean="0">
              <a:solidFill>
                <a:schemeClr val="accent5"/>
              </a:solidFill>
            </a:endParaRPr>
          </a:p>
          <a:p>
            <a:pPr algn="ctr">
              <a:tabLst>
                <a:tab pos="2241550" algn="l"/>
              </a:tabLst>
            </a:pPr>
            <a:r>
              <a:rPr lang="en-US" altLang="ja-JP" b="1" dirty="0" smtClean="0">
                <a:solidFill>
                  <a:schemeClr val="accent5"/>
                </a:solidFill>
              </a:rPr>
              <a:t>18</a:t>
            </a:r>
            <a:r>
              <a:rPr kumimoji="1" lang="ja-JP" altLang="en-US" b="1" i="0" u="none" strike="noStrike" kern="1200" baseline="0" dirty="0" smtClean="0">
                <a:solidFill>
                  <a:schemeClr val="accent5"/>
                </a:solidFill>
              </a:rPr>
              <a:t>～</a:t>
            </a:r>
            <a:r>
              <a:rPr lang="en-US" altLang="ja-JP" b="1" dirty="0" smtClean="0">
                <a:solidFill>
                  <a:schemeClr val="accent5"/>
                </a:solidFill>
              </a:rPr>
              <a:t>20</a:t>
            </a:r>
            <a:r>
              <a:rPr kumimoji="1" lang="ja-JP" altLang="en-US" b="1" i="0" u="none" strike="noStrike" kern="1200" baseline="0" dirty="0" smtClean="0">
                <a:solidFill>
                  <a:schemeClr val="accent5"/>
                </a:solidFill>
              </a:rPr>
              <a:t>日</a:t>
            </a:r>
          </a:p>
        </p:txBody>
      </p:sp>
      <p:sp>
        <p:nvSpPr>
          <p:cNvPr id="25" name="テキスト ボックス 24"/>
          <p:cNvSpPr txBox="1"/>
          <p:nvPr/>
        </p:nvSpPr>
        <p:spPr>
          <a:xfrm>
            <a:off x="6228184" y="1493168"/>
            <a:ext cx="1584087" cy="369332"/>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chemeClr val="accent5"/>
                </a:solidFill>
                <a:latin typeface="+mn-lt"/>
                <a:ea typeface="+mn-ea"/>
                <a:cs typeface="+mn-cs"/>
              </a:rPr>
              <a:t>11</a:t>
            </a:r>
            <a:r>
              <a:rPr kumimoji="1" lang="ja-JP" altLang="en-US" b="1" i="0" u="none" strike="noStrike" kern="1200" baseline="0" dirty="0" smtClean="0">
                <a:solidFill>
                  <a:schemeClr val="accent5"/>
                </a:solidFill>
                <a:latin typeface="+mn-lt"/>
                <a:ea typeface="+mn-ea"/>
                <a:cs typeface="+mn-cs"/>
              </a:rPr>
              <a:t>月</a:t>
            </a:r>
            <a:r>
              <a:rPr lang="en-US" altLang="ja-JP" b="1" dirty="0" smtClean="0">
                <a:solidFill>
                  <a:schemeClr val="accent5"/>
                </a:solidFill>
              </a:rPr>
              <a:t>19</a:t>
            </a:r>
            <a:r>
              <a:rPr kumimoji="1" lang="ja-JP" altLang="en-US" b="1" i="0" u="none" strike="noStrike" kern="1200" baseline="0" dirty="0" smtClean="0">
                <a:solidFill>
                  <a:schemeClr val="accent5"/>
                </a:solidFill>
                <a:latin typeface="+mn-lt"/>
                <a:ea typeface="+mn-ea"/>
                <a:cs typeface="+mn-cs"/>
              </a:rPr>
              <a:t>～</a:t>
            </a:r>
            <a:r>
              <a:rPr lang="en-US" altLang="ja-JP" b="1" dirty="0" smtClean="0">
                <a:solidFill>
                  <a:schemeClr val="accent5"/>
                </a:solidFill>
              </a:rPr>
              <a:t>20</a:t>
            </a:r>
            <a:r>
              <a:rPr kumimoji="1" lang="ja-JP" altLang="en-US" b="1" i="0" u="none" strike="noStrike" kern="1200" baseline="0" dirty="0" smtClean="0">
                <a:solidFill>
                  <a:schemeClr val="accent5"/>
                </a:solidFill>
                <a:latin typeface="+mn-lt"/>
                <a:ea typeface="+mn-ea"/>
                <a:cs typeface="+mn-cs"/>
              </a:rPr>
              <a:t>日</a:t>
            </a:r>
          </a:p>
        </p:txBody>
      </p:sp>
      <p:sp>
        <p:nvSpPr>
          <p:cNvPr id="26" name="テキスト ボックス 25"/>
          <p:cNvSpPr txBox="1"/>
          <p:nvPr/>
        </p:nvSpPr>
        <p:spPr>
          <a:xfrm>
            <a:off x="7956376" y="1268760"/>
            <a:ext cx="1117614" cy="646331"/>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tabLst>
                <a:tab pos="2241550" algn="l"/>
              </a:tabLst>
            </a:pPr>
            <a:r>
              <a:rPr kumimoji="1" lang="en-US" altLang="ja-JP" b="1" i="0" u="none" strike="noStrike" kern="1200" baseline="0" dirty="0" smtClean="0">
                <a:solidFill>
                  <a:schemeClr val="accent5"/>
                </a:solidFill>
                <a:latin typeface="+mn-lt"/>
                <a:ea typeface="+mn-ea"/>
                <a:cs typeface="+mn-cs"/>
              </a:rPr>
              <a:t>11</a:t>
            </a:r>
            <a:r>
              <a:rPr kumimoji="1" lang="ja-JP" altLang="en-US" b="1" i="0" u="none" strike="noStrike" kern="1200" baseline="0" dirty="0" smtClean="0">
                <a:solidFill>
                  <a:schemeClr val="accent5"/>
                </a:solidFill>
                <a:latin typeface="+mn-lt"/>
                <a:ea typeface="+mn-ea"/>
                <a:cs typeface="+mn-cs"/>
              </a:rPr>
              <a:t>月</a:t>
            </a:r>
            <a:r>
              <a:rPr lang="en-US" altLang="ja-JP" b="1" dirty="0" smtClean="0">
                <a:solidFill>
                  <a:schemeClr val="accent5"/>
                </a:solidFill>
              </a:rPr>
              <a:t>26</a:t>
            </a:r>
            <a:r>
              <a:rPr lang="ja-JP" altLang="en-US" b="1" dirty="0" smtClean="0">
                <a:solidFill>
                  <a:schemeClr val="accent5"/>
                </a:solidFill>
              </a:rPr>
              <a:t>日</a:t>
            </a:r>
            <a:endParaRPr lang="en-US" altLang="ja-JP" b="1" dirty="0" smtClean="0">
              <a:solidFill>
                <a:schemeClr val="accent5"/>
              </a:solidFill>
            </a:endParaRPr>
          </a:p>
          <a:p>
            <a:pPr algn="ctr">
              <a:tabLst>
                <a:tab pos="2241550" algn="l"/>
              </a:tabLst>
            </a:pPr>
            <a:r>
              <a:rPr lang="en-US" altLang="ja-JP" b="1" dirty="0" smtClean="0">
                <a:solidFill>
                  <a:schemeClr val="accent5"/>
                </a:solidFill>
              </a:rPr>
              <a:t>29</a:t>
            </a:r>
            <a:r>
              <a:rPr kumimoji="1" lang="ja-JP" altLang="en-US" b="1" i="0" u="none" strike="noStrike" kern="1200" baseline="0" dirty="0" smtClean="0">
                <a:solidFill>
                  <a:schemeClr val="accent5"/>
                </a:solidFill>
                <a:latin typeface="+mn-lt"/>
                <a:ea typeface="+mn-ea"/>
                <a:cs typeface="+mn-cs"/>
              </a:rPr>
              <a:t>日</a:t>
            </a:r>
          </a:p>
        </p:txBody>
      </p:sp>
    </p:spTree>
    <p:extLst>
      <p:ext uri="{BB962C8B-B14F-4D97-AF65-F5344CB8AC3E}">
        <p14:creationId xmlns:p14="http://schemas.microsoft.com/office/powerpoint/2010/main" val="2262416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631229"/>
            <a:ext cx="8733656" cy="4525963"/>
          </a:xfrm>
        </p:spPr>
        <p:txBody>
          <a:bodyPr>
            <a:noAutofit/>
          </a:bodyPr>
          <a:lstStyle/>
          <a:p>
            <a:pPr marL="0" indent="0">
              <a:buNone/>
            </a:pPr>
            <a:r>
              <a:rPr lang="ja-JP" altLang="en-US" dirty="0"/>
              <a:t>　</a:t>
            </a:r>
            <a:r>
              <a:rPr lang="ja-JP" altLang="ja-JP" dirty="0" smtClean="0"/>
              <a:t>北京市</a:t>
            </a:r>
            <a:r>
              <a:rPr lang="ja-JP" altLang="ja-JP" dirty="0"/>
              <a:t>環境保護局</a:t>
            </a:r>
            <a:r>
              <a:rPr lang="ja-JP" altLang="ja-JP" dirty="0" smtClean="0"/>
              <a:t>は</a:t>
            </a:r>
            <a:r>
              <a:rPr lang="en-US" altLang="ja-JP" dirty="0" smtClean="0"/>
              <a:t>12</a:t>
            </a:r>
            <a:r>
              <a:rPr lang="ja-JP" altLang="en-US" dirty="0" smtClean="0"/>
              <a:t>月</a:t>
            </a:r>
            <a:r>
              <a:rPr lang="en-US" altLang="ja-JP" dirty="0" smtClean="0"/>
              <a:t>17</a:t>
            </a:r>
            <a:r>
              <a:rPr lang="ja-JP" altLang="ja-JP" dirty="0"/>
              <a:t>日、ＡＰＥＣ期間中の大気汚染対策の評価結果を公表</a:t>
            </a:r>
            <a:r>
              <a:rPr lang="ja-JP" altLang="ja-JP" dirty="0" smtClean="0"/>
              <a:t>。</a:t>
            </a:r>
            <a:endParaRPr lang="en-US" altLang="ja-JP" dirty="0" smtClean="0"/>
          </a:p>
          <a:p>
            <a:pPr marL="0" indent="0">
              <a:buNone/>
            </a:pPr>
            <a:r>
              <a:rPr lang="ja-JP" altLang="en-US" dirty="0" smtClean="0"/>
              <a:t>・　</a:t>
            </a:r>
            <a:r>
              <a:rPr lang="ja-JP" altLang="ja-JP" dirty="0" smtClean="0"/>
              <a:t>期</a:t>
            </a:r>
            <a:r>
              <a:rPr lang="ja-JP" altLang="ja-JP" dirty="0"/>
              <a:t>間中</a:t>
            </a:r>
            <a:r>
              <a:rPr lang="ja-JP" altLang="ja-JP" dirty="0" smtClean="0"/>
              <a:t>の</a:t>
            </a:r>
            <a:r>
              <a:rPr lang="en-US" altLang="ja-JP" dirty="0" smtClean="0"/>
              <a:t>PM2.5</a:t>
            </a:r>
            <a:r>
              <a:rPr lang="ja-JP" altLang="ja-JP" dirty="0"/>
              <a:t>全市</a:t>
            </a:r>
            <a:r>
              <a:rPr lang="ja-JP" altLang="ja-JP" dirty="0" smtClean="0"/>
              <a:t>平均濃度</a:t>
            </a:r>
            <a:r>
              <a:rPr lang="ja-JP" altLang="en-US" dirty="0" smtClean="0"/>
              <a:t>：　</a:t>
            </a:r>
            <a:r>
              <a:rPr lang="en-US" altLang="ja-JP" dirty="0" smtClean="0"/>
              <a:t>43</a:t>
            </a:r>
            <a:r>
              <a:rPr lang="zh-CN" altLang="ja-JP" dirty="0" smtClean="0"/>
              <a:t> </a:t>
            </a:r>
            <a:r>
              <a:rPr lang="zh-CN" altLang="ja-JP" dirty="0"/>
              <a:t>μ</a:t>
            </a:r>
            <a:r>
              <a:rPr lang="en-US" altLang="ja-JP" dirty="0"/>
              <a:t>g /</a:t>
            </a:r>
            <a:r>
              <a:rPr lang="ja-JP" altLang="ja-JP" dirty="0" smtClean="0"/>
              <a:t>㎥</a:t>
            </a:r>
            <a:endParaRPr lang="en-US" altLang="ja-JP" dirty="0" smtClean="0"/>
          </a:p>
          <a:p>
            <a:pPr marL="0" indent="0">
              <a:lnSpc>
                <a:spcPts val="3200"/>
              </a:lnSpc>
              <a:buNone/>
            </a:pPr>
            <a:r>
              <a:rPr lang="ja-JP" altLang="en-US" dirty="0" smtClean="0"/>
              <a:t>・　</a:t>
            </a:r>
            <a:r>
              <a:rPr lang="ja-JP" altLang="ja-JP" dirty="0" smtClean="0"/>
              <a:t>もし</a:t>
            </a:r>
            <a:r>
              <a:rPr lang="ja-JP" altLang="ja-JP" dirty="0"/>
              <a:t>も今回</a:t>
            </a:r>
            <a:r>
              <a:rPr lang="ja-JP" altLang="ja-JP" dirty="0" smtClean="0"/>
              <a:t>の措置がなければ</a:t>
            </a:r>
            <a:r>
              <a:rPr lang="en-US" altLang="ja-JP" dirty="0"/>
              <a:t>69.5</a:t>
            </a:r>
            <a:r>
              <a:rPr lang="zh-CN" altLang="ja-JP" dirty="0"/>
              <a:t>μ</a:t>
            </a:r>
            <a:r>
              <a:rPr lang="en-US" altLang="ja-JP" dirty="0" smtClean="0"/>
              <a:t>g</a:t>
            </a:r>
            <a:r>
              <a:rPr lang="en-US" altLang="ja-JP" dirty="0"/>
              <a:t> / </a:t>
            </a:r>
            <a:r>
              <a:rPr lang="ja-JP" altLang="ja-JP" dirty="0" smtClean="0"/>
              <a:t>㎥</a:t>
            </a:r>
            <a:endParaRPr lang="en-US" altLang="ja-JP" dirty="0" smtClean="0"/>
          </a:p>
          <a:p>
            <a:pPr marL="0" indent="0">
              <a:lnSpc>
                <a:spcPts val="3200"/>
              </a:lnSpc>
              <a:buNone/>
            </a:pPr>
            <a:r>
              <a:rPr lang="ja-JP" altLang="en-US" dirty="0"/>
              <a:t>　</a:t>
            </a:r>
            <a:r>
              <a:rPr lang="ja-JP" altLang="en-US" dirty="0" smtClean="0"/>
              <a:t>　今回の</a:t>
            </a:r>
            <a:r>
              <a:rPr lang="ja-JP" altLang="ja-JP" dirty="0" smtClean="0"/>
              <a:t>措置</a:t>
            </a:r>
            <a:r>
              <a:rPr lang="ja-JP" altLang="ja-JP" dirty="0"/>
              <a:t>により</a:t>
            </a:r>
            <a:r>
              <a:rPr lang="en-US" altLang="ja-JP" dirty="0"/>
              <a:t>26.5</a:t>
            </a:r>
            <a:r>
              <a:rPr lang="zh-CN" altLang="ja-JP" dirty="0"/>
              <a:t>μ</a:t>
            </a:r>
            <a:r>
              <a:rPr lang="en-US" altLang="ja-JP" dirty="0" smtClean="0"/>
              <a:t>g</a:t>
            </a:r>
            <a:r>
              <a:rPr lang="en-US" altLang="ja-JP" dirty="0"/>
              <a:t> / </a:t>
            </a:r>
            <a:r>
              <a:rPr lang="ja-JP" altLang="ja-JP" dirty="0" smtClean="0"/>
              <a:t>㎥</a:t>
            </a:r>
            <a:r>
              <a:rPr lang="ja-JP" altLang="ja-JP" dirty="0"/>
              <a:t>が</a:t>
            </a:r>
            <a:r>
              <a:rPr lang="ja-JP" altLang="ja-JP" dirty="0" smtClean="0"/>
              <a:t>削減</a:t>
            </a:r>
            <a:endParaRPr lang="en-US" altLang="ja-JP" dirty="0"/>
          </a:p>
          <a:p>
            <a:pPr marL="0" indent="0">
              <a:lnSpc>
                <a:spcPts val="3200"/>
              </a:lnSpc>
              <a:buNone/>
            </a:pPr>
            <a:r>
              <a:rPr lang="ja-JP" altLang="en-US" dirty="0" smtClean="0"/>
              <a:t>・　</a:t>
            </a:r>
            <a:r>
              <a:rPr lang="ja-JP" altLang="ja-JP" dirty="0" smtClean="0"/>
              <a:t>うち</a:t>
            </a:r>
            <a:r>
              <a:rPr lang="ja-JP" altLang="ja-JP" dirty="0"/>
              <a:t>、北京市内の取組による</a:t>
            </a:r>
            <a:r>
              <a:rPr lang="ja-JP" altLang="ja-JP" dirty="0" smtClean="0"/>
              <a:t>削減分</a:t>
            </a:r>
            <a:r>
              <a:rPr lang="ja-JP" altLang="en-US" dirty="0" smtClean="0"/>
              <a:t>： </a:t>
            </a:r>
            <a:r>
              <a:rPr lang="en-US" altLang="ja-JP" dirty="0" smtClean="0"/>
              <a:t>19.8</a:t>
            </a:r>
            <a:r>
              <a:rPr lang="ja-JP" altLang="ja-JP" dirty="0" smtClean="0"/>
              <a:t>％</a:t>
            </a:r>
            <a:endParaRPr lang="en-US" altLang="ja-JP" dirty="0" smtClean="0"/>
          </a:p>
          <a:p>
            <a:pPr marL="0" indent="0">
              <a:lnSpc>
                <a:spcPts val="3200"/>
              </a:lnSpc>
              <a:buNone/>
            </a:pPr>
            <a:r>
              <a:rPr lang="ja-JP" altLang="en-US" dirty="0"/>
              <a:t>　</a:t>
            </a:r>
            <a:r>
              <a:rPr lang="ja-JP" altLang="en-US" dirty="0" smtClean="0"/>
              <a:t>　</a:t>
            </a:r>
            <a:r>
              <a:rPr lang="ja-JP" altLang="ja-JP" dirty="0" smtClean="0"/>
              <a:t>周辺</a:t>
            </a:r>
            <a:r>
              <a:rPr lang="ja-JP" altLang="ja-JP" dirty="0"/>
              <a:t>地域からの流入の</a:t>
            </a:r>
            <a:r>
              <a:rPr lang="ja-JP" altLang="ja-JP" dirty="0" smtClean="0"/>
              <a:t>削減分</a:t>
            </a:r>
            <a:r>
              <a:rPr lang="ja-JP" altLang="en-US" dirty="0" smtClean="0"/>
              <a:t>： </a:t>
            </a:r>
            <a:r>
              <a:rPr lang="en-US" altLang="ja-JP" dirty="0" smtClean="0"/>
              <a:t>6.8</a:t>
            </a:r>
            <a:r>
              <a:rPr lang="ja-JP" altLang="ja-JP" dirty="0" smtClean="0"/>
              <a:t>％</a:t>
            </a:r>
            <a:endParaRPr lang="ja-JP" altLang="ja-JP" dirty="0"/>
          </a:p>
          <a:p>
            <a:r>
              <a:rPr lang="ja-JP" altLang="ja-JP" dirty="0" smtClean="0"/>
              <a:t>汚染緩和の</a:t>
            </a:r>
            <a:r>
              <a:rPr lang="ja-JP" altLang="ja-JP" dirty="0"/>
              <a:t>貢献度は</a:t>
            </a:r>
            <a:r>
              <a:rPr lang="ja-JP" altLang="ja-JP" dirty="0" smtClean="0"/>
              <a:t>、</a:t>
            </a:r>
            <a:r>
              <a:rPr lang="ja-JP" altLang="en-US" u="sng" dirty="0" smtClean="0"/>
              <a:t>ﾅﾝﾊﾞｰﾌﾟﾚｰﾄ</a:t>
            </a:r>
            <a:r>
              <a:rPr lang="ja-JP" altLang="ja-JP" u="sng" dirty="0" smtClean="0"/>
              <a:t>の偶数</a:t>
            </a:r>
            <a:r>
              <a:rPr lang="ja-JP" altLang="ja-JP" u="sng" dirty="0"/>
              <a:t>奇数による車両走行規制が</a:t>
            </a:r>
            <a:r>
              <a:rPr lang="en-US" altLang="ja-JP" u="sng" dirty="0"/>
              <a:t>39.5</a:t>
            </a:r>
            <a:r>
              <a:rPr lang="ja-JP" altLang="ja-JP" u="sng" dirty="0"/>
              <a:t>％で最も高く</a:t>
            </a:r>
            <a:r>
              <a:rPr lang="ja-JP" altLang="ja-JP" dirty="0"/>
              <a:t>、建設工事の</a:t>
            </a:r>
            <a:r>
              <a:rPr lang="ja-JP" altLang="ja-JP" dirty="0" smtClean="0"/>
              <a:t>中断</a:t>
            </a:r>
            <a:r>
              <a:rPr lang="ja-JP" altLang="en-US" dirty="0" smtClean="0"/>
              <a:t>：</a:t>
            </a:r>
            <a:r>
              <a:rPr lang="en-US" altLang="ja-JP" dirty="0" smtClean="0"/>
              <a:t>19.9</a:t>
            </a:r>
            <a:r>
              <a:rPr lang="ja-JP" altLang="ja-JP" dirty="0"/>
              <a:t>％</a:t>
            </a:r>
            <a:r>
              <a:rPr lang="ja-JP" altLang="ja-JP" dirty="0" smtClean="0"/>
              <a:t>、工業生産</a:t>
            </a:r>
            <a:r>
              <a:rPr lang="ja-JP" altLang="ja-JP" dirty="0"/>
              <a:t>停止・</a:t>
            </a:r>
            <a:r>
              <a:rPr lang="ja-JP" altLang="ja-JP" dirty="0" smtClean="0"/>
              <a:t>減産</a:t>
            </a:r>
            <a:r>
              <a:rPr lang="ja-JP" altLang="en-US" dirty="0" smtClean="0"/>
              <a:t>：</a:t>
            </a:r>
            <a:r>
              <a:rPr lang="en-US" altLang="ja-JP" dirty="0" smtClean="0"/>
              <a:t>17.5</a:t>
            </a:r>
            <a:r>
              <a:rPr lang="ja-JP" altLang="ja-JP" dirty="0"/>
              <a:t>％、</a:t>
            </a:r>
            <a:r>
              <a:rPr lang="ja-JP" altLang="ja-JP" dirty="0" smtClean="0"/>
              <a:t>同期間の休日化</a:t>
            </a:r>
            <a:r>
              <a:rPr lang="ja-JP" altLang="en-US" dirty="0" smtClean="0"/>
              <a:t>：</a:t>
            </a:r>
            <a:r>
              <a:rPr lang="en-US" altLang="ja-JP" dirty="0" smtClean="0"/>
              <a:t>12.4</a:t>
            </a:r>
            <a:r>
              <a:rPr lang="ja-JP" altLang="ja-JP" dirty="0"/>
              <a:t>％、道路のちり・ほこり</a:t>
            </a:r>
            <a:r>
              <a:rPr lang="ja-JP" altLang="ja-JP" dirty="0" smtClean="0"/>
              <a:t>対策</a:t>
            </a:r>
            <a:r>
              <a:rPr lang="ja-JP" altLang="en-US" dirty="0" smtClean="0"/>
              <a:t>：</a:t>
            </a:r>
            <a:r>
              <a:rPr lang="en-US" altLang="ja-JP" dirty="0" smtClean="0"/>
              <a:t>10.7</a:t>
            </a:r>
            <a:r>
              <a:rPr lang="ja-JP" altLang="ja-JP" dirty="0" smtClean="0"/>
              <a:t>％</a:t>
            </a:r>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dirty="0"/>
          </a:p>
        </p:txBody>
      </p:sp>
      <p:sp>
        <p:nvSpPr>
          <p:cNvPr id="5" name="テキスト ボックス 4"/>
          <p:cNvSpPr txBox="1"/>
          <p:nvPr/>
        </p:nvSpPr>
        <p:spPr>
          <a:xfrm>
            <a:off x="0" y="-27384"/>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en-US" altLang="ja-JP" sz="3600" b="1" dirty="0" smtClean="0">
                <a:latin typeface="HGPｺﾞｼｯｸM" pitchFamily="50" charset="-128"/>
                <a:ea typeface="HGPｺﾞｼｯｸM" pitchFamily="50" charset="-128"/>
              </a:rPr>
              <a:t>APEC</a:t>
            </a:r>
            <a:r>
              <a:rPr lang="ja-JP" altLang="en-US" sz="3600" b="1" dirty="0" smtClean="0">
                <a:latin typeface="HGPｺﾞｼｯｸM" pitchFamily="50" charset="-128"/>
                <a:ea typeface="HGPｺﾞｼｯｸM" pitchFamily="50" charset="-128"/>
              </a:rPr>
              <a:t>期間中の取組の評価結果</a:t>
            </a:r>
            <a:endParaRPr lang="en-US" altLang="ja-JP" sz="3600" dirty="0"/>
          </a:p>
        </p:txBody>
      </p:sp>
    </p:spTree>
    <p:extLst>
      <p:ext uri="{BB962C8B-B14F-4D97-AF65-F5344CB8AC3E}">
        <p14:creationId xmlns:p14="http://schemas.microsoft.com/office/powerpoint/2010/main" val="39253361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dirty="0"/>
          </a:p>
        </p:txBody>
      </p:sp>
      <p:sp>
        <p:nvSpPr>
          <p:cNvPr id="5" name="タイトル 1"/>
          <p:cNvSpPr>
            <a:spLocks noGrp="1"/>
          </p:cNvSpPr>
          <p:nvPr>
            <p:ph type="title"/>
          </p:nvPr>
        </p:nvSpPr>
        <p:spPr>
          <a:xfrm>
            <a:off x="457200" y="2358008"/>
            <a:ext cx="8229600" cy="1143000"/>
          </a:xfrm>
        </p:spPr>
        <p:txBody>
          <a:bodyPr>
            <a:noAutofit/>
          </a:bodyPr>
          <a:lstStyle/>
          <a:p>
            <a:r>
              <a:rPr lang="ja-JP" altLang="en-US" sz="6000" dirty="0" smtClean="0"/>
              <a:t>環境基準及び</a:t>
            </a:r>
            <a:r>
              <a:rPr lang="en-US" altLang="ja-JP" sz="6000" dirty="0" smtClean="0"/>
              <a:t/>
            </a:r>
            <a:br>
              <a:rPr lang="en-US" altLang="ja-JP" sz="6000" dirty="0" smtClean="0"/>
            </a:br>
            <a:r>
              <a:rPr lang="ja-JP" altLang="en-US" sz="6000" dirty="0" smtClean="0"/>
              <a:t>中国政府機関の対策</a:t>
            </a:r>
            <a:endParaRPr kumimoji="1" lang="ja-JP" altLang="en-US" sz="6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dirty="0"/>
          </a:p>
        </p:txBody>
      </p:sp>
      <p:graphicFrame>
        <p:nvGraphicFramePr>
          <p:cNvPr id="6" name="表 5"/>
          <p:cNvGraphicFramePr>
            <a:graphicFrameLocks noGrp="1"/>
          </p:cNvGraphicFramePr>
          <p:nvPr/>
        </p:nvGraphicFramePr>
        <p:xfrm>
          <a:off x="143000" y="836712"/>
          <a:ext cx="8893496" cy="3744352"/>
        </p:xfrm>
        <a:graphic>
          <a:graphicData uri="http://schemas.openxmlformats.org/drawingml/2006/table">
            <a:tbl>
              <a:tblPr/>
              <a:tblGrid>
                <a:gridCol w="900608"/>
                <a:gridCol w="1728192"/>
                <a:gridCol w="2304256"/>
                <a:gridCol w="2268256"/>
                <a:gridCol w="1692184"/>
              </a:tblGrid>
              <a:tr h="432048">
                <a:tc>
                  <a:txBody>
                    <a:bodyPr/>
                    <a:lstStyle/>
                    <a:p>
                      <a:pPr algn="ctr">
                        <a:spcAft>
                          <a:spcPts val="0"/>
                        </a:spcAft>
                      </a:pPr>
                      <a:endParaRPr lang="ja-JP" sz="2400" kern="100" dirty="0">
                        <a:latin typeface="Century"/>
                        <a:ea typeface="ＭＳ 明朝"/>
                        <a:cs typeface="Times New Roman"/>
                      </a:endParaRPr>
                    </a:p>
                  </a:txBody>
                  <a:tcPr marL="66576" marR="6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endParaRPr lang="ja-JP" sz="2400" kern="100" dirty="0">
                        <a:latin typeface="Century"/>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ja-JP" sz="2400" b="0" kern="100" dirty="0" smtClean="0">
                          <a:latin typeface="Century"/>
                          <a:ea typeface="ＭＳ ゴシック"/>
                          <a:cs typeface="Times New Roman"/>
                        </a:rPr>
                        <a:t>年平均値</a:t>
                      </a:r>
                      <a:endParaRPr lang="en-US" altLang="zh-CN" sz="2400" b="0" kern="100" baseline="0" dirty="0" smtClean="0">
                        <a:latin typeface="Century"/>
                        <a:ea typeface="ＭＳ ゴシック"/>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zh-CN" altLang="ja-JP" sz="2400" b="0" kern="100" dirty="0" smtClean="0">
                          <a:latin typeface="Century"/>
                          <a:ea typeface="ＭＳ ゴシック"/>
                          <a:cs typeface="Times New Roman"/>
                        </a:rPr>
                        <a:t>１日平均値</a:t>
                      </a:r>
                      <a:endParaRPr lang="ja-JP" sz="2400" b="0" kern="100" dirty="0">
                        <a:latin typeface="Century"/>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zh-TW" altLang="ja-JP" sz="2400" b="0" kern="100" dirty="0" smtClean="0">
                          <a:latin typeface="Century"/>
                          <a:ea typeface="ＭＳ ゴシック"/>
                          <a:cs typeface="Times New Roman"/>
                        </a:rPr>
                        <a:t>１時間値</a:t>
                      </a:r>
                      <a:endParaRPr lang="ja-JP" sz="2400" b="0" kern="100" dirty="0">
                        <a:latin typeface="Century"/>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720080">
                <a:tc rowSpan="4">
                  <a:txBody>
                    <a:bodyPr/>
                    <a:lstStyle/>
                    <a:p>
                      <a:pPr algn="ctr">
                        <a:spcAft>
                          <a:spcPts val="0"/>
                        </a:spcAft>
                      </a:pPr>
                      <a:r>
                        <a:rPr lang="en-US" sz="2400" kern="100" dirty="0">
                          <a:latin typeface="ＭＳ ゴシック"/>
                          <a:ea typeface="ＭＳ 明朝"/>
                          <a:cs typeface="Times New Roman"/>
                        </a:rPr>
                        <a:t>PM10</a:t>
                      </a:r>
                      <a:endParaRPr lang="ja-JP" sz="2400" kern="100" dirty="0">
                        <a:latin typeface="Century"/>
                        <a:ea typeface="ＭＳ 明朝"/>
                        <a:cs typeface="Times New Roman"/>
                      </a:endParaRPr>
                    </a:p>
                  </a:txBody>
                  <a:tcPr marL="66576" marR="6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ja-JP" sz="2400" b="0" kern="100" dirty="0">
                          <a:latin typeface="Century"/>
                          <a:ea typeface="ＭＳ ゴシック"/>
                          <a:cs typeface="Times New Roman"/>
                        </a:rPr>
                        <a:t>中国</a:t>
                      </a:r>
                      <a:endParaRPr lang="ja-JP" sz="2400" b="0" kern="100" dirty="0">
                        <a:latin typeface="Century"/>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1" lang="en-US" altLang="ja-JP" sz="2400" b="0" kern="1200" dirty="0" smtClean="0">
                          <a:solidFill>
                            <a:schemeClr val="tx1"/>
                          </a:solidFill>
                          <a:latin typeface="+mn-lt"/>
                          <a:ea typeface="+mn-ea"/>
                          <a:cs typeface="+mn-cs"/>
                        </a:rPr>
                        <a:t>100μg/m</a:t>
                      </a:r>
                      <a:r>
                        <a:rPr kumimoji="1" lang="en-US" altLang="ja-JP" sz="2400" b="0" kern="1200" baseline="30000" dirty="0" smtClean="0">
                          <a:solidFill>
                            <a:schemeClr val="tx1"/>
                          </a:solidFill>
                          <a:latin typeface="+mn-lt"/>
                          <a:ea typeface="+mn-ea"/>
                          <a:cs typeface="+mn-cs"/>
                        </a:rPr>
                        <a:t>3</a:t>
                      </a:r>
                      <a:endParaRPr kumimoji="1" lang="ja-JP" altLang="ja-JP" sz="2400" b="0" kern="1200" dirty="0" smtClean="0">
                        <a:solidFill>
                          <a:schemeClr val="tx1"/>
                        </a:solidFill>
                        <a:latin typeface="+mn-lt"/>
                        <a:ea typeface="+mn-ea"/>
                        <a:cs typeface="+mn-cs"/>
                      </a:endParaRPr>
                    </a:p>
                    <a:p>
                      <a:pPr algn="ctr"/>
                      <a:r>
                        <a:rPr kumimoji="1" lang="en-US" altLang="ja-JP" sz="2400" b="0" kern="1200" dirty="0" smtClean="0">
                          <a:solidFill>
                            <a:schemeClr val="tx1"/>
                          </a:solidFill>
                          <a:latin typeface="+mn-lt"/>
                          <a:ea typeface="+mn-ea"/>
                          <a:cs typeface="+mn-cs"/>
                        </a:rPr>
                        <a:t>   </a:t>
                      </a:r>
                      <a:r>
                        <a:rPr kumimoji="1" lang="ja-JP" altLang="ja-JP" sz="2400" b="0" kern="1200" dirty="0" smtClean="0">
                          <a:solidFill>
                            <a:schemeClr val="tx1"/>
                          </a:solidFill>
                          <a:latin typeface="+mn-lt"/>
                          <a:ea typeface="+mn-ea"/>
                          <a:cs typeface="+mn-cs"/>
                        </a:rPr>
                        <a:t>（</a:t>
                      </a:r>
                      <a:r>
                        <a:rPr kumimoji="1" lang="en-US" altLang="ja-JP" sz="2400" b="0" kern="1200" dirty="0" smtClean="0">
                          <a:solidFill>
                            <a:schemeClr val="tx1"/>
                          </a:solidFill>
                          <a:latin typeface="+mn-lt"/>
                          <a:ea typeface="+mn-ea"/>
                          <a:cs typeface="+mn-cs"/>
                        </a:rPr>
                        <a:t>70μg/m</a:t>
                      </a:r>
                      <a:r>
                        <a:rPr kumimoji="1" lang="en-US" altLang="ja-JP" sz="2400" b="0" kern="1200" baseline="30000" dirty="0" smtClean="0">
                          <a:solidFill>
                            <a:schemeClr val="tx1"/>
                          </a:solidFill>
                          <a:latin typeface="+mn-lt"/>
                          <a:ea typeface="+mn-ea"/>
                          <a:cs typeface="+mn-cs"/>
                        </a:rPr>
                        <a:t>3</a:t>
                      </a:r>
                      <a:r>
                        <a:rPr kumimoji="1" lang="ja-JP" altLang="ja-JP" sz="2400" b="0" kern="1200" dirty="0" smtClean="0">
                          <a:solidFill>
                            <a:schemeClr val="tx1"/>
                          </a:solidFill>
                          <a:latin typeface="+mn-lt"/>
                          <a:ea typeface="+mn-ea"/>
                          <a:cs typeface="+mn-cs"/>
                        </a:rPr>
                        <a:t>）</a:t>
                      </a:r>
                      <a:r>
                        <a:rPr kumimoji="1" lang="ja-JP" altLang="ja-JP" sz="1400" b="1" kern="100" dirty="0" smtClean="0">
                          <a:solidFill>
                            <a:schemeClr val="tx1"/>
                          </a:solidFill>
                          <a:latin typeface="+mn-lt"/>
                          <a:ea typeface="ＭＳ ゴシック"/>
                          <a:cs typeface="Times New Roman"/>
                        </a:rPr>
                        <a:t>（※）</a:t>
                      </a:r>
                      <a:endParaRPr kumimoji="1" lang="ja-JP" sz="1400" b="1" kern="100" dirty="0">
                        <a:solidFill>
                          <a:schemeClr val="tx1"/>
                        </a:solidFill>
                        <a:latin typeface="+mn-lt"/>
                        <a:ea typeface="ＭＳ ゴシック"/>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2400" b="0" kern="100" dirty="0" smtClean="0">
                          <a:latin typeface="+mn-lt"/>
                          <a:ea typeface="ＭＳ ゴシック"/>
                          <a:cs typeface="Times New Roman"/>
                        </a:rPr>
                        <a:t>150</a:t>
                      </a:r>
                      <a:r>
                        <a:rPr kumimoji="1" lang="en-US" altLang="ja-JP" sz="2400" b="0" kern="1200" dirty="0" smtClean="0">
                          <a:solidFill>
                            <a:schemeClr val="tx1"/>
                          </a:solidFill>
                          <a:latin typeface="+mn-lt"/>
                          <a:ea typeface="+mn-ea"/>
                          <a:cs typeface="+mn-cs"/>
                        </a:rPr>
                        <a:t>μg</a:t>
                      </a:r>
                      <a:r>
                        <a:rPr lang="en-US" sz="2400" b="0" kern="100" dirty="0" smtClean="0">
                          <a:latin typeface="+mn-lt"/>
                          <a:ea typeface="ＭＳ 明朝"/>
                          <a:cs typeface="Times New Roman"/>
                        </a:rPr>
                        <a:t>/m</a:t>
                      </a:r>
                      <a:r>
                        <a:rPr lang="en-US" sz="2400" b="0" kern="100" baseline="30000" dirty="0" smtClean="0">
                          <a:latin typeface="+mn-lt"/>
                          <a:ea typeface="ＭＳ 明朝"/>
                          <a:cs typeface="Times New Roman"/>
                        </a:rPr>
                        <a:t>3</a:t>
                      </a:r>
                      <a:endParaRPr lang="ja-JP" sz="2400" b="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100" dirty="0">
                          <a:latin typeface="+mn-lt"/>
                          <a:ea typeface="ＭＳ 明朝"/>
                          <a:cs typeface="Times New Roman"/>
                        </a:rPr>
                        <a:t>-</a:t>
                      </a:r>
                      <a:endParaRPr lang="ja-JP"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vMerge="1">
                  <a:txBody>
                    <a:bodyPr/>
                    <a:lstStyle/>
                    <a:p>
                      <a:endParaRPr kumimoji="1" lang="ja-JP" altLang="en-US"/>
                    </a:p>
                  </a:txBody>
                  <a:tcPr/>
                </a:tc>
                <a:tc>
                  <a:txBody>
                    <a:bodyPr/>
                    <a:lstStyle/>
                    <a:p>
                      <a:pPr algn="ctr">
                        <a:spcAft>
                          <a:spcPts val="0"/>
                        </a:spcAft>
                      </a:pPr>
                      <a:r>
                        <a:rPr lang="ja-JP" sz="2400" kern="100" dirty="0">
                          <a:latin typeface="Century"/>
                          <a:ea typeface="ＭＳ ゴシック"/>
                          <a:cs typeface="Times New Roman"/>
                        </a:rPr>
                        <a:t>日本</a:t>
                      </a:r>
                      <a:endParaRPr lang="ja-JP" sz="2400" kern="100" dirty="0">
                        <a:latin typeface="Century"/>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mn-lt"/>
                          <a:ea typeface="ＭＳ 明朝"/>
                          <a:cs typeface="Times New Roman"/>
                        </a:rPr>
                        <a:t>-</a:t>
                      </a:r>
                      <a:endParaRPr lang="ja-JP"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0" kern="100" dirty="0" smtClean="0">
                          <a:latin typeface="+mn-lt"/>
                          <a:ea typeface="ＭＳ 明朝"/>
                          <a:cs typeface="Times New Roman"/>
                        </a:rPr>
                        <a:t>100</a:t>
                      </a:r>
                      <a:r>
                        <a:rPr kumimoji="1" lang="en-US" altLang="ja-JP" sz="2400" b="0" kern="1200" dirty="0" smtClean="0">
                          <a:solidFill>
                            <a:schemeClr val="tx1"/>
                          </a:solidFill>
                          <a:latin typeface="+mn-lt"/>
                          <a:ea typeface="+mn-ea"/>
                          <a:cs typeface="+mn-cs"/>
                        </a:rPr>
                        <a:t>μg</a:t>
                      </a:r>
                      <a:r>
                        <a:rPr lang="en-US" sz="2400" b="0" kern="100" dirty="0" smtClean="0">
                          <a:latin typeface="+mn-lt"/>
                          <a:ea typeface="ＭＳ 明朝"/>
                          <a:cs typeface="Times New Roman"/>
                        </a:rPr>
                        <a:t>/m</a:t>
                      </a:r>
                      <a:r>
                        <a:rPr lang="en-US" sz="2400" b="0" kern="100" baseline="30000" dirty="0" smtClean="0">
                          <a:latin typeface="+mn-lt"/>
                          <a:ea typeface="ＭＳ 明朝"/>
                          <a:cs typeface="Times New Roman"/>
                        </a:rPr>
                        <a:t>3</a:t>
                      </a:r>
                      <a:endParaRPr lang="ja-JP" sz="2400" b="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0" kern="100" dirty="0" smtClean="0">
                          <a:latin typeface="+mn-lt"/>
                          <a:ea typeface="ＭＳ 明朝"/>
                          <a:cs typeface="Times New Roman"/>
                        </a:rPr>
                        <a:t>200</a:t>
                      </a:r>
                      <a:r>
                        <a:rPr kumimoji="1" lang="en-US" altLang="ja-JP" sz="2400" b="0" kern="1200" dirty="0" smtClean="0">
                          <a:solidFill>
                            <a:schemeClr val="tx1"/>
                          </a:solidFill>
                          <a:latin typeface="+mn-lt"/>
                          <a:ea typeface="+mn-ea"/>
                          <a:cs typeface="+mn-cs"/>
                        </a:rPr>
                        <a:t>μg</a:t>
                      </a:r>
                      <a:r>
                        <a:rPr lang="en-US" sz="2400" b="0" kern="100" dirty="0" smtClean="0">
                          <a:latin typeface="+mn-lt"/>
                          <a:ea typeface="ＭＳ 明朝"/>
                          <a:cs typeface="Times New Roman"/>
                        </a:rPr>
                        <a:t>/m</a:t>
                      </a:r>
                      <a:r>
                        <a:rPr lang="en-US" sz="2400" b="0" kern="100" baseline="30000" dirty="0" smtClean="0">
                          <a:latin typeface="+mn-lt"/>
                          <a:ea typeface="ＭＳ 明朝"/>
                          <a:cs typeface="Times New Roman"/>
                        </a:rPr>
                        <a:t>3</a:t>
                      </a:r>
                      <a:endParaRPr lang="ja-JP" sz="2400" b="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48">
                <a:tc vMerge="1">
                  <a:txBody>
                    <a:bodyPr/>
                    <a:lstStyle/>
                    <a:p>
                      <a:endParaRPr kumimoji="1" lang="ja-JP" altLang="en-US"/>
                    </a:p>
                  </a:txBody>
                  <a:tcPr/>
                </a:tc>
                <a:tc>
                  <a:txBody>
                    <a:bodyPr/>
                    <a:lstStyle/>
                    <a:p>
                      <a:pPr algn="ctr">
                        <a:spcAft>
                          <a:spcPts val="0"/>
                        </a:spcAft>
                      </a:pPr>
                      <a:r>
                        <a:rPr lang="ja-JP" sz="2400" kern="100" dirty="0">
                          <a:latin typeface="Century"/>
                          <a:ea typeface="ＭＳ ゴシック"/>
                          <a:cs typeface="Times New Roman"/>
                        </a:rPr>
                        <a:t>米国</a:t>
                      </a:r>
                      <a:endParaRPr lang="ja-JP" sz="2400" kern="100" dirty="0">
                        <a:latin typeface="Century"/>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mn-lt"/>
                          <a:ea typeface="ＭＳ 明朝"/>
                          <a:cs typeface="Times New Roman"/>
                        </a:rPr>
                        <a:t>-</a:t>
                      </a:r>
                      <a:endParaRPr lang="ja-JP"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0" kern="100" dirty="0" smtClean="0">
                          <a:latin typeface="+mn-lt"/>
                          <a:ea typeface="ＭＳ 明朝"/>
                          <a:cs typeface="Times New Roman"/>
                        </a:rPr>
                        <a:t>150</a:t>
                      </a:r>
                      <a:r>
                        <a:rPr kumimoji="1" lang="en-US" altLang="ja-JP" sz="2400" b="0" kern="1200" dirty="0" smtClean="0">
                          <a:solidFill>
                            <a:schemeClr val="tx1"/>
                          </a:solidFill>
                          <a:latin typeface="+mn-lt"/>
                          <a:ea typeface="+mn-ea"/>
                          <a:cs typeface="+mn-cs"/>
                        </a:rPr>
                        <a:t>μg</a:t>
                      </a:r>
                      <a:r>
                        <a:rPr lang="en-US" sz="2400" b="0" kern="100" dirty="0" smtClean="0">
                          <a:latin typeface="+mn-lt"/>
                          <a:ea typeface="ＭＳ 明朝"/>
                          <a:cs typeface="Times New Roman"/>
                        </a:rPr>
                        <a:t>/m</a:t>
                      </a:r>
                      <a:r>
                        <a:rPr lang="en-US" sz="2400" b="0" kern="100" baseline="30000" dirty="0" smtClean="0">
                          <a:latin typeface="+mn-lt"/>
                          <a:ea typeface="ＭＳ 明朝"/>
                          <a:cs typeface="Times New Roman"/>
                        </a:rPr>
                        <a:t>3</a:t>
                      </a:r>
                      <a:endParaRPr lang="ja-JP" sz="2400" b="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mn-lt"/>
                          <a:ea typeface="ＭＳ 明朝"/>
                          <a:cs typeface="Times New Roman"/>
                        </a:rPr>
                        <a:t>-</a:t>
                      </a:r>
                      <a:endParaRPr lang="ja-JP"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48">
                <a:tc vMerge="1">
                  <a:txBody>
                    <a:bodyPr/>
                    <a:lstStyle/>
                    <a:p>
                      <a:endParaRPr kumimoji="1" lang="ja-JP" altLang="en-US"/>
                    </a:p>
                  </a:txBody>
                  <a:tcPr/>
                </a:tc>
                <a:tc>
                  <a:txBody>
                    <a:bodyPr/>
                    <a:lstStyle/>
                    <a:p>
                      <a:pPr algn="ctr">
                        <a:spcAft>
                          <a:spcPts val="0"/>
                        </a:spcAft>
                      </a:pPr>
                      <a:r>
                        <a:rPr lang="en-US" sz="2400" kern="100" dirty="0">
                          <a:latin typeface="ＭＳ ゴシック"/>
                          <a:ea typeface="ＭＳ 明朝"/>
                          <a:cs typeface="Times New Roman"/>
                        </a:rPr>
                        <a:t>WHO</a:t>
                      </a:r>
                      <a:r>
                        <a:rPr lang="ja-JP" sz="2400" kern="100" dirty="0">
                          <a:latin typeface="Century"/>
                          <a:ea typeface="ＭＳ ゴシック"/>
                          <a:cs typeface="Times New Roman"/>
                        </a:rPr>
                        <a:t>指針</a:t>
                      </a:r>
                      <a:endParaRPr lang="ja-JP" sz="2400" kern="100" dirty="0">
                        <a:latin typeface="Century"/>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0" kern="100" dirty="0" smtClean="0">
                          <a:latin typeface="+mn-lt"/>
                          <a:ea typeface="ＭＳ 明朝"/>
                          <a:cs typeface="Times New Roman"/>
                        </a:rPr>
                        <a:t> 20</a:t>
                      </a:r>
                      <a:r>
                        <a:rPr kumimoji="1" lang="en-US" altLang="ja-JP" sz="2400" b="0" kern="1200" dirty="0" smtClean="0">
                          <a:solidFill>
                            <a:schemeClr val="tx1"/>
                          </a:solidFill>
                          <a:latin typeface="+mn-lt"/>
                          <a:ea typeface="+mn-ea"/>
                          <a:cs typeface="+mn-cs"/>
                        </a:rPr>
                        <a:t>μg</a:t>
                      </a:r>
                      <a:r>
                        <a:rPr lang="en-US" sz="2400" b="0" kern="100" dirty="0" smtClean="0">
                          <a:latin typeface="+mn-lt"/>
                          <a:ea typeface="ＭＳ 明朝"/>
                          <a:cs typeface="Times New Roman"/>
                        </a:rPr>
                        <a:t>/m</a:t>
                      </a:r>
                      <a:r>
                        <a:rPr lang="en-US" sz="2400" b="0" kern="100" baseline="30000" dirty="0" smtClean="0">
                          <a:latin typeface="+mn-lt"/>
                          <a:ea typeface="ＭＳ 明朝"/>
                          <a:cs typeface="Times New Roman"/>
                        </a:rPr>
                        <a:t>3</a:t>
                      </a:r>
                      <a:endParaRPr lang="ja-JP" sz="2400" b="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0" kern="100" dirty="0" smtClean="0">
                          <a:latin typeface="+mn-lt"/>
                          <a:ea typeface="ＭＳ 明朝"/>
                          <a:cs typeface="Times New Roman"/>
                        </a:rPr>
                        <a:t>50</a:t>
                      </a:r>
                      <a:r>
                        <a:rPr kumimoji="1" lang="en-US" altLang="ja-JP" sz="2400" b="0" kern="1200" dirty="0" smtClean="0">
                          <a:solidFill>
                            <a:schemeClr val="tx1"/>
                          </a:solidFill>
                          <a:latin typeface="+mn-lt"/>
                          <a:ea typeface="+mn-ea"/>
                          <a:cs typeface="+mn-cs"/>
                        </a:rPr>
                        <a:t>μg</a:t>
                      </a:r>
                      <a:r>
                        <a:rPr lang="en-US" sz="2400" b="0" kern="100" dirty="0" smtClean="0">
                          <a:latin typeface="+mn-lt"/>
                          <a:ea typeface="ＭＳ 明朝"/>
                          <a:cs typeface="Times New Roman"/>
                        </a:rPr>
                        <a:t>/m</a:t>
                      </a:r>
                      <a:r>
                        <a:rPr lang="en-US" sz="2400" b="0" kern="100" baseline="30000" dirty="0" smtClean="0">
                          <a:latin typeface="+mn-lt"/>
                          <a:ea typeface="ＭＳ 明朝"/>
                          <a:cs typeface="Times New Roman"/>
                        </a:rPr>
                        <a:t>3</a:t>
                      </a:r>
                      <a:endParaRPr lang="ja-JP" sz="2400" b="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mn-lt"/>
                          <a:ea typeface="ＭＳ 明朝"/>
                          <a:cs typeface="Times New Roman"/>
                        </a:rPr>
                        <a:t>-</a:t>
                      </a:r>
                      <a:endParaRPr lang="ja-JP"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224">
                <a:tc rowSpan="4">
                  <a:txBody>
                    <a:bodyPr/>
                    <a:lstStyle/>
                    <a:p>
                      <a:pPr algn="ctr">
                        <a:spcAft>
                          <a:spcPts val="0"/>
                        </a:spcAft>
                      </a:pPr>
                      <a:r>
                        <a:rPr lang="en-US" sz="2400" kern="100" dirty="0">
                          <a:solidFill>
                            <a:schemeClr val="tx1"/>
                          </a:solidFill>
                          <a:latin typeface="ＭＳ ゴシック"/>
                          <a:ea typeface="ＭＳ 明朝"/>
                          <a:cs typeface="Times New Roman"/>
                        </a:rPr>
                        <a:t>PM2.5</a:t>
                      </a:r>
                      <a:endParaRPr lang="ja-JP" sz="2400" kern="100" dirty="0">
                        <a:solidFill>
                          <a:schemeClr val="tx1"/>
                        </a:solidFill>
                        <a:latin typeface="Century"/>
                        <a:ea typeface="ＭＳ 明朝"/>
                        <a:cs typeface="Times New Roman"/>
                      </a:endParaRPr>
                    </a:p>
                  </a:txBody>
                  <a:tcPr marL="66576" marR="66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ja-JP" sz="2400" b="1" kern="100" dirty="0">
                          <a:solidFill>
                            <a:srgbClr val="FF0000"/>
                          </a:solidFill>
                          <a:latin typeface="Century"/>
                          <a:ea typeface="ＭＳ ゴシック"/>
                          <a:cs typeface="Times New Roman"/>
                        </a:rPr>
                        <a:t>中国</a:t>
                      </a:r>
                      <a:endParaRPr lang="ja-JP" sz="2400" kern="100" dirty="0">
                        <a:solidFill>
                          <a:srgbClr val="FF0000"/>
                        </a:solidFill>
                        <a:latin typeface="Century"/>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2400" b="0" kern="100" dirty="0" smtClean="0">
                          <a:solidFill>
                            <a:schemeClr val="tx1"/>
                          </a:solidFill>
                          <a:latin typeface="+mn-lt"/>
                          <a:ea typeface="ＭＳ ゴシック"/>
                          <a:cs typeface="Times New Roman"/>
                        </a:rPr>
                        <a:t>　</a:t>
                      </a:r>
                      <a:r>
                        <a:rPr lang="en-US" sz="2400" b="0" kern="100" dirty="0" smtClean="0">
                          <a:solidFill>
                            <a:schemeClr val="tx1"/>
                          </a:solidFill>
                          <a:latin typeface="+mn-lt"/>
                          <a:ea typeface="ＭＳ ゴシック"/>
                          <a:cs typeface="Times New Roman"/>
                        </a:rPr>
                        <a:t>35</a:t>
                      </a:r>
                      <a:r>
                        <a:rPr kumimoji="1" lang="en-US" altLang="ja-JP" sz="2400" b="0" kern="1200" dirty="0" smtClean="0">
                          <a:solidFill>
                            <a:schemeClr val="tx1"/>
                          </a:solidFill>
                          <a:latin typeface="+mn-lt"/>
                          <a:ea typeface="+mn-ea"/>
                          <a:cs typeface="+mn-cs"/>
                        </a:rPr>
                        <a:t>μg</a:t>
                      </a:r>
                      <a:r>
                        <a:rPr lang="en-US" sz="2400" b="0" kern="100" dirty="0" smtClean="0">
                          <a:solidFill>
                            <a:schemeClr val="tx1"/>
                          </a:solidFill>
                          <a:latin typeface="+mn-lt"/>
                          <a:ea typeface="ＭＳ ゴシック"/>
                          <a:cs typeface="Times New Roman"/>
                        </a:rPr>
                        <a:t>/m</a:t>
                      </a:r>
                      <a:r>
                        <a:rPr lang="en-US" sz="2400" b="0" kern="100" baseline="30000" dirty="0" smtClean="0">
                          <a:solidFill>
                            <a:schemeClr val="tx1"/>
                          </a:solidFill>
                          <a:latin typeface="+mn-lt"/>
                          <a:ea typeface="ＭＳ ゴシック"/>
                          <a:cs typeface="Times New Roman"/>
                        </a:rPr>
                        <a:t>3</a:t>
                      </a:r>
                      <a:r>
                        <a:rPr kumimoji="1" lang="ja-JP" altLang="ja-JP" sz="1400" b="1" kern="100" dirty="0" smtClean="0">
                          <a:solidFill>
                            <a:schemeClr val="tx1"/>
                          </a:solidFill>
                          <a:latin typeface="+mn-lt"/>
                          <a:ea typeface="ＭＳ ゴシック"/>
                          <a:cs typeface="Times New Roman"/>
                        </a:rPr>
                        <a:t>（※）</a:t>
                      </a:r>
                      <a:endParaRPr kumimoji="1" lang="ja-JP" sz="1400" b="1" kern="100" dirty="0">
                        <a:solidFill>
                          <a:schemeClr val="tx1"/>
                        </a:solidFill>
                        <a:latin typeface="+mn-lt"/>
                        <a:ea typeface="ＭＳ ゴシック"/>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2400" b="1" kern="100" dirty="0" smtClean="0">
                          <a:solidFill>
                            <a:srgbClr val="FF0000"/>
                          </a:solidFill>
                          <a:latin typeface="+mn-lt"/>
                          <a:ea typeface="ＭＳ ゴシック"/>
                          <a:cs typeface="Times New Roman"/>
                        </a:rPr>
                        <a:t>75</a:t>
                      </a:r>
                      <a:r>
                        <a:rPr kumimoji="1" lang="en-US" altLang="ja-JP" sz="2400" b="1" kern="1200" dirty="0" smtClean="0">
                          <a:solidFill>
                            <a:srgbClr val="FF0000"/>
                          </a:solidFill>
                          <a:latin typeface="+mn-lt"/>
                          <a:ea typeface="+mn-ea"/>
                          <a:cs typeface="+mn-cs"/>
                        </a:rPr>
                        <a:t>μg</a:t>
                      </a:r>
                      <a:r>
                        <a:rPr lang="en-US" sz="2400" b="1" kern="100" dirty="0" smtClean="0">
                          <a:solidFill>
                            <a:srgbClr val="FF0000"/>
                          </a:solidFill>
                          <a:latin typeface="+mn-lt"/>
                          <a:ea typeface="ＭＳ ゴシック"/>
                          <a:cs typeface="Times New Roman"/>
                        </a:rPr>
                        <a:t>/m</a:t>
                      </a:r>
                      <a:r>
                        <a:rPr lang="en-US" sz="2400" b="1" kern="100" baseline="30000" dirty="0" smtClean="0">
                          <a:solidFill>
                            <a:srgbClr val="FF0000"/>
                          </a:solidFill>
                          <a:latin typeface="+mn-lt"/>
                          <a:ea typeface="ＭＳ ゴシック"/>
                          <a:cs typeface="Times New Roman"/>
                        </a:rPr>
                        <a:t>3</a:t>
                      </a:r>
                      <a:r>
                        <a:rPr lang="ja-JP" sz="1400" b="1" kern="100" dirty="0">
                          <a:latin typeface="+mn-lt"/>
                          <a:ea typeface="ＭＳ ゴシック"/>
                          <a:cs typeface="Times New Roman"/>
                        </a:rPr>
                        <a:t>（※）</a:t>
                      </a:r>
                      <a:r>
                        <a:rPr lang="ja-JP" sz="2400" b="1" kern="100" dirty="0">
                          <a:latin typeface="+mn-lt"/>
                          <a:ea typeface="ＭＳ ゴシック"/>
                          <a:cs typeface="Times New Roman"/>
                        </a:rPr>
                        <a:t>　</a:t>
                      </a:r>
                      <a:endParaRPr lang="ja-JP"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mn-lt"/>
                          <a:ea typeface="ＭＳ 明朝"/>
                          <a:cs typeface="Times New Roman"/>
                        </a:rPr>
                        <a:t>-</a:t>
                      </a:r>
                      <a:endParaRPr lang="ja-JP"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48">
                <a:tc vMerge="1">
                  <a:txBody>
                    <a:bodyPr/>
                    <a:lstStyle/>
                    <a:p>
                      <a:endParaRPr kumimoji="1" lang="ja-JP" altLang="en-US"/>
                    </a:p>
                  </a:txBody>
                  <a:tcPr/>
                </a:tc>
                <a:tc>
                  <a:txBody>
                    <a:bodyPr/>
                    <a:lstStyle/>
                    <a:p>
                      <a:pPr algn="ctr">
                        <a:spcAft>
                          <a:spcPts val="0"/>
                        </a:spcAft>
                      </a:pPr>
                      <a:r>
                        <a:rPr kumimoji="1" lang="ja-JP" altLang="ja-JP" sz="2400" b="1" kern="100" dirty="0" smtClean="0">
                          <a:solidFill>
                            <a:srgbClr val="0070C0"/>
                          </a:solidFill>
                          <a:latin typeface="Century"/>
                          <a:ea typeface="ＭＳ ゴシック"/>
                          <a:cs typeface="Times New Roman"/>
                        </a:rPr>
                        <a:t>日本</a:t>
                      </a:r>
                      <a:endParaRPr kumimoji="1" lang="ja-JP" sz="2400" b="1" kern="100" dirty="0">
                        <a:solidFill>
                          <a:srgbClr val="0070C0"/>
                        </a:solidFill>
                        <a:latin typeface="Century"/>
                        <a:ea typeface="ＭＳ ゴシック"/>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400" b="0" kern="100" dirty="0" smtClean="0">
                          <a:latin typeface="+mn-lt"/>
                          <a:ea typeface="ＭＳ 明朝"/>
                          <a:cs typeface="Times New Roman"/>
                        </a:rPr>
                        <a:t>15</a:t>
                      </a:r>
                      <a:r>
                        <a:rPr kumimoji="1" lang="en-US" altLang="ja-JP" sz="2400" b="0" kern="1200" dirty="0" smtClean="0">
                          <a:solidFill>
                            <a:schemeClr val="tx1"/>
                          </a:solidFill>
                          <a:latin typeface="+mn-lt"/>
                          <a:ea typeface="+mn-ea"/>
                          <a:cs typeface="+mn-cs"/>
                        </a:rPr>
                        <a:t>μg</a:t>
                      </a:r>
                      <a:r>
                        <a:rPr lang="en-US" altLang="ja-JP" sz="2400" b="0" kern="100" dirty="0" smtClean="0">
                          <a:latin typeface="+mn-lt"/>
                          <a:ea typeface="ＭＳ 明朝"/>
                          <a:cs typeface="Times New Roman"/>
                        </a:rPr>
                        <a:t>/m</a:t>
                      </a:r>
                      <a:r>
                        <a:rPr lang="en-US" altLang="ja-JP" sz="2400" b="0" kern="100" baseline="30000" dirty="0" smtClean="0">
                          <a:latin typeface="+mn-lt"/>
                          <a:ea typeface="ＭＳ 明朝"/>
                          <a:cs typeface="Times New Roman"/>
                        </a:rPr>
                        <a:t>3</a:t>
                      </a:r>
                      <a:endParaRPr lang="ja-JP" altLang="ja-JP" sz="2400" b="0" kern="100" dirty="0" smtClean="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kern="100" dirty="0" smtClean="0">
                          <a:solidFill>
                            <a:srgbClr val="0070C0"/>
                          </a:solidFill>
                          <a:latin typeface="+mn-lt"/>
                          <a:ea typeface="ＭＳ 明朝"/>
                          <a:cs typeface="Times New Roman"/>
                        </a:rPr>
                        <a:t>35μg/m</a:t>
                      </a:r>
                      <a:r>
                        <a:rPr kumimoji="1" lang="en-US" altLang="ja-JP" sz="2400" b="1" kern="100" baseline="30000" dirty="0" smtClean="0">
                          <a:solidFill>
                            <a:srgbClr val="0070C0"/>
                          </a:solidFill>
                          <a:latin typeface="+mn-lt"/>
                          <a:ea typeface="ＭＳ 明朝"/>
                          <a:cs typeface="Times New Roman"/>
                        </a:rPr>
                        <a:t>3</a:t>
                      </a:r>
                      <a:endParaRPr kumimoji="1" lang="ja-JP" altLang="ja-JP" sz="2400" b="0" kern="100" baseline="30000" dirty="0">
                        <a:solidFill>
                          <a:schemeClr val="tx1"/>
                        </a:solidFill>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ja-JP"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48">
                <a:tc vMerge="1">
                  <a:txBody>
                    <a:bodyPr/>
                    <a:lstStyle/>
                    <a:p>
                      <a:endParaRPr kumimoji="1" lang="ja-JP" altLang="en-US"/>
                    </a:p>
                  </a:txBody>
                  <a:tcPr/>
                </a:tc>
                <a:tc>
                  <a:txBody>
                    <a:bodyPr/>
                    <a:lstStyle/>
                    <a:p>
                      <a:pPr algn="ctr">
                        <a:spcAft>
                          <a:spcPts val="0"/>
                        </a:spcAft>
                      </a:pPr>
                      <a:r>
                        <a:rPr kumimoji="1" lang="ja-JP" altLang="ja-JP" sz="2400" kern="100" dirty="0" smtClean="0">
                          <a:solidFill>
                            <a:schemeClr val="tx1"/>
                          </a:solidFill>
                          <a:latin typeface="Century"/>
                          <a:ea typeface="ＭＳ ゴシック"/>
                          <a:cs typeface="Times New Roman"/>
                        </a:rPr>
                        <a:t>米国</a:t>
                      </a:r>
                      <a:endParaRPr kumimoji="1" lang="ja-JP" altLang="ja-JP" sz="2400" kern="100" dirty="0">
                        <a:solidFill>
                          <a:schemeClr val="tx1"/>
                        </a:solidFill>
                        <a:latin typeface="Century"/>
                        <a:ea typeface="ＭＳ ゴシック"/>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0" kern="100" dirty="0" smtClean="0">
                          <a:latin typeface="+mn-lt"/>
                          <a:ea typeface="ＭＳ 明朝"/>
                          <a:cs typeface="Times New Roman"/>
                        </a:rPr>
                        <a:t>12</a:t>
                      </a:r>
                      <a:r>
                        <a:rPr kumimoji="1" lang="en-US" altLang="ja-JP" sz="2400" b="0" kern="1200" dirty="0" smtClean="0">
                          <a:solidFill>
                            <a:schemeClr val="tx1"/>
                          </a:solidFill>
                          <a:latin typeface="+mn-lt"/>
                          <a:ea typeface="+mn-ea"/>
                          <a:cs typeface="+mn-cs"/>
                        </a:rPr>
                        <a:t>μg</a:t>
                      </a:r>
                      <a:r>
                        <a:rPr lang="en-US" sz="2400" b="0" kern="100" dirty="0" smtClean="0">
                          <a:latin typeface="+mn-lt"/>
                          <a:ea typeface="ＭＳ 明朝"/>
                          <a:cs typeface="Times New Roman"/>
                        </a:rPr>
                        <a:t>/m</a:t>
                      </a:r>
                      <a:r>
                        <a:rPr lang="en-US" sz="2400" b="0" kern="100" baseline="30000" dirty="0" smtClean="0">
                          <a:latin typeface="+mn-lt"/>
                          <a:ea typeface="ＭＳ 明朝"/>
                          <a:cs typeface="Times New Roman"/>
                        </a:rPr>
                        <a:t>3</a:t>
                      </a:r>
                      <a:r>
                        <a:rPr kumimoji="1" lang="ja-JP" altLang="ja-JP" sz="1400" b="1" kern="100" dirty="0" smtClean="0">
                          <a:solidFill>
                            <a:schemeClr val="tx1"/>
                          </a:solidFill>
                          <a:latin typeface="+mn-lt"/>
                          <a:ea typeface="ＭＳ ゴシック"/>
                          <a:cs typeface="Times New Roman"/>
                        </a:rPr>
                        <a:t>（※</a:t>
                      </a:r>
                      <a:r>
                        <a:rPr kumimoji="1" lang="en-US" altLang="ja-JP" sz="1400" b="1" kern="100" dirty="0" smtClean="0">
                          <a:solidFill>
                            <a:schemeClr val="tx1"/>
                          </a:solidFill>
                          <a:latin typeface="+mn-lt"/>
                          <a:ea typeface="ＭＳ ゴシック"/>
                          <a:cs typeface="Times New Roman"/>
                        </a:rPr>
                        <a:t>※</a:t>
                      </a:r>
                      <a:r>
                        <a:rPr kumimoji="1" lang="ja-JP" altLang="ja-JP" sz="1400" b="1" kern="100" dirty="0" smtClean="0">
                          <a:solidFill>
                            <a:schemeClr val="tx1"/>
                          </a:solidFill>
                          <a:latin typeface="+mn-lt"/>
                          <a:ea typeface="ＭＳ ゴシック"/>
                          <a:cs typeface="Times New Roman"/>
                        </a:rPr>
                        <a:t>）</a:t>
                      </a:r>
                      <a:endParaRPr kumimoji="1" lang="ja-JP" altLang="ja-JP" sz="1400" b="1" kern="100" dirty="0">
                        <a:solidFill>
                          <a:schemeClr val="tx1"/>
                        </a:solidFill>
                        <a:latin typeface="+mn-lt"/>
                        <a:ea typeface="ＭＳ ゴシック"/>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1" lang="en-US" altLang="ja-JP" sz="2400" b="0" kern="100" dirty="0" smtClean="0">
                          <a:solidFill>
                            <a:schemeClr val="tx1"/>
                          </a:solidFill>
                          <a:latin typeface="+mn-lt"/>
                          <a:ea typeface="ＭＳ 明朝"/>
                          <a:cs typeface="Times New Roman"/>
                        </a:rPr>
                        <a:t>35μg/m</a:t>
                      </a:r>
                      <a:r>
                        <a:rPr kumimoji="1" lang="en-US" altLang="ja-JP" sz="2400" b="0" kern="100" baseline="30000" dirty="0" smtClean="0">
                          <a:solidFill>
                            <a:schemeClr val="tx1"/>
                          </a:solidFill>
                          <a:latin typeface="+mn-lt"/>
                          <a:ea typeface="ＭＳ 明朝"/>
                          <a:cs typeface="Times New Roman"/>
                        </a:rPr>
                        <a:t>3</a:t>
                      </a:r>
                      <a:endParaRPr kumimoji="1" lang="ja-JP" altLang="ja-JP" sz="2400" b="0" kern="100" baseline="30000" dirty="0">
                        <a:solidFill>
                          <a:schemeClr val="tx1"/>
                        </a:solidFill>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kern="100" dirty="0">
                          <a:latin typeface="+mn-lt"/>
                          <a:ea typeface="ＭＳ 明朝"/>
                          <a:cs typeface="Times New Roman"/>
                        </a:rPr>
                        <a:t>-</a:t>
                      </a:r>
                      <a:endParaRPr lang="ja-JP"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948">
                <a:tc vMerge="1">
                  <a:txBody>
                    <a:bodyPr/>
                    <a:lstStyle/>
                    <a:p>
                      <a:endParaRPr kumimoji="1" lang="ja-JP" altLang="en-US"/>
                    </a:p>
                  </a:txBody>
                  <a:tcPr/>
                </a:tc>
                <a:tc>
                  <a:txBody>
                    <a:bodyPr/>
                    <a:lstStyle/>
                    <a:p>
                      <a:pPr algn="ctr">
                        <a:spcAft>
                          <a:spcPts val="0"/>
                        </a:spcAft>
                      </a:pPr>
                      <a:r>
                        <a:rPr lang="en-US" sz="2400" kern="100" dirty="0">
                          <a:latin typeface="ＭＳ ゴシック"/>
                          <a:ea typeface="ＭＳ 明朝"/>
                          <a:cs typeface="Times New Roman"/>
                        </a:rPr>
                        <a:t>WHO</a:t>
                      </a:r>
                      <a:r>
                        <a:rPr lang="ja-JP" sz="2400" kern="100" dirty="0">
                          <a:latin typeface="Century"/>
                          <a:ea typeface="ＭＳ ゴシック"/>
                          <a:cs typeface="Times New Roman"/>
                        </a:rPr>
                        <a:t>指針</a:t>
                      </a:r>
                      <a:endParaRPr lang="ja-JP" sz="2400" kern="100" dirty="0">
                        <a:latin typeface="Century"/>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0" kern="100" dirty="0" smtClean="0">
                          <a:latin typeface="+mn-lt"/>
                          <a:ea typeface="ＭＳ 明朝"/>
                          <a:cs typeface="Times New Roman"/>
                        </a:rPr>
                        <a:t>10</a:t>
                      </a:r>
                      <a:r>
                        <a:rPr kumimoji="1" lang="en-US" altLang="ja-JP" sz="2400" b="0" kern="1200" dirty="0" smtClean="0">
                          <a:solidFill>
                            <a:schemeClr val="tx1"/>
                          </a:solidFill>
                          <a:latin typeface="+mn-lt"/>
                          <a:ea typeface="+mn-ea"/>
                          <a:cs typeface="+mn-cs"/>
                        </a:rPr>
                        <a:t>μg</a:t>
                      </a:r>
                      <a:r>
                        <a:rPr lang="en-US" sz="2400" b="0" kern="100" dirty="0" smtClean="0">
                          <a:latin typeface="+mn-lt"/>
                          <a:ea typeface="ＭＳ 明朝"/>
                          <a:cs typeface="Times New Roman"/>
                        </a:rPr>
                        <a:t>/m</a:t>
                      </a:r>
                      <a:r>
                        <a:rPr lang="en-US" sz="2400" b="0" kern="100" baseline="30000" dirty="0" smtClean="0">
                          <a:latin typeface="+mn-lt"/>
                          <a:ea typeface="ＭＳ 明朝"/>
                          <a:cs typeface="Times New Roman"/>
                        </a:rPr>
                        <a:t>3</a:t>
                      </a:r>
                      <a:endParaRPr lang="ja-JP" sz="2400" b="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0" kern="100" dirty="0" smtClean="0">
                          <a:latin typeface="+mn-lt"/>
                          <a:ea typeface="ＭＳ 明朝"/>
                          <a:cs typeface="Times New Roman"/>
                        </a:rPr>
                        <a:t>25</a:t>
                      </a:r>
                      <a:r>
                        <a:rPr kumimoji="1" lang="en-US" altLang="ja-JP" sz="2400" b="0" kern="1200" dirty="0" smtClean="0">
                          <a:solidFill>
                            <a:schemeClr val="tx1"/>
                          </a:solidFill>
                          <a:latin typeface="+mn-lt"/>
                          <a:ea typeface="+mn-ea"/>
                          <a:cs typeface="+mn-cs"/>
                        </a:rPr>
                        <a:t>μg</a:t>
                      </a:r>
                      <a:r>
                        <a:rPr lang="en-US" sz="2400" b="0" kern="100" dirty="0" smtClean="0">
                          <a:latin typeface="+mn-lt"/>
                          <a:ea typeface="ＭＳ 明朝"/>
                          <a:cs typeface="Times New Roman"/>
                        </a:rPr>
                        <a:t>/m</a:t>
                      </a:r>
                      <a:r>
                        <a:rPr lang="en-US" sz="2400" b="0" kern="100" baseline="30000" dirty="0" smtClean="0">
                          <a:latin typeface="+mn-lt"/>
                          <a:ea typeface="ＭＳ 明朝"/>
                          <a:cs typeface="Times New Roman"/>
                        </a:rPr>
                        <a:t>3</a:t>
                      </a:r>
                      <a:endParaRPr lang="ja-JP" sz="2400" b="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400" kern="100" dirty="0">
                        <a:latin typeface="+mn-lt"/>
                        <a:ea typeface="ＭＳ 明朝"/>
                        <a:cs typeface="Times New Roman"/>
                      </a:endParaRPr>
                    </a:p>
                  </a:txBody>
                  <a:tcPr marL="66576" marR="665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35496" y="4725144"/>
            <a:ext cx="9038808"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42925" lvl="0" indent="-542925" fontAlgn="base">
              <a:spcBef>
                <a:spcPct val="0"/>
              </a:spcBef>
              <a:spcAft>
                <a:spcPct val="0"/>
              </a:spcAft>
              <a:tabLst>
                <a:tab pos="85725" algn="l"/>
              </a:tabLst>
            </a:pPr>
            <a:r>
              <a:rPr kumimoji="1" lang="ja-JP" altLang="en-US"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ja-JP" altLang="ja-JP"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ja-JP" altLang="en-US"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a:t>
            </a:r>
            <a:r>
              <a:rPr kumimoji="1" lang="en-US" altLang="ja-JP"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2012</a:t>
            </a:r>
            <a:r>
              <a:rPr kumimoji="1" lang="ja-JP" altLang="en-US"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年</a:t>
            </a:r>
            <a:r>
              <a:rPr kumimoji="1" lang="en-US" altLang="ja-JP"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2</a:t>
            </a:r>
            <a:r>
              <a:rPr kumimoji="1" lang="ja-JP" altLang="en-US"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月に改正環境基準が公布、</a:t>
            </a:r>
            <a:r>
              <a:rPr kumimoji="1" lang="en-US" altLang="ja-JP"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PM10</a:t>
            </a:r>
            <a:r>
              <a:rPr kumimoji="1" lang="ja-JP" altLang="en-US"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の年平均値が</a:t>
            </a:r>
            <a:r>
              <a:rPr kumimoji="1" lang="en-US" altLang="ja-JP"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100</a:t>
            </a:r>
            <a:r>
              <a:rPr lang="en-US" altLang="ja-JP" sz="2000" dirty="0" smtClean="0"/>
              <a:t> </a:t>
            </a:r>
            <a:r>
              <a:rPr lang="en-US" altLang="ja-JP" sz="2000" dirty="0" err="1" smtClean="0"/>
              <a:t>μg</a:t>
            </a:r>
            <a:r>
              <a:rPr lang="en-US" altLang="ja-JP" sz="2000" kern="100" dirty="0" smtClean="0">
                <a:ea typeface="ＭＳ 明朝"/>
                <a:cs typeface="Times New Roman"/>
              </a:rPr>
              <a:t>/m</a:t>
            </a:r>
            <a:r>
              <a:rPr lang="en-US" altLang="ja-JP" sz="2000" kern="100" baseline="30000" dirty="0" smtClean="0">
                <a:ea typeface="ＭＳ 明朝"/>
                <a:cs typeface="Times New Roman"/>
              </a:rPr>
              <a:t>3 </a:t>
            </a:r>
            <a:r>
              <a:rPr kumimoji="1" lang="ja-JP" altLang="en-US" sz="2000" b="0" i="0" u="none" strike="noStrike" cap="none" normalizeH="0" baseline="0" dirty="0" smtClean="0">
                <a:ln>
                  <a:noFill/>
                </a:ln>
                <a:solidFill>
                  <a:schemeClr val="tx1"/>
                </a:solidFill>
                <a:effectLst/>
                <a:ea typeface="ＭＳ ゴシック" pitchFamily="49" charset="-128"/>
                <a:cs typeface="Times New Roman" pitchFamily="18" charset="0"/>
              </a:rPr>
              <a:t>→</a:t>
            </a:r>
            <a:r>
              <a:rPr lang="en-US" altLang="ja-JP" sz="2000" dirty="0" smtClean="0">
                <a:latin typeface="ＭＳ ゴシック" pitchFamily="49" charset="-128"/>
                <a:ea typeface="ＭＳ ゴシック" pitchFamily="49" charset="-128"/>
                <a:cs typeface="Times New Roman" pitchFamily="18" charset="0"/>
              </a:rPr>
              <a:t>70</a:t>
            </a:r>
            <a:r>
              <a:rPr lang="en-US" altLang="ja-JP" sz="2000" dirty="0" smtClean="0"/>
              <a:t> μg</a:t>
            </a:r>
            <a:r>
              <a:rPr lang="en-US" altLang="ja-JP" sz="2000" kern="100" dirty="0" smtClean="0">
                <a:ea typeface="ＭＳ 明朝"/>
                <a:cs typeface="Times New Roman"/>
              </a:rPr>
              <a:t>/m</a:t>
            </a:r>
            <a:r>
              <a:rPr lang="en-US" altLang="ja-JP" sz="2000" kern="100" baseline="30000" dirty="0" smtClean="0">
                <a:ea typeface="ＭＳ 明朝"/>
                <a:cs typeface="Times New Roman"/>
              </a:rPr>
              <a:t>3 </a:t>
            </a:r>
            <a:r>
              <a:rPr kumimoji="1" lang="ja-JP" altLang="en-US" sz="2000" b="0" i="0" u="none" strike="noStrike" cap="none" normalizeH="0" baseline="0" dirty="0" smtClean="0">
                <a:ln>
                  <a:noFill/>
                </a:ln>
                <a:solidFill>
                  <a:schemeClr val="tx1"/>
                </a:solidFill>
                <a:effectLst/>
                <a:ea typeface="ＭＳ ゴシック" pitchFamily="49" charset="-128"/>
                <a:cs typeface="Times New Roman" pitchFamily="18" charset="0"/>
              </a:rPr>
              <a:t>へ強化され、</a:t>
            </a:r>
            <a:r>
              <a:rPr kumimoji="1" lang="en-US" altLang="ja-JP" sz="2000" b="0" i="0" u="none" strike="noStrike" cap="none" normalizeH="0" baseline="0" dirty="0" smtClean="0">
                <a:ln>
                  <a:noFill/>
                </a:ln>
                <a:solidFill>
                  <a:schemeClr val="tx1"/>
                </a:solidFill>
                <a:effectLst/>
                <a:ea typeface="ＭＳ ゴシック" pitchFamily="49" charset="-128"/>
                <a:cs typeface="Times New Roman" pitchFamily="18" charset="0"/>
              </a:rPr>
              <a:t>PM2.5</a:t>
            </a:r>
            <a:r>
              <a:rPr kumimoji="1" lang="ja-JP" altLang="en-US" sz="2000" b="0" i="0" u="none" strike="noStrike" cap="none" normalizeH="0" baseline="0" dirty="0" smtClean="0">
                <a:ln>
                  <a:noFill/>
                </a:ln>
                <a:solidFill>
                  <a:schemeClr val="tx1"/>
                </a:solidFill>
                <a:effectLst/>
                <a:ea typeface="ＭＳ ゴシック" pitchFamily="49" charset="-128"/>
                <a:cs typeface="Times New Roman" pitchFamily="18" charset="0"/>
              </a:rPr>
              <a:t>の環境基準を新たに設定。</a:t>
            </a:r>
            <a:endParaRPr kumimoji="1" lang="en-US" altLang="ja-JP" sz="2000" b="0" i="0" u="none" strike="noStrike" cap="none" normalizeH="0" baseline="0" dirty="0" smtClean="0">
              <a:ln>
                <a:noFill/>
              </a:ln>
              <a:solidFill>
                <a:schemeClr val="tx1"/>
              </a:solidFill>
              <a:effectLst/>
              <a:ea typeface="ＭＳ ゴシック" pitchFamily="49" charset="-128"/>
              <a:cs typeface="Times New Roman" pitchFamily="18" charset="0"/>
            </a:endParaRPr>
          </a:p>
          <a:p>
            <a:pPr marL="542925" lvl="0" fontAlgn="base">
              <a:spcBef>
                <a:spcPct val="0"/>
              </a:spcBef>
              <a:spcAft>
                <a:spcPct val="0"/>
              </a:spcAft>
            </a:pPr>
            <a:r>
              <a:rPr lang="ja-JP" altLang="en-US" sz="2000" dirty="0" smtClean="0">
                <a:latin typeface="ＭＳ ゴシック" pitchFamily="49" charset="-128"/>
                <a:ea typeface="ＭＳ ゴシック" pitchFamily="49" charset="-128"/>
                <a:cs typeface="Times New Roman" pitchFamily="18" charset="0"/>
              </a:rPr>
              <a:t>　新基準は、</a:t>
            </a:r>
            <a:r>
              <a:rPr kumimoji="1" lang="ja-JP" altLang="en-US" sz="2000" b="0" i="0" u="none"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北京・天津・河北、長江デルタ、珠江デルタ等の重点地域、直轄市及び省都の</a:t>
            </a:r>
            <a:r>
              <a:rPr kumimoji="1" lang="ja-JP" altLang="en-US" sz="2000" b="0" i="0" u="sng"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計</a:t>
            </a:r>
            <a:r>
              <a:rPr kumimoji="1" lang="en-US" altLang="ja-JP" sz="2000" b="0" i="0" u="sng"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74</a:t>
            </a:r>
            <a:r>
              <a:rPr kumimoji="1" lang="ja-JP" altLang="en-US" sz="2000" b="0" i="0" u="sng"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都市で</a:t>
            </a:r>
            <a:r>
              <a:rPr kumimoji="1" lang="en-US" altLang="ja-JP" sz="2000" b="0" i="0" u="sng"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2012</a:t>
            </a:r>
            <a:r>
              <a:rPr kumimoji="1" lang="ja-JP" altLang="en-US" sz="2000" b="0" i="0" u="sng" strike="noStrike" cap="none" normalizeH="0" baseline="0" dirty="0" smtClean="0">
                <a:ln>
                  <a:noFill/>
                </a:ln>
                <a:solidFill>
                  <a:schemeClr val="tx1"/>
                </a:solidFill>
                <a:effectLst/>
                <a:latin typeface="ＭＳ ゴシック" pitchFamily="49" charset="-128"/>
                <a:ea typeface="ＭＳ ゴシック" pitchFamily="49" charset="-128"/>
                <a:cs typeface="Times New Roman" pitchFamily="18" charset="0"/>
              </a:rPr>
              <a:t>年末から前倒しで実施、</a:t>
            </a:r>
            <a:r>
              <a:rPr lang="en-US" altLang="ja-JP" sz="2000" u="sng" dirty="0" smtClean="0">
                <a:latin typeface="ＭＳ ゴシック" pitchFamily="49" charset="-128"/>
                <a:ea typeface="ＭＳ ゴシック" pitchFamily="49" charset="-128"/>
                <a:cs typeface="Times New Roman" pitchFamily="18" charset="0"/>
              </a:rPr>
              <a:t>2016</a:t>
            </a:r>
            <a:r>
              <a:rPr lang="ja-JP" altLang="en-US" sz="2000" u="sng" dirty="0" smtClean="0">
                <a:latin typeface="ＭＳ ゴシック" pitchFamily="49" charset="-128"/>
                <a:ea typeface="ＭＳ ゴシック" pitchFamily="49" charset="-128"/>
                <a:cs typeface="Times New Roman" pitchFamily="18" charset="0"/>
              </a:rPr>
              <a:t>年</a:t>
            </a:r>
            <a:r>
              <a:rPr lang="en-US" altLang="ja-JP" sz="2000" u="sng" dirty="0" smtClean="0">
                <a:latin typeface="ＭＳ ゴシック" pitchFamily="49" charset="-128"/>
                <a:ea typeface="ＭＳ ゴシック" pitchFamily="49" charset="-128"/>
                <a:cs typeface="Times New Roman" pitchFamily="18" charset="0"/>
              </a:rPr>
              <a:t>1</a:t>
            </a:r>
            <a:r>
              <a:rPr lang="ja-JP" altLang="en-US" sz="2000" u="sng" dirty="0" smtClean="0">
                <a:latin typeface="ＭＳ ゴシック" pitchFamily="49" charset="-128"/>
                <a:ea typeface="ＭＳ ゴシック" pitchFamily="49" charset="-128"/>
                <a:cs typeface="Times New Roman" pitchFamily="18" charset="0"/>
              </a:rPr>
              <a:t>月～全国施行</a:t>
            </a:r>
            <a:r>
              <a:rPr lang="ja-JP" altLang="en-US" sz="2000" dirty="0" smtClean="0">
                <a:latin typeface="ＭＳ ゴシック" pitchFamily="49" charset="-128"/>
                <a:ea typeface="ＭＳ ゴシック" pitchFamily="49" charset="-128"/>
                <a:cs typeface="Times New Roman" pitchFamily="18" charset="0"/>
              </a:rPr>
              <a:t>。</a:t>
            </a:r>
            <a:endParaRPr lang="en-US" altLang="ja-JP" sz="2000" dirty="0" smtClean="0">
              <a:latin typeface="ＭＳ ゴシック" pitchFamily="49" charset="-128"/>
              <a:ea typeface="ＭＳ ゴシック" pitchFamily="49" charset="-128"/>
              <a:cs typeface="Times New Roman" pitchFamily="18" charset="0"/>
            </a:endParaRPr>
          </a:p>
          <a:p>
            <a:pPr fontAlgn="base">
              <a:spcBef>
                <a:spcPts val="1200"/>
              </a:spcBef>
              <a:spcAft>
                <a:spcPct val="0"/>
              </a:spcAft>
            </a:pPr>
            <a:r>
              <a:rPr lang="ja-JP" altLang="en-US" sz="2000" dirty="0" smtClean="0">
                <a:latin typeface="ＭＳ ゴシック" pitchFamily="49" charset="-128"/>
                <a:ea typeface="ＭＳ ゴシック" pitchFamily="49" charset="-128"/>
                <a:cs typeface="Times New Roman" pitchFamily="18" charset="0"/>
              </a:rPr>
              <a:t>（</a:t>
            </a:r>
            <a:r>
              <a:rPr lang="en-US" altLang="ja-JP" sz="2000" dirty="0" smtClean="0">
                <a:latin typeface="ＭＳ ゴシック" pitchFamily="49" charset="-128"/>
                <a:ea typeface="ＭＳ ゴシック" pitchFamily="49" charset="-128"/>
                <a:cs typeface="Times New Roman" pitchFamily="18" charset="0"/>
              </a:rPr>
              <a:t>※※</a:t>
            </a:r>
            <a:r>
              <a:rPr lang="ja-JP" altLang="en-US" sz="2000" dirty="0" smtClean="0">
                <a:latin typeface="ＭＳ ゴシック" pitchFamily="49" charset="-128"/>
                <a:ea typeface="ＭＳ ゴシック" pitchFamily="49" charset="-128"/>
                <a:cs typeface="Times New Roman" pitchFamily="18" charset="0"/>
              </a:rPr>
              <a:t>）米国：</a:t>
            </a:r>
            <a:r>
              <a:rPr lang="en-US" altLang="ja-JP" sz="2000" dirty="0" smtClean="0">
                <a:latin typeface="ＭＳ ゴシック" pitchFamily="49" charset="-128"/>
                <a:ea typeface="ＭＳ ゴシック" pitchFamily="49" charset="-128"/>
                <a:cs typeface="Times New Roman" pitchFamily="18" charset="0"/>
              </a:rPr>
              <a:t>2013</a:t>
            </a:r>
            <a:r>
              <a:rPr lang="ja-JP" altLang="en-US" sz="2000" dirty="0" smtClean="0">
                <a:latin typeface="ＭＳ ゴシック" pitchFamily="49" charset="-128"/>
                <a:ea typeface="ＭＳ ゴシック" pitchFamily="49" charset="-128"/>
                <a:cs typeface="Times New Roman" pitchFamily="18" charset="0"/>
              </a:rPr>
              <a:t>年</a:t>
            </a:r>
            <a:r>
              <a:rPr lang="en-US" altLang="ja-JP" sz="2000" dirty="0" smtClean="0">
                <a:latin typeface="ＭＳ ゴシック" pitchFamily="49" charset="-128"/>
                <a:ea typeface="ＭＳ ゴシック" pitchFamily="49" charset="-128"/>
                <a:cs typeface="Times New Roman" pitchFamily="18" charset="0"/>
              </a:rPr>
              <a:t>3</a:t>
            </a:r>
            <a:r>
              <a:rPr lang="ja-JP" altLang="en-US" sz="2000" dirty="0" smtClean="0">
                <a:latin typeface="ＭＳ ゴシック" pitchFamily="49" charset="-128"/>
                <a:ea typeface="ＭＳ ゴシック" pitchFamily="49" charset="-128"/>
                <a:cs typeface="Times New Roman" pitchFamily="18" charset="0"/>
              </a:rPr>
              <a:t>月に</a:t>
            </a:r>
            <a:r>
              <a:rPr lang="en-US" altLang="ja-JP" sz="2000" dirty="0" smtClean="0">
                <a:latin typeface="ＭＳ ゴシック" pitchFamily="49" charset="-128"/>
                <a:ea typeface="ＭＳ ゴシック" pitchFamily="49" charset="-128"/>
                <a:cs typeface="Times New Roman" pitchFamily="18" charset="0"/>
              </a:rPr>
              <a:t>PM2.5</a:t>
            </a:r>
            <a:r>
              <a:rPr lang="ja-JP" altLang="en-US" sz="2000" dirty="0" smtClean="0">
                <a:latin typeface="ＭＳ ゴシック" pitchFamily="49" charset="-128"/>
                <a:ea typeface="ＭＳ ゴシック" pitchFamily="49" charset="-128"/>
                <a:cs typeface="Times New Roman" pitchFamily="18" charset="0"/>
              </a:rPr>
              <a:t>の年平均値が</a:t>
            </a:r>
            <a:r>
              <a:rPr lang="en-US" altLang="ja-JP" sz="2000" dirty="0" smtClean="0">
                <a:latin typeface="ＭＳ ゴシック" pitchFamily="49" charset="-128"/>
                <a:ea typeface="ＭＳ ゴシック" pitchFamily="49" charset="-128"/>
                <a:cs typeface="Times New Roman" pitchFamily="18" charset="0"/>
              </a:rPr>
              <a:t>15</a:t>
            </a:r>
            <a:r>
              <a:rPr lang="en-US" altLang="ja-JP" sz="2000" dirty="0" smtClean="0"/>
              <a:t> </a:t>
            </a:r>
            <a:r>
              <a:rPr lang="en-US" altLang="ja-JP" sz="2000" dirty="0" err="1" smtClean="0"/>
              <a:t>μg</a:t>
            </a:r>
            <a:r>
              <a:rPr lang="en-US" altLang="ja-JP" sz="2000" kern="100" dirty="0" smtClean="0">
                <a:ea typeface="ＭＳ 明朝"/>
                <a:cs typeface="Times New Roman"/>
              </a:rPr>
              <a:t>/m</a:t>
            </a:r>
            <a:r>
              <a:rPr lang="en-US" altLang="ja-JP" sz="2000" kern="100" baseline="30000" dirty="0" smtClean="0">
                <a:ea typeface="ＭＳ 明朝"/>
                <a:cs typeface="Times New Roman"/>
              </a:rPr>
              <a:t>3 </a:t>
            </a:r>
            <a:r>
              <a:rPr lang="ja-JP" altLang="en-US" sz="2000" dirty="0" smtClean="0">
                <a:ea typeface="ＭＳ ゴシック" pitchFamily="49" charset="-128"/>
                <a:cs typeface="Times New Roman" pitchFamily="18" charset="0"/>
              </a:rPr>
              <a:t>→</a:t>
            </a:r>
            <a:r>
              <a:rPr lang="en-US" altLang="ja-JP" sz="2000" dirty="0" smtClean="0">
                <a:ea typeface="ＭＳ ゴシック" pitchFamily="49" charset="-128"/>
                <a:cs typeface="Times New Roman" pitchFamily="18" charset="0"/>
              </a:rPr>
              <a:t>12</a:t>
            </a:r>
            <a:r>
              <a:rPr lang="en-US" altLang="ja-JP" sz="2000" dirty="0" smtClean="0"/>
              <a:t> </a:t>
            </a:r>
            <a:r>
              <a:rPr lang="en-US" altLang="ja-JP" sz="2000" dirty="0" err="1" smtClean="0"/>
              <a:t>μg</a:t>
            </a:r>
            <a:r>
              <a:rPr lang="en-US" altLang="ja-JP" sz="2000" kern="100" dirty="0" smtClean="0">
                <a:ea typeface="ＭＳ 明朝"/>
                <a:cs typeface="Times New Roman"/>
              </a:rPr>
              <a:t>/m</a:t>
            </a:r>
            <a:r>
              <a:rPr lang="en-US" altLang="ja-JP" sz="2000" kern="100" baseline="30000" dirty="0" smtClean="0">
                <a:ea typeface="ＭＳ 明朝"/>
                <a:cs typeface="Times New Roman"/>
              </a:rPr>
              <a:t>3</a:t>
            </a:r>
            <a:r>
              <a:rPr lang="ja-JP" altLang="en-US" sz="2000" dirty="0" smtClean="0">
                <a:latin typeface="ＭＳ ゴシック" pitchFamily="49" charset="-128"/>
                <a:ea typeface="ＭＳ ゴシック" pitchFamily="49" charset="-128"/>
                <a:cs typeface="Times New Roman" pitchFamily="18" charset="0"/>
              </a:rPr>
              <a:t>へ強化 </a:t>
            </a:r>
            <a:endParaRPr lang="ja-JP" altLang="en-US" sz="4400" dirty="0" smtClean="0">
              <a:latin typeface="Arial" pitchFamily="34" charset="0"/>
              <a:ea typeface="ＭＳ Ｐゴシック" pitchFamily="50" charset="-128"/>
              <a:cs typeface="ＭＳ Ｐゴシック" pitchFamily="50" charset="-128"/>
            </a:endParaRPr>
          </a:p>
        </p:txBody>
      </p:sp>
      <p:sp>
        <p:nvSpPr>
          <p:cNvPr id="8" name="テキスト ボックス 7"/>
          <p:cNvSpPr txBox="1"/>
          <p:nvPr/>
        </p:nvSpPr>
        <p:spPr>
          <a:xfrm>
            <a:off x="7016" y="7338"/>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tabLst>
                <a:tab pos="2241550" algn="l"/>
              </a:tabLst>
              <a:defRPr sz="2400" b="1" i="0" u="none" strike="noStrike" kern="1200" baseline="0">
                <a:solidFill>
                  <a:prstClr val="black"/>
                </a:solidFill>
                <a:latin typeface="+mn-lt"/>
                <a:ea typeface="+mn-ea"/>
                <a:cs typeface="+mn-cs"/>
              </a:defRPr>
            </a:pPr>
            <a:r>
              <a:rPr lang="ja-JP" altLang="en-US" sz="3200" dirty="0" smtClean="0"/>
              <a:t>環境基準</a:t>
            </a:r>
            <a:endParaRPr lang="en-US" altLang="ja-JP"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4802269"/>
            <a:ext cx="8712968" cy="1080121"/>
          </a:xfrm>
        </p:spPr>
        <p:txBody>
          <a:bodyPr/>
          <a:lstStyle/>
          <a:p>
            <a:pPr>
              <a:buNone/>
            </a:pPr>
            <a:r>
              <a:rPr lang="ja-JP" altLang="ja-JP" sz="1400" dirty="0" smtClean="0"/>
              <a:t>※１  環境基準は環境基本法第</a:t>
            </a:r>
            <a:r>
              <a:rPr lang="en-US" altLang="ja-JP" sz="1400" dirty="0" smtClean="0"/>
              <a:t>16</a:t>
            </a:r>
            <a:r>
              <a:rPr lang="ja-JP" altLang="ja-JP" sz="1400" dirty="0" smtClean="0"/>
              <a:t>条第</a:t>
            </a:r>
            <a:r>
              <a:rPr lang="en-US" altLang="ja-JP" sz="1400" dirty="0" smtClean="0"/>
              <a:t>1</a:t>
            </a:r>
            <a:r>
              <a:rPr lang="ja-JP" altLang="ja-JP" sz="1400" dirty="0" smtClean="0"/>
              <a:t>項に基づく人の健康を保護する上で維持されることが望ましい基準。</a:t>
            </a:r>
          </a:p>
          <a:p>
            <a:pPr>
              <a:buNone/>
            </a:pPr>
            <a:r>
              <a:rPr lang="ja-JP" altLang="ja-JP" sz="1400" dirty="0" smtClean="0"/>
              <a:t>　  </a:t>
            </a:r>
            <a:r>
              <a:rPr lang="ja-JP" altLang="en-US" sz="1400" dirty="0" smtClean="0"/>
              <a:t>　 </a:t>
            </a:r>
            <a:r>
              <a:rPr lang="en-US" altLang="ja-JP" sz="1400" dirty="0" smtClean="0"/>
              <a:t>PM</a:t>
            </a:r>
            <a:r>
              <a:rPr lang="en-US" altLang="ja-JP" sz="1400" baseline="-25000" dirty="0" smtClean="0"/>
              <a:t>2.5</a:t>
            </a:r>
            <a:r>
              <a:rPr lang="ja-JP" altLang="en-US" sz="1400" dirty="0" smtClean="0"/>
              <a:t>に係る</a:t>
            </a:r>
            <a:r>
              <a:rPr lang="ja-JP" altLang="ja-JP" sz="1400" dirty="0" smtClean="0"/>
              <a:t>環境基準の短期基準は日平均値</a:t>
            </a:r>
            <a:r>
              <a:rPr lang="en-US" altLang="ja-JP" sz="1400" dirty="0" smtClean="0"/>
              <a:t>35µg/m</a:t>
            </a:r>
            <a:r>
              <a:rPr lang="en-US" altLang="ja-JP" sz="1400" baseline="30000" dirty="0" smtClean="0"/>
              <a:t>3</a:t>
            </a:r>
            <a:r>
              <a:rPr lang="ja-JP" altLang="ja-JP" sz="1400" dirty="0" smtClean="0"/>
              <a:t>であり、日平均値の年間</a:t>
            </a:r>
            <a:r>
              <a:rPr lang="en-US" altLang="ja-JP" sz="1400" dirty="0" smtClean="0"/>
              <a:t>98</a:t>
            </a:r>
            <a:r>
              <a:rPr lang="ja-JP" altLang="ja-JP" sz="1400" dirty="0" smtClean="0"/>
              <a:t>パーセンタイル値で評価。</a:t>
            </a:r>
          </a:p>
          <a:p>
            <a:pPr>
              <a:buNone/>
            </a:pPr>
            <a:r>
              <a:rPr lang="ja-JP" altLang="ja-JP" sz="1400" dirty="0" smtClean="0"/>
              <a:t>※２　高感受性者は、呼吸器系や循環器系疾患のある者、小児、高齢者等。</a:t>
            </a:r>
          </a:p>
          <a:p>
            <a:pPr>
              <a:buNone/>
            </a:pPr>
            <a:r>
              <a:rPr lang="ja-JP" altLang="ja-JP" sz="1400" dirty="0" smtClean="0"/>
              <a:t>※３  暫定的な指針となる値である日平均値を</a:t>
            </a:r>
            <a:r>
              <a:rPr lang="ja-JP" altLang="en-US" sz="1400" dirty="0"/>
              <a:t>超</a:t>
            </a:r>
            <a:r>
              <a:rPr lang="ja-JP" altLang="en-US" sz="1400" dirty="0" smtClean="0"/>
              <a:t>えるか否かについて判断するための</a:t>
            </a:r>
            <a:r>
              <a:rPr lang="ja-JP" altLang="ja-JP" sz="1400" dirty="0" smtClean="0"/>
              <a:t>値。</a:t>
            </a:r>
            <a:endParaRPr kumimoji="1" lang="ja-JP" altLang="en-US" sz="1400" dirty="0"/>
          </a:p>
        </p:txBody>
      </p:sp>
      <p:sp>
        <p:nvSpPr>
          <p:cNvPr id="7" name="正方形/長方形 6"/>
          <p:cNvSpPr/>
          <p:nvPr/>
        </p:nvSpPr>
        <p:spPr>
          <a:xfrm>
            <a:off x="1879960" y="5967811"/>
            <a:ext cx="7264040" cy="369332"/>
          </a:xfrm>
          <a:prstGeom prst="rect">
            <a:avLst/>
          </a:prstGeom>
        </p:spPr>
        <p:txBody>
          <a:bodyPr wrap="none">
            <a:spAutoFit/>
          </a:bodyPr>
          <a:lstStyle/>
          <a:p>
            <a:r>
              <a:rPr lang="ja-JP" altLang="en-US" dirty="0" smtClean="0"/>
              <a:t>（環境省「微小粒子状物質</a:t>
            </a:r>
            <a:r>
              <a:rPr lang="en-US" altLang="ja-JP" dirty="0" smtClean="0"/>
              <a:t>(PM</a:t>
            </a:r>
            <a:r>
              <a:rPr lang="en-US" altLang="ja-JP" baseline="-25000" dirty="0" smtClean="0"/>
              <a:t>2.5</a:t>
            </a:r>
            <a:r>
              <a:rPr lang="en-US" altLang="ja-JP" dirty="0" smtClean="0"/>
              <a:t>)</a:t>
            </a:r>
            <a:r>
              <a:rPr lang="ja-JP" altLang="en-US" dirty="0" smtClean="0"/>
              <a:t>に関する専門家会合」、平成</a:t>
            </a:r>
            <a:r>
              <a:rPr lang="en-US" altLang="ja-JP" dirty="0" smtClean="0"/>
              <a:t>25</a:t>
            </a:r>
            <a:r>
              <a:rPr lang="ja-JP" altLang="en-US" dirty="0" smtClean="0"/>
              <a:t>年</a:t>
            </a:r>
            <a:r>
              <a:rPr lang="en-US" altLang="ja-JP" dirty="0" smtClean="0"/>
              <a:t>11</a:t>
            </a:r>
            <a:r>
              <a:rPr lang="ja-JP" altLang="en-US" dirty="0" smtClean="0"/>
              <a:t>月）</a:t>
            </a:r>
            <a:endParaRPr lang="ja-JP" altLang="en-US" dirty="0"/>
          </a:p>
        </p:txBody>
      </p:sp>
      <p:pic>
        <p:nvPicPr>
          <p:cNvPr id="6" name="図 5"/>
          <p:cNvPicPr>
            <a:picLocks noChangeAspect="1"/>
          </p:cNvPicPr>
          <p:nvPr/>
        </p:nvPicPr>
        <p:blipFill>
          <a:blip r:embed="rId2" cstate="print"/>
          <a:stretch>
            <a:fillRect/>
          </a:stretch>
        </p:blipFill>
        <p:spPr>
          <a:xfrm>
            <a:off x="251520" y="1052736"/>
            <a:ext cx="8540954" cy="3669354"/>
          </a:xfrm>
          <a:prstGeom prst="rect">
            <a:avLst/>
          </a:prstGeom>
        </p:spPr>
      </p:pic>
      <p:sp>
        <p:nvSpPr>
          <p:cNvPr id="8" name="テキスト ボックス 7"/>
          <p:cNvSpPr txBox="1"/>
          <p:nvPr/>
        </p:nvSpPr>
        <p:spPr>
          <a:xfrm>
            <a:off x="7016" y="7338"/>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tabLst>
                <a:tab pos="2241550" algn="l"/>
              </a:tabLst>
              <a:defRPr sz="2400" b="1" i="0" u="none" strike="noStrike" kern="1200" baseline="0">
                <a:solidFill>
                  <a:prstClr val="black"/>
                </a:solidFill>
                <a:latin typeface="+mn-lt"/>
                <a:ea typeface="+mn-ea"/>
                <a:cs typeface="+mn-cs"/>
              </a:defRPr>
            </a:pPr>
            <a:r>
              <a:rPr lang="ja-JP" altLang="en-US" sz="3200" dirty="0">
                <a:effectLst>
                  <a:outerShdw blurRad="38100" dist="38100" dir="2700000" algn="tl">
                    <a:srgbClr val="000000">
                      <a:alpha val="43137"/>
                    </a:srgbClr>
                  </a:outerShdw>
                </a:effectLst>
              </a:rPr>
              <a:t>注意喚起のための暫定的な指針</a:t>
            </a:r>
            <a:endParaRPr lang="en-US" altLang="ja-JP" sz="3200" dirty="0"/>
          </a:p>
        </p:txBody>
      </p:sp>
      <p:sp>
        <p:nvSpPr>
          <p:cNvPr id="9" name="円/楕円 8"/>
          <p:cNvSpPr/>
          <p:nvPr/>
        </p:nvSpPr>
        <p:spPr>
          <a:xfrm>
            <a:off x="1331640" y="2611034"/>
            <a:ext cx="1152128" cy="64807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
        <p:nvSpPr>
          <p:cNvPr id="11" name="円/楕円 10"/>
          <p:cNvSpPr/>
          <p:nvPr/>
        </p:nvSpPr>
        <p:spPr>
          <a:xfrm>
            <a:off x="2627784" y="1988840"/>
            <a:ext cx="3528392" cy="17281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sz="1350"/>
          </a:p>
        </p:txBody>
      </p:sp>
    </p:spTree>
    <p:extLst>
      <p:ext uri="{BB962C8B-B14F-4D97-AF65-F5344CB8AC3E}">
        <p14:creationId xmlns:p14="http://schemas.microsoft.com/office/powerpoint/2010/main" val="16779194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553200" y="6257047"/>
            <a:ext cx="2133600" cy="365125"/>
          </a:xfrm>
        </p:spPr>
        <p:txBody>
          <a:bodyPr/>
          <a:lstStyle/>
          <a:p>
            <a:fld id="{D2D8002D-B5B0-4BAC-B1F6-782DDCCE6D9C}" type="slidenum">
              <a:rPr kumimoji="1" lang="ja-JP" altLang="en-US" smtClean="0"/>
              <a:pPr/>
              <a:t>27</a:t>
            </a:fld>
            <a:endParaRPr kumimoji="1" lang="ja-JP" altLang="en-US" dirty="0"/>
          </a:p>
        </p:txBody>
      </p:sp>
      <p:graphicFrame>
        <p:nvGraphicFramePr>
          <p:cNvPr id="6" name="表 5"/>
          <p:cNvGraphicFramePr>
            <a:graphicFrameLocks noGrp="1"/>
          </p:cNvGraphicFramePr>
          <p:nvPr>
            <p:extLst>
              <p:ext uri="{D42A27DB-BD31-4B8C-83A1-F6EECF244321}">
                <p14:modId xmlns:p14="http://schemas.microsoft.com/office/powerpoint/2010/main" val="2087233955"/>
              </p:ext>
            </p:extLst>
          </p:nvPr>
        </p:nvGraphicFramePr>
        <p:xfrm>
          <a:off x="179511" y="497073"/>
          <a:ext cx="8784975" cy="5064872"/>
        </p:xfrm>
        <a:graphic>
          <a:graphicData uri="http://schemas.openxmlformats.org/drawingml/2006/table">
            <a:tbl>
              <a:tblPr/>
              <a:tblGrid>
                <a:gridCol w="864097"/>
                <a:gridCol w="936014"/>
                <a:gridCol w="776096"/>
                <a:gridCol w="776096"/>
                <a:gridCol w="776096"/>
                <a:gridCol w="776096"/>
                <a:gridCol w="776096"/>
                <a:gridCol w="776096"/>
                <a:gridCol w="776096"/>
                <a:gridCol w="776096"/>
                <a:gridCol w="776096"/>
              </a:tblGrid>
              <a:tr h="354078">
                <a:tc rowSpan="2">
                  <a:txBody>
                    <a:bodyPr/>
                    <a:lstStyle/>
                    <a:p>
                      <a:pPr algn="l" fontAlgn="ctr"/>
                      <a:r>
                        <a:rPr lang="ja-JP" altLang="en-US" sz="1800" b="0" i="0" u="none" strike="noStrike" dirty="0" smtClean="0">
                          <a:solidFill>
                            <a:srgbClr val="000000"/>
                          </a:solidFill>
                          <a:latin typeface="+mn-ea"/>
                          <a:ea typeface="+mn-ea"/>
                        </a:rPr>
                        <a:t>大気質分</a:t>
                      </a:r>
                      <a:r>
                        <a:rPr lang="ja-JP" altLang="en-US" sz="1800" b="0" i="0" u="none" strike="noStrike" dirty="0">
                          <a:solidFill>
                            <a:srgbClr val="000000"/>
                          </a:solidFill>
                          <a:latin typeface="+mn-ea"/>
                          <a:ea typeface="+mn-ea"/>
                        </a:rPr>
                        <a:t>指数（</a:t>
                      </a:r>
                      <a:r>
                        <a:rPr lang="en-US" sz="1800" b="0" i="0" u="none" strike="noStrike" dirty="0">
                          <a:solidFill>
                            <a:srgbClr val="000000"/>
                          </a:solidFill>
                          <a:latin typeface="+mn-ea"/>
                          <a:ea typeface="+mn-ea"/>
                        </a:rPr>
                        <a:t>IAQI）</a:t>
                      </a:r>
                    </a:p>
                  </a:txBody>
                  <a:tcPr marL="7483" marR="7483" marT="748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CC"/>
                    </a:solidFill>
                  </a:tcPr>
                </a:tc>
                <a:tc gridSpan="10">
                  <a:txBody>
                    <a:bodyPr/>
                    <a:lstStyle/>
                    <a:p>
                      <a:pPr algn="ctr" fontAlgn="ctr"/>
                      <a:r>
                        <a:rPr kumimoji="1" lang="ja-JP" altLang="en-US" sz="1600" b="0" i="0" u="none" strike="noStrike" kern="1200" dirty="0">
                          <a:solidFill>
                            <a:schemeClr val="bg1"/>
                          </a:solidFill>
                          <a:latin typeface="ＭＳ Ｐゴシック" pitchFamily="50" charset="-128"/>
                          <a:ea typeface="ＭＳ Ｐゴシック" pitchFamily="50" charset="-128"/>
                          <a:cs typeface="+mn-cs"/>
                        </a:rPr>
                        <a:t>各汚染物質濃度の値</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A452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878170">
                <a:tc vMerge="1">
                  <a:txBody>
                    <a:bodyPr/>
                    <a:lstStyle/>
                    <a:p>
                      <a:endParaRPr kumimoji="1" lang="ja-JP" altLang="en-US"/>
                    </a:p>
                  </a:txBody>
                  <a:tcPr/>
                </a:tc>
                <a:tc>
                  <a:txBody>
                    <a:bodyPr/>
                    <a:lstStyle/>
                    <a:p>
                      <a:pPr algn="l" fontAlgn="ctr"/>
                      <a:r>
                        <a:rPr kumimoji="1" lang="ja-JP" altLang="en-US" sz="1600" b="0" i="0" u="none" strike="noStrike" kern="1200" dirty="0" smtClean="0">
                          <a:solidFill>
                            <a:srgbClr val="000000"/>
                          </a:solidFill>
                          <a:latin typeface="ＭＳ Ｐゴシック" pitchFamily="50" charset="-128"/>
                          <a:ea typeface="ＭＳ Ｐゴシック" pitchFamily="50" charset="-128"/>
                          <a:cs typeface="+mn-cs"/>
                        </a:rPr>
                        <a:t>　</a:t>
                      </a:r>
                      <a:r>
                        <a:rPr kumimoji="1" lang="en-US" altLang="zh-TW" sz="1600" b="0" i="0" u="none" strike="noStrike" kern="1200" dirty="0" smtClean="0">
                          <a:solidFill>
                            <a:srgbClr val="000000"/>
                          </a:solidFill>
                          <a:latin typeface="ＭＳ Ｐゴシック" pitchFamily="50" charset="-128"/>
                          <a:ea typeface="ＭＳ Ｐゴシック" pitchFamily="50" charset="-128"/>
                          <a:cs typeface="+mn-cs"/>
                        </a:rPr>
                        <a:t>SO</a:t>
                      </a:r>
                      <a:r>
                        <a:rPr kumimoji="1" lang="en-US" altLang="zh-TW" sz="1600" b="0" i="0" u="none" strike="noStrike" kern="1200" baseline="-25000" dirty="0" smtClean="0">
                          <a:solidFill>
                            <a:srgbClr val="000000"/>
                          </a:solidFill>
                          <a:latin typeface="ＭＳ Ｐゴシック" pitchFamily="50" charset="-128"/>
                          <a:ea typeface="ＭＳ Ｐゴシック" pitchFamily="50" charset="-128"/>
                          <a:cs typeface="+mn-cs"/>
                        </a:rPr>
                        <a:t>2</a:t>
                      </a:r>
                      <a:r>
                        <a:rPr kumimoji="1" lang="zh-TW" altLang="en-US" sz="1600" b="0" i="0" u="none" strike="noStrike" kern="1200" dirty="0" smtClean="0">
                          <a:solidFill>
                            <a:srgbClr val="000000"/>
                          </a:solidFill>
                          <a:latin typeface="ＭＳ Ｐゴシック" pitchFamily="50" charset="-128"/>
                          <a:ea typeface="ＭＳ Ｐゴシック" pitchFamily="50" charset="-128"/>
                          <a:cs typeface="+mn-cs"/>
                        </a:rPr>
                        <a:t>：</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ja-JP" altLang="en-US" sz="1600" b="0" i="0" u="none" strike="noStrike" kern="1200" dirty="0" smtClean="0">
                          <a:solidFill>
                            <a:srgbClr val="000000"/>
                          </a:solidFill>
                          <a:latin typeface="ＭＳ Ｐゴシック" pitchFamily="50" charset="-128"/>
                          <a:ea typeface="ＭＳ Ｐゴシック" pitchFamily="50" charset="-128"/>
                          <a:cs typeface="+mn-cs"/>
                        </a:rPr>
                        <a:t>　</a:t>
                      </a:r>
                      <a:r>
                        <a:rPr kumimoji="1" lang="en-US" altLang="zh-TW" sz="1600" b="0" i="0" u="none" strike="noStrike" kern="1200" dirty="0" smtClean="0">
                          <a:solidFill>
                            <a:srgbClr val="000000"/>
                          </a:solidFill>
                          <a:latin typeface="ＭＳ Ｐゴシック" pitchFamily="50" charset="-128"/>
                          <a:ea typeface="ＭＳ Ｐゴシック" pitchFamily="50" charset="-128"/>
                          <a:cs typeface="+mn-cs"/>
                        </a:rPr>
                        <a:t>24</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時間平均</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zh-TW" sz="1600" b="0" i="0" u="none" strike="noStrike" kern="1200" dirty="0" err="1">
                          <a:solidFill>
                            <a:srgbClr val="000000"/>
                          </a:solidFill>
                          <a:latin typeface="ＭＳ Ｐゴシック" pitchFamily="50" charset="-128"/>
                          <a:ea typeface="ＭＳ Ｐゴシック" pitchFamily="50" charset="-128"/>
                          <a:cs typeface="+mn-cs"/>
                        </a:rPr>
                        <a:t>μg</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/m</a:t>
                      </a:r>
                      <a:r>
                        <a:rPr kumimoji="1" lang="en-US" altLang="zh-TW" sz="1600" b="0" i="0" u="none" strike="noStrike" kern="1200" baseline="30000" dirty="0">
                          <a:solidFill>
                            <a:srgbClr val="000000"/>
                          </a:solidFill>
                          <a:latin typeface="ＭＳ Ｐゴシック" pitchFamily="50" charset="-128"/>
                          <a:ea typeface="ＭＳ Ｐゴシック" pitchFamily="50" charset="-128"/>
                          <a:cs typeface="+mn-cs"/>
                        </a:rPr>
                        <a:t>3</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c>
                  <a:txBody>
                    <a:bodyPr/>
                    <a:lstStyle/>
                    <a:p>
                      <a:pPr algn="l" fontAlgn="ctr"/>
                      <a:r>
                        <a:rPr kumimoji="1" lang="ja-JP" altLang="en-US" sz="1600" b="0" i="0" u="none" strike="noStrike" kern="1200" dirty="0" smtClean="0">
                          <a:solidFill>
                            <a:srgbClr val="000000"/>
                          </a:solidFill>
                          <a:latin typeface="ＭＳ Ｐゴシック" pitchFamily="50" charset="-128"/>
                          <a:ea typeface="ＭＳ Ｐゴシック" pitchFamily="50" charset="-128"/>
                          <a:cs typeface="+mn-cs"/>
                        </a:rPr>
                        <a:t>　</a:t>
                      </a:r>
                      <a:r>
                        <a:rPr kumimoji="1" lang="en-US" altLang="zh-TW" sz="1600" b="0" i="0" u="none" strike="noStrike" kern="1200" dirty="0" smtClean="0">
                          <a:solidFill>
                            <a:srgbClr val="000000"/>
                          </a:solidFill>
                          <a:latin typeface="ＭＳ Ｐゴシック" pitchFamily="50" charset="-128"/>
                          <a:ea typeface="ＭＳ Ｐゴシック" pitchFamily="50" charset="-128"/>
                          <a:cs typeface="+mn-cs"/>
                        </a:rPr>
                        <a:t>SO</a:t>
                      </a:r>
                      <a:r>
                        <a:rPr kumimoji="1" lang="en-US" altLang="zh-TW" sz="1600" b="0" i="0" u="none" strike="noStrike" kern="1200" baseline="-25000" dirty="0" smtClean="0">
                          <a:solidFill>
                            <a:srgbClr val="000000"/>
                          </a:solidFill>
                          <a:latin typeface="ＭＳ Ｐゴシック" pitchFamily="50" charset="-128"/>
                          <a:ea typeface="ＭＳ Ｐゴシック" pitchFamily="50" charset="-128"/>
                          <a:cs typeface="+mn-cs"/>
                        </a:rPr>
                        <a:t>2</a:t>
                      </a:r>
                      <a:r>
                        <a:rPr kumimoji="1" lang="zh-TW" altLang="en-US" sz="1600" b="0" i="0" u="none" strike="noStrike" kern="1200" dirty="0" smtClean="0">
                          <a:solidFill>
                            <a:srgbClr val="000000"/>
                          </a:solidFill>
                          <a:latin typeface="ＭＳ Ｐゴシック" pitchFamily="50" charset="-128"/>
                          <a:ea typeface="ＭＳ Ｐゴシック" pitchFamily="50" charset="-128"/>
                          <a:cs typeface="+mn-cs"/>
                        </a:rPr>
                        <a:t>：</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１時間平均</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zh-TW" sz="1600" b="0" i="0" u="none" strike="noStrike" kern="1200" dirty="0" err="1">
                          <a:solidFill>
                            <a:srgbClr val="000000"/>
                          </a:solidFill>
                          <a:latin typeface="ＭＳ Ｐゴシック" pitchFamily="50" charset="-128"/>
                          <a:ea typeface="ＭＳ Ｐゴシック" pitchFamily="50" charset="-128"/>
                          <a:cs typeface="+mn-cs"/>
                        </a:rPr>
                        <a:t>μg</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/m</a:t>
                      </a:r>
                      <a:r>
                        <a:rPr kumimoji="1" lang="en-US" altLang="zh-TW" sz="1600" b="0" i="0" u="none" strike="noStrike" kern="1200" baseline="30000" dirty="0">
                          <a:solidFill>
                            <a:srgbClr val="000000"/>
                          </a:solidFill>
                          <a:latin typeface="ＭＳ Ｐゴシック" pitchFamily="50" charset="-128"/>
                          <a:ea typeface="ＭＳ Ｐゴシック" pitchFamily="50" charset="-128"/>
                          <a:cs typeface="+mn-cs"/>
                        </a:rPr>
                        <a:t>3</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c>
                  <a:txBody>
                    <a:bodyPr/>
                    <a:lstStyle/>
                    <a:p>
                      <a:pPr algn="l" fontAlgn="ctr"/>
                      <a:r>
                        <a:rPr kumimoji="1" lang="zh-TW" altLang="en-US" sz="1600" b="0" i="0" u="none" strike="noStrike" kern="1200" dirty="0">
                          <a:solidFill>
                            <a:srgbClr val="000000"/>
                          </a:solidFill>
                          <a:latin typeface="ＭＳ Ｐゴシック" pitchFamily="50" charset="-128"/>
                          <a:ea typeface="ＭＳ Ｐゴシック" pitchFamily="50" charset="-128"/>
                          <a:cs typeface="+mn-cs"/>
                        </a:rPr>
                        <a:t>二酸化窒素（</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NO</a:t>
                      </a:r>
                      <a:r>
                        <a:rPr kumimoji="1" lang="en-US" altLang="zh-TW" sz="1600" b="0" i="0" u="none" strike="noStrike" kern="1200" baseline="-25000" dirty="0">
                          <a:solidFill>
                            <a:srgbClr val="000000"/>
                          </a:solidFill>
                          <a:latin typeface="ＭＳ Ｐゴシック" pitchFamily="50" charset="-128"/>
                          <a:ea typeface="ＭＳ Ｐゴシック" pitchFamily="50" charset="-128"/>
                          <a:cs typeface="+mn-cs"/>
                        </a:rPr>
                        <a:t>2</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en-US" altLang="zh-TW" sz="1600" b="0" i="0" u="none" strike="noStrike" kern="1200" dirty="0">
                          <a:solidFill>
                            <a:srgbClr val="000000"/>
                          </a:solidFill>
                          <a:latin typeface="ＭＳ Ｐゴシック" pitchFamily="50" charset="-128"/>
                          <a:ea typeface="ＭＳ Ｐゴシック" pitchFamily="50" charset="-128"/>
                          <a:cs typeface="+mn-cs"/>
                        </a:rPr>
                        <a:t>24</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時間平均</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zh-TW" sz="1600" b="0" i="0" u="none" strike="noStrike" kern="1200" dirty="0" err="1">
                          <a:solidFill>
                            <a:srgbClr val="000000"/>
                          </a:solidFill>
                          <a:latin typeface="ＭＳ Ｐゴシック" pitchFamily="50" charset="-128"/>
                          <a:ea typeface="ＭＳ Ｐゴシック" pitchFamily="50" charset="-128"/>
                          <a:cs typeface="+mn-cs"/>
                        </a:rPr>
                        <a:t>μg</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/m</a:t>
                      </a:r>
                      <a:r>
                        <a:rPr kumimoji="1" lang="en-US" altLang="zh-TW" sz="1600" b="0" i="0" u="none" strike="noStrike" kern="1200" baseline="30000" dirty="0">
                          <a:solidFill>
                            <a:srgbClr val="000000"/>
                          </a:solidFill>
                          <a:latin typeface="ＭＳ Ｐゴシック" pitchFamily="50" charset="-128"/>
                          <a:ea typeface="ＭＳ Ｐゴシック" pitchFamily="50" charset="-128"/>
                          <a:cs typeface="+mn-cs"/>
                        </a:rPr>
                        <a:t>3</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c>
                  <a:txBody>
                    <a:bodyPr/>
                    <a:lstStyle/>
                    <a:p>
                      <a:pPr algn="l" fontAlgn="ctr"/>
                      <a:r>
                        <a:rPr kumimoji="1" lang="zh-TW" altLang="en-US" sz="1600" b="0" i="0" u="none" strike="noStrike" kern="1200" dirty="0">
                          <a:solidFill>
                            <a:srgbClr val="000000"/>
                          </a:solidFill>
                          <a:latin typeface="ＭＳ Ｐゴシック" pitchFamily="50" charset="-128"/>
                          <a:ea typeface="ＭＳ Ｐゴシック" pitchFamily="50" charset="-128"/>
                          <a:cs typeface="+mn-cs"/>
                        </a:rPr>
                        <a:t>二酸化窒素（</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NO</a:t>
                      </a:r>
                      <a:r>
                        <a:rPr kumimoji="1" lang="en-US" altLang="zh-TW" sz="1600" b="0" i="0" u="none" strike="noStrike" kern="1200" baseline="-25000" dirty="0">
                          <a:solidFill>
                            <a:srgbClr val="000000"/>
                          </a:solidFill>
                          <a:latin typeface="ＭＳ Ｐゴシック" pitchFamily="50" charset="-128"/>
                          <a:ea typeface="ＭＳ Ｐゴシック" pitchFamily="50" charset="-128"/>
                          <a:cs typeface="+mn-cs"/>
                        </a:rPr>
                        <a:t>2</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１時間平均</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zh-TW" sz="1600" b="0" i="0" u="none" strike="noStrike" kern="1200" dirty="0" err="1">
                          <a:solidFill>
                            <a:srgbClr val="000000"/>
                          </a:solidFill>
                          <a:latin typeface="ＭＳ Ｐゴシック" pitchFamily="50" charset="-128"/>
                          <a:ea typeface="ＭＳ Ｐゴシック" pitchFamily="50" charset="-128"/>
                          <a:cs typeface="+mn-cs"/>
                        </a:rPr>
                        <a:t>μg</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/m</a:t>
                      </a:r>
                      <a:r>
                        <a:rPr kumimoji="1" lang="en-US" altLang="zh-TW" sz="1600" b="0" i="0" u="none" strike="noStrike" kern="1200" baseline="30000" dirty="0">
                          <a:solidFill>
                            <a:srgbClr val="000000"/>
                          </a:solidFill>
                          <a:latin typeface="ＭＳ Ｐゴシック" pitchFamily="50" charset="-128"/>
                          <a:ea typeface="ＭＳ Ｐゴシック" pitchFamily="50" charset="-128"/>
                          <a:cs typeface="+mn-cs"/>
                        </a:rPr>
                        <a:t>3</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c>
                  <a:txBody>
                    <a:bodyPr/>
                    <a:lstStyle/>
                    <a:p>
                      <a:pPr algn="l" fontAlgn="ctr"/>
                      <a:r>
                        <a:rPr kumimoji="1" lang="zh-TW" altLang="en-US" sz="1600" b="0" i="0" u="none" strike="noStrike" kern="1200" dirty="0">
                          <a:solidFill>
                            <a:srgbClr val="000000"/>
                          </a:solidFill>
                          <a:latin typeface="ＭＳ Ｐゴシック" pitchFamily="50" charset="-128"/>
                          <a:ea typeface="ＭＳ Ｐゴシック" pitchFamily="50" charset="-128"/>
                          <a:cs typeface="+mn-cs"/>
                        </a:rPr>
                        <a:t>粒子状物質（</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PM10</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en-US" altLang="zh-TW" sz="1600" b="0" i="0" u="none" strike="noStrike" kern="1200" dirty="0">
                          <a:solidFill>
                            <a:srgbClr val="000000"/>
                          </a:solidFill>
                          <a:latin typeface="ＭＳ Ｐゴシック" pitchFamily="50" charset="-128"/>
                          <a:ea typeface="ＭＳ Ｐゴシック" pitchFamily="50" charset="-128"/>
                          <a:cs typeface="+mn-cs"/>
                        </a:rPr>
                        <a:t>24</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時間平均</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zh-TW" sz="1600" b="0" i="0" u="none" strike="noStrike" kern="1200" dirty="0" err="1">
                          <a:solidFill>
                            <a:srgbClr val="000000"/>
                          </a:solidFill>
                          <a:latin typeface="ＭＳ Ｐゴシック" pitchFamily="50" charset="-128"/>
                          <a:ea typeface="ＭＳ Ｐゴシック" pitchFamily="50" charset="-128"/>
                          <a:cs typeface="+mn-cs"/>
                        </a:rPr>
                        <a:t>μg</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/m</a:t>
                      </a:r>
                      <a:r>
                        <a:rPr kumimoji="1" lang="en-US" altLang="zh-TW" sz="1600" b="0" i="0" u="none" strike="noStrike" kern="1200" baseline="30000" dirty="0">
                          <a:solidFill>
                            <a:srgbClr val="000000"/>
                          </a:solidFill>
                          <a:latin typeface="ＭＳ Ｐゴシック" pitchFamily="50" charset="-128"/>
                          <a:ea typeface="ＭＳ Ｐゴシック" pitchFamily="50" charset="-128"/>
                          <a:cs typeface="+mn-cs"/>
                        </a:rPr>
                        <a:t>3</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c>
                  <a:txBody>
                    <a:bodyPr/>
                    <a:lstStyle/>
                    <a:p>
                      <a:pPr algn="l" fontAlgn="ctr"/>
                      <a:r>
                        <a:rPr kumimoji="1" lang="zh-TW" altLang="en-US" sz="1600" b="0" i="0" u="none" strike="noStrike" kern="1200" dirty="0">
                          <a:solidFill>
                            <a:srgbClr val="000000"/>
                          </a:solidFill>
                          <a:latin typeface="ＭＳ Ｐゴシック" pitchFamily="50" charset="-128"/>
                          <a:ea typeface="ＭＳ Ｐゴシック" pitchFamily="50" charset="-128"/>
                          <a:cs typeface="+mn-cs"/>
                        </a:rPr>
                        <a:t>一酸化炭素（</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CO</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en-US" altLang="zh-TW" sz="1600" b="0" i="0" u="none" strike="noStrike" kern="1200" dirty="0">
                          <a:solidFill>
                            <a:srgbClr val="000000"/>
                          </a:solidFill>
                          <a:latin typeface="ＭＳ Ｐゴシック" pitchFamily="50" charset="-128"/>
                          <a:ea typeface="ＭＳ Ｐゴシック" pitchFamily="50" charset="-128"/>
                          <a:cs typeface="+mn-cs"/>
                        </a:rPr>
                        <a:t>24</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時間平均</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zh-TW" sz="1600" b="0" i="0" u="none" strike="noStrike" kern="1200" dirty="0" err="1">
                          <a:solidFill>
                            <a:srgbClr val="000000"/>
                          </a:solidFill>
                          <a:latin typeface="ＭＳ Ｐゴシック" pitchFamily="50" charset="-128"/>
                          <a:ea typeface="ＭＳ Ｐゴシック" pitchFamily="50" charset="-128"/>
                          <a:cs typeface="+mn-cs"/>
                        </a:rPr>
                        <a:t>μg</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/m</a:t>
                      </a:r>
                      <a:r>
                        <a:rPr kumimoji="1" lang="en-US" altLang="zh-TW" sz="1600" b="0" i="0" u="none" strike="noStrike" kern="1200" baseline="30000" dirty="0">
                          <a:solidFill>
                            <a:srgbClr val="000000"/>
                          </a:solidFill>
                          <a:latin typeface="ＭＳ Ｐゴシック" pitchFamily="50" charset="-128"/>
                          <a:ea typeface="ＭＳ Ｐゴシック" pitchFamily="50" charset="-128"/>
                          <a:cs typeface="+mn-cs"/>
                        </a:rPr>
                        <a:t>3</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c>
                  <a:txBody>
                    <a:bodyPr/>
                    <a:lstStyle/>
                    <a:p>
                      <a:pPr algn="l" fontAlgn="ctr"/>
                      <a:r>
                        <a:rPr kumimoji="1" lang="zh-TW" altLang="en-US" sz="1600" b="0" i="0" u="none" strike="noStrike" kern="1200" dirty="0">
                          <a:solidFill>
                            <a:srgbClr val="000000"/>
                          </a:solidFill>
                          <a:latin typeface="ＭＳ Ｐゴシック" pitchFamily="50" charset="-128"/>
                          <a:ea typeface="ＭＳ Ｐゴシック" pitchFamily="50" charset="-128"/>
                          <a:cs typeface="+mn-cs"/>
                        </a:rPr>
                        <a:t>一酸化炭素（</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CO</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１時間平均</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zh-TW" sz="1600" b="0" i="0" u="none" strike="noStrike" kern="1200" dirty="0" err="1">
                          <a:solidFill>
                            <a:srgbClr val="000000"/>
                          </a:solidFill>
                          <a:latin typeface="ＭＳ Ｐゴシック" pitchFamily="50" charset="-128"/>
                          <a:ea typeface="ＭＳ Ｐゴシック" pitchFamily="50" charset="-128"/>
                          <a:cs typeface="+mn-cs"/>
                        </a:rPr>
                        <a:t>μg</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/m</a:t>
                      </a:r>
                      <a:r>
                        <a:rPr kumimoji="1" lang="en-US" altLang="zh-TW" sz="1600" b="0" i="0" u="none" strike="noStrike" kern="1200" baseline="30000" dirty="0">
                          <a:solidFill>
                            <a:srgbClr val="000000"/>
                          </a:solidFill>
                          <a:latin typeface="ＭＳ Ｐゴシック" pitchFamily="50" charset="-128"/>
                          <a:ea typeface="ＭＳ Ｐゴシック" pitchFamily="50" charset="-128"/>
                          <a:cs typeface="+mn-cs"/>
                        </a:rPr>
                        <a:t>3</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c>
                  <a:txBody>
                    <a:bodyPr/>
                    <a:lstStyle/>
                    <a:p>
                      <a:pPr algn="l" fontAlgn="ctr"/>
                      <a:r>
                        <a:rPr kumimoji="1" lang="ja-JP" altLang="en-US" sz="1600" b="0" i="0" u="none" strike="noStrike" kern="1200" dirty="0">
                          <a:solidFill>
                            <a:srgbClr val="000000"/>
                          </a:solidFill>
                          <a:latin typeface="ＭＳ Ｐゴシック" pitchFamily="50" charset="-128"/>
                          <a:ea typeface="ＭＳ Ｐゴシック" pitchFamily="50" charset="-128"/>
                          <a:cs typeface="+mn-cs"/>
                        </a:rPr>
                        <a:t>オゾン（</a:t>
                      </a:r>
                      <a:r>
                        <a:rPr kumimoji="1" lang="en-US" altLang="ja-JP" sz="1600" b="0" i="0" u="none" strike="noStrike" kern="1200" dirty="0">
                          <a:solidFill>
                            <a:srgbClr val="000000"/>
                          </a:solidFill>
                          <a:latin typeface="ＭＳ Ｐゴシック" pitchFamily="50" charset="-128"/>
                          <a:ea typeface="ＭＳ Ｐゴシック" pitchFamily="50" charset="-128"/>
                          <a:cs typeface="+mn-cs"/>
                        </a:rPr>
                        <a:t>O</a:t>
                      </a:r>
                      <a:r>
                        <a:rPr kumimoji="1" lang="en-US" altLang="ja-JP" sz="1600" b="0" i="0" u="none" strike="noStrike" kern="1200" baseline="-25000" dirty="0">
                          <a:solidFill>
                            <a:srgbClr val="000000"/>
                          </a:solidFill>
                          <a:latin typeface="ＭＳ Ｐゴシック" pitchFamily="50" charset="-128"/>
                          <a:ea typeface="ＭＳ Ｐゴシック" pitchFamily="50" charset="-128"/>
                          <a:cs typeface="+mn-cs"/>
                        </a:rPr>
                        <a:t>3</a:t>
                      </a:r>
                      <a:r>
                        <a:rPr kumimoji="1" lang="ja-JP" altLang="en-US" sz="1600" b="0" i="0" u="none" strike="noStrike" kern="1200" dirty="0">
                          <a:solidFill>
                            <a:srgbClr val="000000"/>
                          </a:solidFill>
                          <a:latin typeface="ＭＳ Ｐゴシック" pitchFamily="50" charset="-128"/>
                          <a:ea typeface="ＭＳ Ｐゴシック" pitchFamily="50" charset="-128"/>
                          <a:cs typeface="+mn-cs"/>
                        </a:rPr>
                        <a:t>）：</a:t>
                      </a:r>
                      <a:br>
                        <a:rPr kumimoji="1" lang="ja-JP" altLang="en-US" sz="1600" b="0" i="0" u="none" strike="noStrike" kern="1200" dirty="0">
                          <a:solidFill>
                            <a:srgbClr val="000000"/>
                          </a:solidFill>
                          <a:latin typeface="ＭＳ Ｐゴシック" pitchFamily="50" charset="-128"/>
                          <a:ea typeface="ＭＳ Ｐゴシック" pitchFamily="50" charset="-128"/>
                          <a:cs typeface="+mn-cs"/>
                        </a:rPr>
                      </a:br>
                      <a:r>
                        <a:rPr kumimoji="1" lang="ja-JP" altLang="en-US" sz="1600" b="0" i="0" u="none" strike="noStrike" kern="1200" dirty="0">
                          <a:solidFill>
                            <a:srgbClr val="000000"/>
                          </a:solidFill>
                          <a:latin typeface="ＭＳ Ｐゴシック" pitchFamily="50" charset="-128"/>
                          <a:ea typeface="ＭＳ Ｐゴシック" pitchFamily="50" charset="-128"/>
                          <a:cs typeface="+mn-cs"/>
                        </a:rPr>
                        <a:t>１時間平均</a:t>
                      </a:r>
                      <a:br>
                        <a:rPr kumimoji="1" lang="ja-JP" altLang="en-US" sz="1600" b="0" i="0" u="none" strike="noStrike" kern="1200" dirty="0">
                          <a:solidFill>
                            <a:srgbClr val="000000"/>
                          </a:solidFill>
                          <a:latin typeface="ＭＳ Ｐゴシック" pitchFamily="50" charset="-128"/>
                          <a:ea typeface="ＭＳ Ｐゴシック" pitchFamily="50" charset="-128"/>
                          <a:cs typeface="+mn-cs"/>
                        </a:rPr>
                      </a:br>
                      <a:r>
                        <a:rPr kumimoji="1" lang="ja-JP"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ja-JP" sz="1600" b="0" i="0" u="none" strike="noStrike" kern="1200" dirty="0" err="1">
                          <a:solidFill>
                            <a:srgbClr val="000000"/>
                          </a:solidFill>
                          <a:latin typeface="ＭＳ Ｐゴシック" pitchFamily="50" charset="-128"/>
                          <a:ea typeface="ＭＳ Ｐゴシック" pitchFamily="50" charset="-128"/>
                          <a:cs typeface="+mn-cs"/>
                        </a:rPr>
                        <a:t>μg</a:t>
                      </a:r>
                      <a:r>
                        <a:rPr kumimoji="1" lang="en-US" altLang="ja-JP" sz="1600" b="0" i="0" u="none" strike="noStrike" kern="1200" dirty="0">
                          <a:solidFill>
                            <a:srgbClr val="000000"/>
                          </a:solidFill>
                          <a:latin typeface="ＭＳ Ｐゴシック" pitchFamily="50" charset="-128"/>
                          <a:ea typeface="ＭＳ Ｐゴシック" pitchFamily="50" charset="-128"/>
                          <a:cs typeface="+mn-cs"/>
                        </a:rPr>
                        <a:t>/m</a:t>
                      </a:r>
                      <a:r>
                        <a:rPr kumimoji="1" lang="en-US" altLang="ja-JP" sz="1600" b="0" i="0" u="none" strike="noStrike" kern="1200" baseline="30000" dirty="0">
                          <a:solidFill>
                            <a:srgbClr val="000000"/>
                          </a:solidFill>
                          <a:latin typeface="ＭＳ Ｐゴシック" pitchFamily="50" charset="-128"/>
                          <a:ea typeface="ＭＳ Ｐゴシック" pitchFamily="50" charset="-128"/>
                          <a:cs typeface="+mn-cs"/>
                        </a:rPr>
                        <a:t>3</a:t>
                      </a:r>
                      <a:r>
                        <a:rPr kumimoji="1" lang="ja-JP" altLang="en-US" sz="1600" b="0" i="0" u="none" strike="noStrike" kern="1200" dirty="0">
                          <a:solidFill>
                            <a:srgbClr val="000000"/>
                          </a:solidFill>
                          <a:latin typeface="ＭＳ Ｐゴシック" pitchFamily="50" charset="-128"/>
                          <a:ea typeface="ＭＳ Ｐゴシック" pitchFamily="50" charset="-128"/>
                          <a:cs typeface="+mn-cs"/>
                        </a:rPr>
                        <a:t>）</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c>
                  <a:txBody>
                    <a:bodyPr/>
                    <a:lstStyle/>
                    <a:p>
                      <a:pPr algn="l" fontAlgn="ctr"/>
                      <a:r>
                        <a:rPr kumimoji="1" lang="ja-JP" altLang="en-US" sz="1600" b="0" i="0" u="none" strike="noStrike" kern="1200" dirty="0">
                          <a:solidFill>
                            <a:srgbClr val="000000"/>
                          </a:solidFill>
                          <a:latin typeface="ＭＳ Ｐゴシック" pitchFamily="50" charset="-128"/>
                          <a:ea typeface="ＭＳ Ｐゴシック" pitchFamily="50" charset="-128"/>
                          <a:cs typeface="+mn-cs"/>
                        </a:rPr>
                        <a:t>オゾン（</a:t>
                      </a:r>
                      <a:r>
                        <a:rPr kumimoji="1" lang="en-US" altLang="ja-JP" sz="1600" b="0" i="0" u="none" strike="noStrike" kern="1200" dirty="0">
                          <a:solidFill>
                            <a:srgbClr val="000000"/>
                          </a:solidFill>
                          <a:latin typeface="ＭＳ Ｐゴシック" pitchFamily="50" charset="-128"/>
                          <a:ea typeface="ＭＳ Ｐゴシック" pitchFamily="50" charset="-128"/>
                          <a:cs typeface="+mn-cs"/>
                        </a:rPr>
                        <a:t>O</a:t>
                      </a:r>
                      <a:r>
                        <a:rPr kumimoji="1" lang="en-US" altLang="ja-JP" sz="1600" b="0" i="0" u="none" strike="noStrike" kern="1200" baseline="-25000" dirty="0">
                          <a:solidFill>
                            <a:srgbClr val="000000"/>
                          </a:solidFill>
                          <a:latin typeface="ＭＳ Ｐゴシック" pitchFamily="50" charset="-128"/>
                          <a:ea typeface="ＭＳ Ｐゴシック" pitchFamily="50" charset="-128"/>
                          <a:cs typeface="+mn-cs"/>
                        </a:rPr>
                        <a:t>3</a:t>
                      </a:r>
                      <a:r>
                        <a:rPr kumimoji="1" lang="ja-JP" altLang="en-US" sz="1600" b="0" i="0" u="none" strike="noStrike" kern="1200" dirty="0">
                          <a:solidFill>
                            <a:srgbClr val="000000"/>
                          </a:solidFill>
                          <a:latin typeface="ＭＳ Ｐゴシック" pitchFamily="50" charset="-128"/>
                          <a:ea typeface="ＭＳ Ｐゴシック" pitchFamily="50" charset="-128"/>
                          <a:cs typeface="+mn-cs"/>
                        </a:rPr>
                        <a:t>）：</a:t>
                      </a:r>
                      <a:br>
                        <a:rPr kumimoji="1" lang="ja-JP" altLang="en-US" sz="1600" b="0" i="0" u="none" strike="noStrike" kern="1200" dirty="0">
                          <a:solidFill>
                            <a:srgbClr val="000000"/>
                          </a:solidFill>
                          <a:latin typeface="ＭＳ Ｐゴシック" pitchFamily="50" charset="-128"/>
                          <a:ea typeface="ＭＳ Ｐゴシック" pitchFamily="50" charset="-128"/>
                          <a:cs typeface="+mn-cs"/>
                        </a:rPr>
                      </a:br>
                      <a:r>
                        <a:rPr kumimoji="1" lang="en-US" altLang="ja-JP" sz="1600" b="0" i="0" u="none" strike="noStrike" kern="1200" dirty="0">
                          <a:solidFill>
                            <a:srgbClr val="000000"/>
                          </a:solidFill>
                          <a:latin typeface="ＭＳ Ｐゴシック" pitchFamily="50" charset="-128"/>
                          <a:ea typeface="ＭＳ Ｐゴシック" pitchFamily="50" charset="-128"/>
                          <a:cs typeface="+mn-cs"/>
                        </a:rPr>
                        <a:t>8</a:t>
                      </a:r>
                      <a:r>
                        <a:rPr kumimoji="1" lang="ja-JP" altLang="en-US" sz="1600" b="0" i="0" u="none" strike="noStrike" kern="1200" dirty="0">
                          <a:solidFill>
                            <a:srgbClr val="000000"/>
                          </a:solidFill>
                          <a:latin typeface="ＭＳ Ｐゴシック" pitchFamily="50" charset="-128"/>
                          <a:ea typeface="ＭＳ Ｐゴシック" pitchFamily="50" charset="-128"/>
                          <a:cs typeface="+mn-cs"/>
                        </a:rPr>
                        <a:t>時間滑動平均</a:t>
                      </a:r>
                      <a:br>
                        <a:rPr kumimoji="1" lang="ja-JP" altLang="en-US" sz="1600" b="0" i="0" u="none" strike="noStrike" kern="1200" dirty="0">
                          <a:solidFill>
                            <a:srgbClr val="000000"/>
                          </a:solidFill>
                          <a:latin typeface="ＭＳ Ｐゴシック" pitchFamily="50" charset="-128"/>
                          <a:ea typeface="ＭＳ Ｐゴシック" pitchFamily="50" charset="-128"/>
                          <a:cs typeface="+mn-cs"/>
                        </a:rPr>
                      </a:br>
                      <a:r>
                        <a:rPr kumimoji="1" lang="ja-JP"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ja-JP" sz="1600" b="0" i="0" u="none" strike="noStrike" kern="1200" dirty="0" err="1" smtClean="0">
                          <a:solidFill>
                            <a:srgbClr val="000000"/>
                          </a:solidFill>
                          <a:latin typeface="ＭＳ Ｐゴシック" pitchFamily="50" charset="-128"/>
                          <a:ea typeface="ＭＳ Ｐゴシック" pitchFamily="50" charset="-128"/>
                          <a:cs typeface="+mn-cs"/>
                        </a:rPr>
                        <a:t>μg</a:t>
                      </a:r>
                      <a:r>
                        <a:rPr kumimoji="1" lang="en-US" altLang="ja-JP" sz="1600" b="0" i="0" u="none" strike="noStrike" kern="1200" dirty="0" smtClean="0">
                          <a:solidFill>
                            <a:srgbClr val="000000"/>
                          </a:solidFill>
                          <a:latin typeface="ＭＳ Ｐゴシック" pitchFamily="50" charset="-128"/>
                          <a:ea typeface="ＭＳ Ｐゴシック" pitchFamily="50" charset="-128"/>
                          <a:cs typeface="+mn-cs"/>
                        </a:rPr>
                        <a:t>/m</a:t>
                      </a:r>
                      <a:r>
                        <a:rPr kumimoji="1" lang="en-US" altLang="ja-JP" sz="1600" b="0" i="0" u="none" strike="noStrike" kern="1200" baseline="30000" dirty="0" smtClean="0">
                          <a:solidFill>
                            <a:srgbClr val="000000"/>
                          </a:solidFill>
                          <a:latin typeface="ＭＳ Ｐゴシック" pitchFamily="50" charset="-128"/>
                          <a:ea typeface="ＭＳ Ｐゴシック" pitchFamily="50" charset="-128"/>
                          <a:cs typeface="+mn-cs"/>
                        </a:rPr>
                        <a:t>3</a:t>
                      </a:r>
                      <a:r>
                        <a:rPr kumimoji="1" lang="ja-JP" altLang="en-US" sz="1600" b="0" i="0" u="none" strike="noStrike" kern="1200" dirty="0" smtClean="0">
                          <a:solidFill>
                            <a:srgbClr val="000000"/>
                          </a:solidFill>
                          <a:latin typeface="ＭＳ Ｐゴシック" pitchFamily="50" charset="-128"/>
                          <a:ea typeface="ＭＳ Ｐゴシック" pitchFamily="50" charset="-128"/>
                          <a:cs typeface="+mn-cs"/>
                        </a:rPr>
                        <a:t>）</a:t>
                      </a:r>
                      <a:endParaRPr kumimoji="1" lang="ja-JP" altLang="en-US" sz="1600" b="0" i="0" u="none" strike="noStrike" kern="1200" dirty="0">
                        <a:solidFill>
                          <a:srgbClr val="000000"/>
                        </a:solidFill>
                        <a:latin typeface="ＭＳ Ｐゴシック" pitchFamily="50" charset="-128"/>
                        <a:ea typeface="ＭＳ Ｐゴシック" pitchFamily="50" charset="-128"/>
                        <a:cs typeface="+mn-cs"/>
                      </a:endParaRPr>
                    </a:p>
                  </a:txBody>
                  <a:tcPr marL="7483" marR="7483" marT="7483"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c>
                  <a:txBody>
                    <a:bodyPr/>
                    <a:lstStyle/>
                    <a:p>
                      <a:pPr algn="l" fontAlgn="ctr"/>
                      <a:r>
                        <a:rPr kumimoji="1" lang="ja-JP" altLang="en-US" sz="1600" b="0" i="0" u="none" strike="noStrike" kern="1200" dirty="0" smtClean="0">
                          <a:solidFill>
                            <a:srgbClr val="000000"/>
                          </a:solidFill>
                          <a:latin typeface="ＭＳ Ｐゴシック" pitchFamily="50" charset="-128"/>
                          <a:ea typeface="ＭＳ Ｐゴシック" pitchFamily="50" charset="-128"/>
                          <a:cs typeface="+mn-cs"/>
                        </a:rPr>
                        <a:t>微小</a:t>
                      </a:r>
                      <a:r>
                        <a:rPr kumimoji="1" lang="zh-TW" altLang="en-US" sz="1600" b="0" i="0" u="none" strike="noStrike" kern="1200" dirty="0" smtClean="0">
                          <a:solidFill>
                            <a:srgbClr val="000000"/>
                          </a:solidFill>
                          <a:latin typeface="ＭＳ Ｐゴシック" pitchFamily="50" charset="-128"/>
                          <a:ea typeface="ＭＳ Ｐゴシック" pitchFamily="50" charset="-128"/>
                          <a:cs typeface="+mn-cs"/>
                        </a:rPr>
                        <a:t>粒子状</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物質（</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PM2.5</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ja-JP" altLang="en-US" sz="1600" b="0" i="0" u="none" strike="noStrike" kern="1200" dirty="0" smtClean="0">
                          <a:solidFill>
                            <a:srgbClr val="000000"/>
                          </a:solidFill>
                          <a:latin typeface="ＭＳ Ｐゴシック" pitchFamily="50" charset="-128"/>
                          <a:ea typeface="ＭＳ Ｐゴシック" pitchFamily="50" charset="-128"/>
                          <a:cs typeface="+mn-cs"/>
                        </a:rPr>
                        <a:t>　</a:t>
                      </a:r>
                      <a:r>
                        <a:rPr kumimoji="1" lang="en-US" altLang="zh-TW" sz="1600" b="0" i="0" u="none" strike="noStrike" kern="1200" dirty="0" smtClean="0">
                          <a:solidFill>
                            <a:srgbClr val="000000"/>
                          </a:solidFill>
                          <a:latin typeface="ＭＳ Ｐゴシック" pitchFamily="50" charset="-128"/>
                          <a:ea typeface="ＭＳ Ｐゴシック" pitchFamily="50" charset="-128"/>
                          <a:cs typeface="+mn-cs"/>
                        </a:rPr>
                        <a:t>24</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時間平均</a:t>
                      </a:r>
                      <a:br>
                        <a:rPr kumimoji="1" lang="zh-TW" altLang="en-US" sz="1600" b="0" i="0" u="none" strike="noStrike" kern="1200" dirty="0">
                          <a:solidFill>
                            <a:srgbClr val="000000"/>
                          </a:solidFill>
                          <a:latin typeface="ＭＳ Ｐゴシック" pitchFamily="50" charset="-128"/>
                          <a:ea typeface="ＭＳ Ｐゴシック" pitchFamily="50" charset="-128"/>
                          <a:cs typeface="+mn-cs"/>
                        </a:rPr>
                      </a:b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r>
                        <a:rPr kumimoji="1" lang="en-US" altLang="zh-TW" sz="1600" b="0" i="0" u="none" strike="noStrike" kern="1200" dirty="0" err="1">
                          <a:solidFill>
                            <a:srgbClr val="000000"/>
                          </a:solidFill>
                          <a:latin typeface="ＭＳ Ｐゴシック" pitchFamily="50" charset="-128"/>
                          <a:ea typeface="ＭＳ Ｐゴシック" pitchFamily="50" charset="-128"/>
                          <a:cs typeface="+mn-cs"/>
                        </a:rPr>
                        <a:t>μg</a:t>
                      </a:r>
                      <a:r>
                        <a:rPr kumimoji="1" lang="en-US" altLang="zh-TW" sz="1600" b="0" i="0" u="none" strike="noStrike" kern="1200" dirty="0">
                          <a:solidFill>
                            <a:srgbClr val="000000"/>
                          </a:solidFill>
                          <a:latin typeface="ＭＳ Ｐゴシック" pitchFamily="50" charset="-128"/>
                          <a:ea typeface="ＭＳ Ｐゴシック" pitchFamily="50" charset="-128"/>
                          <a:cs typeface="+mn-cs"/>
                        </a:rPr>
                        <a:t>/m</a:t>
                      </a:r>
                      <a:r>
                        <a:rPr kumimoji="1" lang="en-US" altLang="zh-TW" sz="1600" b="0" i="0" u="none" strike="noStrike" kern="1200" baseline="30000" dirty="0">
                          <a:solidFill>
                            <a:srgbClr val="000000"/>
                          </a:solidFill>
                          <a:latin typeface="ＭＳ Ｐゴシック" pitchFamily="50" charset="-128"/>
                          <a:ea typeface="ＭＳ Ｐゴシック" pitchFamily="50" charset="-128"/>
                          <a:cs typeface="+mn-cs"/>
                        </a:rPr>
                        <a:t>3</a:t>
                      </a:r>
                      <a:r>
                        <a:rPr kumimoji="1" lang="zh-TW" altLang="en-US" sz="1600" b="0" i="0" u="none" strike="noStrike" kern="1200" dirty="0">
                          <a:solidFill>
                            <a:srgbClr val="000000"/>
                          </a:solidFill>
                          <a:latin typeface="ＭＳ Ｐゴシック" pitchFamily="50" charset="-128"/>
                          <a:ea typeface="ＭＳ Ｐゴシック" pitchFamily="50" charset="-128"/>
                          <a:cs typeface="+mn-cs"/>
                        </a:rPr>
                        <a:t>）</a:t>
                      </a:r>
                    </a:p>
                  </a:txBody>
                  <a:tcPr marL="7483" marR="7483" marT="7483" marB="0" anchor="ctr">
                    <a:lnL w="19050" cap="flat" cmpd="sng" algn="ctr">
                      <a:solidFill>
                        <a:srgbClr val="FF0000"/>
                      </a:solidFill>
                      <a:prstDash val="solid"/>
                      <a:round/>
                      <a:headEnd type="none" w="med" len="med"/>
                      <a:tailEnd type="none" w="med" len="med"/>
                    </a:lnL>
                    <a:lnR>
                      <a:noFill/>
                    </a:lnR>
                    <a:lnT w="19050" cap="flat" cmpd="sng" algn="ctr">
                      <a:solidFill>
                        <a:srgbClr val="FF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BE97"/>
                    </a:solidFill>
                  </a:tcPr>
                </a:tc>
              </a:tr>
              <a:tr h="354078">
                <a:tc>
                  <a:txBody>
                    <a:bodyPr/>
                    <a:lstStyle/>
                    <a:p>
                      <a:pPr algn="ctr" fontAlgn="ctr"/>
                      <a:r>
                        <a:rPr lang="en-US" altLang="ja-JP" sz="2000" b="0" i="0" u="none" strike="noStrike" dirty="0">
                          <a:solidFill>
                            <a:srgbClr val="000000"/>
                          </a:solidFill>
                          <a:latin typeface="+mn-ea"/>
                          <a:ea typeface="+mn-ea"/>
                        </a:rPr>
                        <a:t>0</a:t>
                      </a:r>
                    </a:p>
                  </a:txBody>
                  <a:tcPr marL="7483" marR="7483" marT="748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2000" b="0" i="0" u="none" strike="noStrike" dirty="0">
                          <a:solidFill>
                            <a:srgbClr val="000000"/>
                          </a:solidFill>
                          <a:latin typeface="+mn-ea"/>
                          <a:ea typeface="+mn-ea"/>
                        </a:rPr>
                        <a:t>0</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0</a:t>
                      </a:r>
                    </a:p>
                  </a:txBody>
                  <a:tcPr marL="7483" marR="7483" marT="7483"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0</a:t>
                      </a:r>
                    </a:p>
                  </a:txBody>
                  <a:tcPr marL="7483" marR="7483" marT="7483"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78">
                <a:tc>
                  <a:txBody>
                    <a:bodyPr/>
                    <a:lstStyle/>
                    <a:p>
                      <a:pPr algn="ctr" fontAlgn="ctr"/>
                      <a:r>
                        <a:rPr lang="en-US" altLang="ja-JP" sz="2000" b="0" i="0" u="none" strike="noStrike" dirty="0">
                          <a:solidFill>
                            <a:srgbClr val="000000"/>
                          </a:solidFill>
                          <a:latin typeface="+mn-ea"/>
                          <a:ea typeface="+mn-ea"/>
                        </a:rPr>
                        <a:t>50</a:t>
                      </a:r>
                    </a:p>
                  </a:txBody>
                  <a:tcPr marL="7483" marR="7483" marT="748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altLang="ja-JP" sz="2000" b="0" i="0" u="none" strike="noStrike">
                          <a:solidFill>
                            <a:srgbClr val="000000"/>
                          </a:solidFill>
                          <a:latin typeface="+mn-ea"/>
                          <a:ea typeface="+mn-ea"/>
                        </a:rPr>
                        <a:t>50</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150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40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50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2</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5</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160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100</a:t>
                      </a:r>
                    </a:p>
                  </a:txBody>
                  <a:tcPr marL="7483" marR="7483" marT="7483"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35</a:t>
                      </a:r>
                    </a:p>
                  </a:txBody>
                  <a:tcPr marL="7483" marR="7483" marT="7483"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78">
                <a:tc>
                  <a:txBody>
                    <a:bodyPr/>
                    <a:lstStyle/>
                    <a:p>
                      <a:pPr algn="ctr" fontAlgn="ctr"/>
                      <a:r>
                        <a:rPr lang="en-US" altLang="ja-JP" sz="2000" b="0" i="0" u="none" strike="noStrike" dirty="0">
                          <a:solidFill>
                            <a:srgbClr val="000000"/>
                          </a:solidFill>
                          <a:latin typeface="+mn-ea"/>
                          <a:ea typeface="+mn-ea"/>
                        </a:rPr>
                        <a:t>100</a:t>
                      </a:r>
                    </a:p>
                  </a:txBody>
                  <a:tcPr marL="7483" marR="7483" marT="748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altLang="ja-JP" sz="2000" b="0" i="0" u="none" strike="noStrike">
                          <a:solidFill>
                            <a:srgbClr val="000000"/>
                          </a:solidFill>
                          <a:latin typeface="+mn-ea"/>
                          <a:ea typeface="+mn-ea"/>
                        </a:rPr>
                        <a:t>150</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500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80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200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150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4</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10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200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160</a:t>
                      </a:r>
                    </a:p>
                  </a:txBody>
                  <a:tcPr marL="7483" marR="7483" marT="7483"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75</a:t>
                      </a:r>
                    </a:p>
                  </a:txBody>
                  <a:tcPr marL="7483" marR="7483" marT="7483"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78">
                <a:tc>
                  <a:txBody>
                    <a:bodyPr/>
                    <a:lstStyle/>
                    <a:p>
                      <a:pPr algn="ctr" fontAlgn="ctr"/>
                      <a:r>
                        <a:rPr lang="en-US" altLang="ja-JP" sz="2000" b="0" i="0" u="none" strike="noStrike" dirty="0">
                          <a:solidFill>
                            <a:srgbClr val="000000"/>
                          </a:solidFill>
                          <a:latin typeface="+mn-ea"/>
                          <a:ea typeface="+mn-ea"/>
                        </a:rPr>
                        <a:t>150</a:t>
                      </a:r>
                    </a:p>
                  </a:txBody>
                  <a:tcPr marL="7483" marR="7483" marT="748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altLang="ja-JP" sz="2000" b="0" i="0" u="none" strike="noStrike">
                          <a:solidFill>
                            <a:srgbClr val="000000"/>
                          </a:solidFill>
                          <a:latin typeface="+mn-ea"/>
                          <a:ea typeface="+mn-ea"/>
                        </a:rPr>
                        <a:t>475</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650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180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700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250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14</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35</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300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215</a:t>
                      </a:r>
                    </a:p>
                  </a:txBody>
                  <a:tcPr marL="7483" marR="7483" marT="7483"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115</a:t>
                      </a:r>
                    </a:p>
                  </a:txBody>
                  <a:tcPr marL="7483" marR="7483" marT="7483"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78">
                <a:tc>
                  <a:txBody>
                    <a:bodyPr/>
                    <a:lstStyle/>
                    <a:p>
                      <a:pPr algn="ctr" fontAlgn="ctr"/>
                      <a:r>
                        <a:rPr lang="en-US" altLang="ja-JP" sz="2000" b="0" i="0" u="none" strike="noStrike" dirty="0" smtClean="0">
                          <a:solidFill>
                            <a:srgbClr val="000000"/>
                          </a:solidFill>
                          <a:latin typeface="+mn-ea"/>
                          <a:ea typeface="+mn-ea"/>
                        </a:rPr>
                        <a:t>200</a:t>
                      </a:r>
                      <a:endParaRPr lang="en-US" altLang="ja-JP" sz="2000" b="0" i="0" u="none" strike="noStrike" dirty="0">
                        <a:solidFill>
                          <a:srgbClr val="000000"/>
                        </a:solidFill>
                        <a:latin typeface="+mn-ea"/>
                        <a:ea typeface="+mn-ea"/>
                      </a:endParaRPr>
                    </a:p>
                  </a:txBody>
                  <a:tcPr marL="7483" marR="7483" marT="748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altLang="ja-JP" sz="2000" b="0" i="0" u="none" strike="noStrike">
                          <a:solidFill>
                            <a:srgbClr val="000000"/>
                          </a:solidFill>
                          <a:latin typeface="+mn-ea"/>
                          <a:ea typeface="+mn-ea"/>
                        </a:rPr>
                        <a:t>800</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800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280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1200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350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24</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60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400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265</a:t>
                      </a:r>
                    </a:p>
                  </a:txBody>
                  <a:tcPr marL="7483" marR="7483" marT="7483"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150</a:t>
                      </a:r>
                    </a:p>
                  </a:txBody>
                  <a:tcPr marL="7483" marR="7483" marT="7483"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78">
                <a:tc>
                  <a:txBody>
                    <a:bodyPr/>
                    <a:lstStyle/>
                    <a:p>
                      <a:pPr algn="ctr" fontAlgn="ctr"/>
                      <a:r>
                        <a:rPr lang="en-US" altLang="ja-JP" sz="2000" b="0" i="0" u="none" strike="noStrike" dirty="0">
                          <a:solidFill>
                            <a:schemeClr val="bg1"/>
                          </a:solidFill>
                          <a:latin typeface="+mn-ea"/>
                          <a:ea typeface="+mn-ea"/>
                        </a:rPr>
                        <a:t>300</a:t>
                      </a:r>
                    </a:p>
                  </a:txBody>
                  <a:tcPr marL="7483" marR="7483" marT="748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ctr"/>
                      <a:r>
                        <a:rPr lang="en-US" altLang="ja-JP" sz="2000" b="0" i="0" u="none" strike="noStrike">
                          <a:solidFill>
                            <a:srgbClr val="000000"/>
                          </a:solidFill>
                          <a:latin typeface="+mn-ea"/>
                          <a:ea typeface="+mn-ea"/>
                        </a:rPr>
                        <a:t>1600</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err="1" smtClean="0">
                          <a:solidFill>
                            <a:srgbClr val="000000"/>
                          </a:solidFill>
                          <a:latin typeface="+mn-ea"/>
                          <a:ea typeface="+mn-ea"/>
                        </a:rPr>
                        <a:t>ｰ</a:t>
                      </a:r>
                      <a:r>
                        <a:rPr lang="ja-JP" altLang="en-US" sz="2000" b="0" i="0" u="none" strike="noStrike" dirty="0">
                          <a:solidFill>
                            <a:srgbClr val="000000"/>
                          </a:solidFill>
                          <a:latin typeface="+mn-ea"/>
                          <a:ea typeface="+mn-ea"/>
                        </a:rPr>
                        <a:t>　</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565</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2340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420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36</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90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800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800</a:t>
                      </a:r>
                    </a:p>
                  </a:txBody>
                  <a:tcPr marL="7483" marR="7483" marT="7483"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250</a:t>
                      </a:r>
                    </a:p>
                  </a:txBody>
                  <a:tcPr marL="7483" marR="7483" marT="7483"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78">
                <a:tc>
                  <a:txBody>
                    <a:bodyPr/>
                    <a:lstStyle/>
                    <a:p>
                      <a:pPr algn="ctr" fontAlgn="ctr"/>
                      <a:r>
                        <a:rPr lang="en-US" altLang="ja-JP" sz="2000" b="0" i="0" u="none" strike="noStrike" dirty="0">
                          <a:solidFill>
                            <a:schemeClr val="bg1"/>
                          </a:solidFill>
                          <a:latin typeface="+mn-ea"/>
                          <a:ea typeface="+mn-ea"/>
                        </a:rPr>
                        <a:t>400</a:t>
                      </a:r>
                    </a:p>
                  </a:txBody>
                  <a:tcPr marL="7483" marR="7483" marT="748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altLang="ja-JP" sz="2000" b="0" i="0" u="none" strike="noStrike">
                          <a:solidFill>
                            <a:srgbClr val="000000"/>
                          </a:solidFill>
                          <a:latin typeface="+mn-ea"/>
                          <a:ea typeface="+mn-ea"/>
                        </a:rPr>
                        <a:t>2100</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err="1" smtClean="0">
                          <a:solidFill>
                            <a:srgbClr val="000000"/>
                          </a:solidFill>
                          <a:latin typeface="+mn-ea"/>
                          <a:ea typeface="+mn-ea"/>
                        </a:rPr>
                        <a:t>ｰ</a:t>
                      </a:r>
                      <a:r>
                        <a:rPr lang="ja-JP" altLang="en-US" sz="2000" b="0" i="0" u="none" strike="noStrike" dirty="0">
                          <a:solidFill>
                            <a:srgbClr val="000000"/>
                          </a:solidFill>
                          <a:latin typeface="+mn-ea"/>
                          <a:ea typeface="+mn-ea"/>
                        </a:rPr>
                        <a:t>　</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750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3090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500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48</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120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a:solidFill>
                            <a:srgbClr val="000000"/>
                          </a:solidFill>
                          <a:latin typeface="+mn-ea"/>
                          <a:ea typeface="+mn-ea"/>
                        </a:rPr>
                        <a:t>1000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err="1" smtClean="0">
                          <a:solidFill>
                            <a:srgbClr val="000000"/>
                          </a:solidFill>
                          <a:latin typeface="+mn-ea"/>
                          <a:ea typeface="+mn-ea"/>
                        </a:rPr>
                        <a:t>ｰ</a:t>
                      </a:r>
                      <a:r>
                        <a:rPr lang="ja-JP" altLang="en-US" sz="2000" b="0" i="0" u="none" strike="noStrike" dirty="0">
                          <a:solidFill>
                            <a:srgbClr val="000000"/>
                          </a:solidFill>
                          <a:latin typeface="+mn-ea"/>
                          <a:ea typeface="+mn-ea"/>
                        </a:rPr>
                        <a:t>　</a:t>
                      </a:r>
                    </a:p>
                  </a:txBody>
                  <a:tcPr marL="7483" marR="7483" marT="7483"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350</a:t>
                      </a:r>
                    </a:p>
                  </a:txBody>
                  <a:tcPr marL="7483" marR="7483" marT="7483"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4078">
                <a:tc>
                  <a:txBody>
                    <a:bodyPr/>
                    <a:lstStyle/>
                    <a:p>
                      <a:pPr algn="ctr" fontAlgn="ctr"/>
                      <a:r>
                        <a:rPr lang="en-US" altLang="ja-JP" sz="2000" b="0" i="0" u="none" strike="noStrike" dirty="0">
                          <a:solidFill>
                            <a:schemeClr val="bg1"/>
                          </a:solidFill>
                          <a:latin typeface="+mn-ea"/>
                          <a:ea typeface="+mn-ea"/>
                        </a:rPr>
                        <a:t>500</a:t>
                      </a:r>
                    </a:p>
                  </a:txBody>
                  <a:tcPr marL="7483" marR="7483" marT="7483"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ctr"/>
                      <a:r>
                        <a:rPr lang="en-US" altLang="ja-JP" sz="2000" b="0" i="0" u="none" strike="noStrike" dirty="0">
                          <a:solidFill>
                            <a:srgbClr val="000000"/>
                          </a:solidFill>
                          <a:latin typeface="+mn-ea"/>
                          <a:ea typeface="+mn-ea"/>
                        </a:rPr>
                        <a:t>2620</a:t>
                      </a:r>
                    </a:p>
                  </a:txBody>
                  <a:tcPr marL="7483" marR="7483" marT="7483"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err="1" smtClean="0">
                          <a:solidFill>
                            <a:srgbClr val="000000"/>
                          </a:solidFill>
                          <a:latin typeface="+mn-ea"/>
                          <a:ea typeface="+mn-ea"/>
                        </a:rPr>
                        <a:t>ｰ</a:t>
                      </a:r>
                      <a:r>
                        <a:rPr lang="ja-JP" altLang="en-US" sz="2000" b="0" i="0" u="none" strike="noStrike" dirty="0">
                          <a:solidFill>
                            <a:srgbClr val="000000"/>
                          </a:solidFill>
                          <a:latin typeface="+mn-ea"/>
                          <a:ea typeface="+mn-ea"/>
                        </a:rPr>
                        <a:t>　</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940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3840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600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60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150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1200</a:t>
                      </a:r>
                    </a:p>
                  </a:txBody>
                  <a:tcPr marL="7483" marR="7483" marT="7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2000" b="0" i="0" u="none" strike="noStrike" dirty="0" err="1" smtClean="0">
                          <a:solidFill>
                            <a:srgbClr val="000000"/>
                          </a:solidFill>
                          <a:latin typeface="+mn-ea"/>
                          <a:ea typeface="+mn-ea"/>
                        </a:rPr>
                        <a:t>ｰ</a:t>
                      </a:r>
                      <a:r>
                        <a:rPr lang="ja-JP" altLang="en-US" sz="2000" b="0" i="0" u="none" strike="noStrike" dirty="0">
                          <a:solidFill>
                            <a:srgbClr val="000000"/>
                          </a:solidFill>
                          <a:latin typeface="+mn-ea"/>
                          <a:ea typeface="+mn-ea"/>
                        </a:rPr>
                        <a:t>　</a:t>
                      </a:r>
                    </a:p>
                  </a:txBody>
                  <a:tcPr marL="7483" marR="7483" marT="7483" marB="0" anchor="ctr">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2000" b="0" i="0" u="none" strike="noStrike" dirty="0">
                          <a:solidFill>
                            <a:srgbClr val="000000"/>
                          </a:solidFill>
                          <a:latin typeface="+mn-ea"/>
                          <a:ea typeface="+mn-ea"/>
                        </a:rPr>
                        <a:t>500</a:t>
                      </a:r>
                    </a:p>
                  </a:txBody>
                  <a:tcPr marL="7483" marR="7483" marT="7483" marB="0" anchor="ctr">
                    <a:lnL w="19050" cap="flat" cmpd="sng" algn="ctr">
                      <a:solidFill>
                        <a:srgbClr val="FF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bl>
          </a:graphicData>
        </a:graphic>
      </p:graphicFrame>
      <p:sp>
        <p:nvSpPr>
          <p:cNvPr id="9" name="正方形/長方形 8"/>
          <p:cNvSpPr/>
          <p:nvPr/>
        </p:nvSpPr>
        <p:spPr>
          <a:xfrm>
            <a:off x="8191450" y="854426"/>
            <a:ext cx="765737" cy="4707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547664" y="5566380"/>
            <a:ext cx="6696744" cy="1323439"/>
          </a:xfrm>
          <a:prstGeom prst="rect">
            <a:avLst/>
          </a:prstGeom>
          <a:solidFill>
            <a:schemeClr val="accent3">
              <a:lumMod val="40000"/>
              <a:lumOff val="60000"/>
            </a:schemeClr>
          </a:solidFill>
          <a:effectLst>
            <a:outerShdw blurRad="50800" dist="127000" dir="2700000" algn="tl" rotWithShape="0">
              <a:prstClr val="black">
                <a:alpha val="40000"/>
              </a:prstClr>
            </a:outerShdw>
          </a:effectLst>
        </p:spPr>
        <p:txBody>
          <a:bodyPr wrap="square">
            <a:spAutoFit/>
          </a:bodyPr>
          <a:lstStyle/>
          <a:p>
            <a:r>
              <a:rPr lang="ja-JP" altLang="en-US" sz="2000" dirty="0" smtClean="0"/>
              <a:t>　各汚染物質の ＩＡＱ</a:t>
            </a:r>
            <a:r>
              <a:rPr lang="en-US" altLang="ja-JP" sz="2000" dirty="0" smtClean="0"/>
              <a:t>I</a:t>
            </a:r>
            <a:r>
              <a:rPr lang="ja-JP" altLang="en-US" sz="2000" dirty="0" smtClean="0"/>
              <a:t> うち、最も高い数値がＡＱＩとなる。</a:t>
            </a:r>
            <a:r>
              <a:rPr lang="en-US" altLang="ja-JP" sz="2000" dirty="0" smtClean="0"/>
              <a:t> </a:t>
            </a:r>
            <a:r>
              <a:rPr lang="ja-JP" altLang="en-US" sz="2000" dirty="0" smtClean="0"/>
              <a:t>ＡＱＩが</a:t>
            </a:r>
            <a:r>
              <a:rPr lang="en-US" altLang="ja-JP" sz="2000" dirty="0" smtClean="0"/>
              <a:t>50</a:t>
            </a:r>
            <a:r>
              <a:rPr lang="ja-JP" altLang="en-US" sz="2000" dirty="0" smtClean="0"/>
              <a:t>を超えている場合には、それに対応する汚染物質が首要汚染物質となる。 </a:t>
            </a:r>
            <a:endParaRPr lang="en-US" altLang="ja-JP" sz="2000" dirty="0" smtClean="0"/>
          </a:p>
          <a:p>
            <a:r>
              <a:rPr lang="ja-JP" altLang="en-US" sz="2000" dirty="0" smtClean="0"/>
              <a:t>　→　</a:t>
            </a:r>
            <a:r>
              <a:rPr lang="en-US" altLang="ja-JP" sz="2000" dirty="0" smtClean="0"/>
              <a:t>PM2.5</a:t>
            </a:r>
            <a:r>
              <a:rPr lang="ja-JP" altLang="en-US" sz="2000" dirty="0" smtClean="0"/>
              <a:t>以外の汚染物質も含めた総合的な汚染指数</a:t>
            </a:r>
            <a:endParaRPr lang="en-US" altLang="ja-JP" sz="2000" dirty="0" smtClean="0"/>
          </a:p>
        </p:txBody>
      </p:sp>
      <p:sp>
        <p:nvSpPr>
          <p:cNvPr id="11" name="テキスト ボックス 10"/>
          <p:cNvSpPr txBox="1"/>
          <p:nvPr/>
        </p:nvSpPr>
        <p:spPr>
          <a:xfrm>
            <a:off x="7016" y="17329"/>
            <a:ext cx="9144000" cy="46166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tabLst>
                <a:tab pos="2241550" algn="l"/>
              </a:tabLst>
              <a:defRPr sz="2400" b="1" i="0" u="none" strike="noStrike" kern="1200" baseline="0">
                <a:solidFill>
                  <a:prstClr val="black"/>
                </a:solidFill>
                <a:latin typeface="+mn-lt"/>
                <a:ea typeface="+mn-ea"/>
                <a:cs typeface="+mn-cs"/>
              </a:defRPr>
            </a:pPr>
            <a:r>
              <a:rPr lang="ja-JP" altLang="en-US" sz="2400" dirty="0" smtClean="0"/>
              <a:t>ＡＱＩ（中国）と各汚染物質の濃度との関係</a:t>
            </a:r>
            <a:endParaRPr lang="en-US" altLang="ja-JP"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845732528"/>
              </p:ext>
            </p:extLst>
          </p:nvPr>
        </p:nvGraphicFramePr>
        <p:xfrm>
          <a:off x="84079" y="620688"/>
          <a:ext cx="9001157" cy="5632810"/>
        </p:xfrm>
        <a:graphic>
          <a:graphicData uri="http://schemas.openxmlformats.org/drawingml/2006/table">
            <a:tbl>
              <a:tblPr/>
              <a:tblGrid>
                <a:gridCol w="1130335"/>
                <a:gridCol w="981322"/>
                <a:gridCol w="1590446"/>
                <a:gridCol w="2772014"/>
                <a:gridCol w="2527040"/>
              </a:tblGrid>
              <a:tr h="878216">
                <a:tc>
                  <a:txBody>
                    <a:bodyPr/>
                    <a:lstStyle/>
                    <a:p>
                      <a:pPr algn="ctr">
                        <a:spcAft>
                          <a:spcPts val="0"/>
                        </a:spcAft>
                      </a:pPr>
                      <a:r>
                        <a:rPr lang="ja-JP" sz="1400" kern="100" dirty="0" smtClean="0">
                          <a:latin typeface="+mn-lt"/>
                          <a:ea typeface="ＭＳ ゴシック"/>
                          <a:cs typeface="Times New Roman"/>
                        </a:rPr>
                        <a:t>大気</a:t>
                      </a:r>
                      <a:r>
                        <a:rPr lang="ja-JP" altLang="en-US" sz="1400" kern="100" dirty="0" smtClean="0">
                          <a:latin typeface="+mn-lt"/>
                          <a:ea typeface="ＭＳ ゴシック"/>
                          <a:cs typeface="Times New Roman"/>
                        </a:rPr>
                        <a:t>質</a:t>
                      </a:r>
                      <a:r>
                        <a:rPr lang="ja-JP" sz="1400" kern="100" dirty="0" smtClean="0">
                          <a:latin typeface="+mn-lt"/>
                          <a:ea typeface="ＭＳ ゴシック"/>
                          <a:cs typeface="Times New Roman"/>
                        </a:rPr>
                        <a:t>指数</a:t>
                      </a:r>
                      <a:r>
                        <a:rPr lang="en-US" sz="1400" kern="100" dirty="0" smtClean="0">
                          <a:latin typeface="+mn-lt"/>
                          <a:ea typeface="ＭＳ ゴシック"/>
                          <a:cs typeface="Times New Roman"/>
                        </a:rPr>
                        <a:t> </a:t>
                      </a:r>
                      <a:r>
                        <a:rPr lang="en-US" sz="1400" kern="100" dirty="0">
                          <a:latin typeface="+mn-lt"/>
                          <a:ea typeface="ＭＳ ゴシック"/>
                          <a:cs typeface="Times New Roman"/>
                        </a:rPr>
                        <a:t>(</a:t>
                      </a:r>
                      <a:r>
                        <a:rPr lang="en-US" sz="1400" kern="100" dirty="0" smtClean="0">
                          <a:latin typeface="+mn-lt"/>
                          <a:ea typeface="ＭＳ ゴシック"/>
                          <a:cs typeface="Times New Roman"/>
                        </a:rPr>
                        <a:t>AQI:</a:t>
                      </a:r>
                      <a:r>
                        <a:rPr lang="en-US" sz="1400" kern="100" baseline="0" dirty="0" smtClean="0">
                          <a:latin typeface="+mn-lt"/>
                          <a:ea typeface="ＭＳ ゴシック"/>
                          <a:cs typeface="Times New Roman"/>
                        </a:rPr>
                        <a:t> </a:t>
                      </a:r>
                      <a:r>
                        <a:rPr lang="en-US" sz="1400" kern="100" dirty="0" smtClean="0">
                          <a:latin typeface="+mn-lt"/>
                          <a:ea typeface="ＭＳ 明朝"/>
                          <a:cs typeface="Times New Roman"/>
                        </a:rPr>
                        <a:t>Air Quality Index)</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dirty="0" smtClean="0">
                          <a:latin typeface="ＭＳ ゴシック"/>
                          <a:ea typeface="ＭＳ 明朝"/>
                          <a:cs typeface="Times New Roman"/>
                        </a:rPr>
                        <a:t>PM2.5</a:t>
                      </a:r>
                      <a:r>
                        <a:rPr lang="ja-JP" sz="1400" kern="100" dirty="0">
                          <a:latin typeface="Century"/>
                          <a:ea typeface="ＭＳ ゴシック"/>
                          <a:cs typeface="Times New Roman"/>
                        </a:rPr>
                        <a:t>濃度</a:t>
                      </a:r>
                      <a:endParaRPr lang="ja-JP" sz="1400" kern="100" dirty="0">
                        <a:latin typeface="Century"/>
                        <a:ea typeface="ＭＳ 明朝"/>
                        <a:cs typeface="Times New Roman"/>
                      </a:endParaRPr>
                    </a:p>
                    <a:p>
                      <a:pPr algn="ctr">
                        <a:spcAft>
                          <a:spcPts val="0"/>
                        </a:spcAft>
                      </a:pPr>
                      <a:r>
                        <a:rPr lang="ja-JP" sz="1400" kern="100" dirty="0">
                          <a:latin typeface="Century"/>
                          <a:ea typeface="ＭＳ ゴシック"/>
                          <a:cs typeface="Times New Roman"/>
                        </a:rPr>
                        <a:t>（日平均</a:t>
                      </a:r>
                      <a:r>
                        <a:rPr lang="ja-JP" sz="1400" kern="100" dirty="0" smtClean="0">
                          <a:latin typeface="Century"/>
                          <a:ea typeface="ＭＳ ゴシック"/>
                          <a:cs typeface="Times New Roman"/>
                        </a:rPr>
                        <a:t>）</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dirty="0" smtClean="0">
                          <a:latin typeface="+mn-lt"/>
                          <a:ea typeface="ＭＳ ゴシック"/>
                          <a:cs typeface="Times New Roman"/>
                        </a:rPr>
                        <a:t>指数の類別</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dirty="0" smtClean="0">
                          <a:latin typeface="+mn-ea"/>
                          <a:ea typeface="+mn-ea"/>
                          <a:cs typeface="Times New Roman"/>
                        </a:rPr>
                        <a:t>健康影響</a:t>
                      </a:r>
                      <a:endParaRPr lang="ja-JP" sz="1400" kern="100" dirty="0">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latin typeface="Century"/>
                          <a:ea typeface="ＭＳ ゴシック"/>
                          <a:cs typeface="Times New Roman"/>
                        </a:rPr>
                        <a:t>健康</a:t>
                      </a:r>
                      <a:r>
                        <a:rPr lang="ja-JP" sz="1400" kern="100" dirty="0" smtClean="0">
                          <a:latin typeface="Century"/>
                          <a:ea typeface="ＭＳ ゴシック"/>
                          <a:cs typeface="Times New Roman"/>
                        </a:rPr>
                        <a:t>アドバイス</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99">
                <a:tc>
                  <a:txBody>
                    <a:bodyPr/>
                    <a:lstStyle/>
                    <a:p>
                      <a:pPr algn="ctr">
                        <a:spcAft>
                          <a:spcPts val="0"/>
                        </a:spcAft>
                      </a:pPr>
                      <a:r>
                        <a:rPr lang="en-US" sz="1400" kern="100" dirty="0">
                          <a:latin typeface="+mn-lt"/>
                          <a:ea typeface="ＭＳ 明朝"/>
                          <a:cs typeface="Times New Roman"/>
                        </a:rPr>
                        <a:t>0-50</a:t>
                      </a:r>
                      <a:endParaRPr lang="ja-JP" sz="1400" kern="100" dirty="0">
                        <a:latin typeface="+mn-lt"/>
                        <a:ea typeface="ＭＳ 明朝"/>
                        <a:cs typeface="Times New Roman"/>
                      </a:endParaRPr>
                    </a:p>
                    <a:p>
                      <a:pPr algn="ctr">
                        <a:spcAft>
                          <a:spcPts val="0"/>
                        </a:spcAft>
                      </a:pPr>
                      <a:r>
                        <a:rPr lang="ja-JP" sz="1400" kern="100" dirty="0">
                          <a:latin typeface="+mn-lt"/>
                          <a:ea typeface="ＭＳ ゴシック"/>
                          <a:cs typeface="Times New Roman"/>
                        </a:rPr>
                        <a:t>（緑）</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n-US" sz="1600" kern="100" dirty="0" smtClean="0">
                          <a:latin typeface="+mn-lt"/>
                          <a:ea typeface="ＭＳ 明朝"/>
                          <a:cs typeface="Times New Roman"/>
                        </a:rPr>
                        <a:t>0-12</a:t>
                      </a:r>
                      <a:endParaRPr lang="ja-JP" sz="1600" kern="100" dirty="0">
                        <a:latin typeface="+mn-lt"/>
                        <a:ea typeface="ＭＳ 明朝"/>
                        <a:cs typeface="Times New Roman"/>
                      </a:endParaRPr>
                    </a:p>
                    <a:p>
                      <a:pPr algn="r">
                        <a:spcAft>
                          <a:spcPts val="0"/>
                        </a:spcAft>
                      </a:pPr>
                      <a:r>
                        <a:rPr lang="en-US" altLang="ja-JP" sz="1600" kern="100" dirty="0" smtClean="0">
                          <a:latin typeface="+mn-lt"/>
                          <a:ea typeface="ＭＳ 明朝"/>
                          <a:cs typeface="Times New Roman"/>
                        </a:rPr>
                        <a:t>μ</a:t>
                      </a:r>
                      <a:r>
                        <a:rPr lang="en-US" sz="1600" kern="100" dirty="0" smtClean="0">
                          <a:latin typeface="+mn-lt"/>
                          <a:ea typeface="ＭＳ 明朝"/>
                          <a:cs typeface="Times New Roman"/>
                        </a:rPr>
                        <a:t>g</a:t>
                      </a:r>
                      <a:r>
                        <a:rPr lang="en-US" sz="1600" kern="100" dirty="0">
                          <a:latin typeface="+mn-lt"/>
                          <a:ea typeface="ＭＳ 明朝"/>
                          <a:cs typeface="Times New Roman"/>
                        </a:rPr>
                        <a:t>/ m</a:t>
                      </a:r>
                      <a:r>
                        <a:rPr lang="en-US" sz="1600" kern="100" baseline="30000" dirty="0">
                          <a:latin typeface="+mn-lt"/>
                          <a:ea typeface="ＭＳ 明朝"/>
                          <a:cs typeface="Times New Roman"/>
                        </a:rPr>
                        <a:t>3</a:t>
                      </a:r>
                      <a:endParaRPr lang="ja-JP" sz="16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6675" indent="-66675" algn="ctr">
                        <a:spcAft>
                          <a:spcPts val="0"/>
                        </a:spcAft>
                      </a:pPr>
                      <a:r>
                        <a:rPr lang="ja-JP" altLang="en-US" sz="1400" kern="100" dirty="0" smtClean="0">
                          <a:latin typeface="+mn-lt"/>
                          <a:ea typeface="ＭＳ ゴシック"/>
                          <a:cs typeface="Times New Roman"/>
                        </a:rPr>
                        <a:t>良好（</a:t>
                      </a:r>
                      <a:r>
                        <a:rPr lang="en-US" sz="1400" kern="100" dirty="0" smtClean="0">
                          <a:latin typeface="+mn-lt"/>
                          <a:ea typeface="ＭＳ ゴシック"/>
                          <a:cs typeface="Times New Roman"/>
                        </a:rPr>
                        <a:t>Good</a:t>
                      </a:r>
                      <a:r>
                        <a:rPr lang="ja-JP" altLang="en-US" sz="1400" kern="100" dirty="0" smtClean="0">
                          <a:latin typeface="+mn-lt"/>
                          <a:ea typeface="ＭＳ ゴシック"/>
                          <a:cs typeface="Times New Roman"/>
                        </a:rPr>
                        <a:t>）</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6675" indent="-66675" algn="ctr">
                        <a:spcAft>
                          <a:spcPts val="0"/>
                        </a:spcAft>
                      </a:pPr>
                      <a:r>
                        <a:rPr lang="ja-JP" altLang="en-US" sz="1400" kern="100" dirty="0" smtClean="0">
                          <a:latin typeface="+mn-ea"/>
                          <a:ea typeface="+mn-ea"/>
                          <a:cs typeface="Times New Roman"/>
                        </a:rPr>
                        <a:t>大気環境は良好で、汚染による危険性はほとんど又はまったくない。</a:t>
                      </a:r>
                      <a:endParaRPr lang="ja-JP" sz="1400" kern="100" dirty="0">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6675" indent="-66675" algn="l">
                        <a:spcAft>
                          <a:spcPts val="0"/>
                        </a:spcAft>
                      </a:pP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630130">
                <a:tc>
                  <a:txBody>
                    <a:bodyPr/>
                    <a:lstStyle/>
                    <a:p>
                      <a:pPr algn="ctr">
                        <a:spcAft>
                          <a:spcPts val="0"/>
                        </a:spcAft>
                      </a:pPr>
                      <a:r>
                        <a:rPr lang="en-US" sz="1400" kern="100" dirty="0" smtClean="0">
                          <a:latin typeface="+mn-lt"/>
                          <a:ea typeface="ＭＳ 明朝"/>
                          <a:cs typeface="Times New Roman"/>
                        </a:rPr>
                        <a:t>51-100</a:t>
                      </a:r>
                      <a:endParaRPr lang="ja-JP" sz="1400" kern="100" dirty="0">
                        <a:latin typeface="+mn-lt"/>
                        <a:ea typeface="ＭＳ 明朝"/>
                        <a:cs typeface="Times New Roman"/>
                      </a:endParaRPr>
                    </a:p>
                    <a:p>
                      <a:pPr algn="ctr">
                        <a:spcAft>
                          <a:spcPts val="0"/>
                        </a:spcAft>
                      </a:pPr>
                      <a:r>
                        <a:rPr lang="ja-JP" sz="1400" kern="100" dirty="0">
                          <a:latin typeface="+mn-lt"/>
                          <a:ea typeface="ＭＳ ゴシック"/>
                          <a:cs typeface="Times New Roman"/>
                        </a:rPr>
                        <a:t>（黄）</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sz="1600" kern="100" dirty="0" smtClean="0">
                          <a:latin typeface="+mn-lt"/>
                          <a:ea typeface="ＭＳ 明朝"/>
                          <a:cs typeface="Times New Roman"/>
                        </a:rPr>
                        <a:t>12.1-</a:t>
                      </a:r>
                      <a:r>
                        <a:rPr lang="en-US" sz="1600" b="0" kern="100" dirty="0" smtClean="0">
                          <a:latin typeface="+mn-lt"/>
                          <a:ea typeface="ＭＳ 明朝"/>
                          <a:cs typeface="Times New Roman"/>
                        </a:rPr>
                        <a:t>35.4</a:t>
                      </a:r>
                      <a:endParaRPr lang="ja-JP" sz="1600" b="0" kern="100" dirty="0">
                        <a:latin typeface="+mn-lt"/>
                        <a:ea typeface="ＭＳ 明朝"/>
                        <a:cs typeface="Times New Roman"/>
                      </a:endParaRPr>
                    </a:p>
                    <a:p>
                      <a:pPr algn="r">
                        <a:spcAft>
                          <a:spcPts val="0"/>
                        </a:spcAft>
                      </a:pPr>
                      <a:r>
                        <a:rPr lang="en-US" altLang="ja-JP" sz="1600" kern="100" dirty="0" smtClean="0">
                          <a:latin typeface="+mn-lt"/>
                          <a:ea typeface="ＭＳ 明朝"/>
                          <a:cs typeface="Times New Roman"/>
                        </a:rPr>
                        <a:t>μg</a:t>
                      </a:r>
                      <a:r>
                        <a:rPr lang="en-US" sz="1600" kern="100" dirty="0" smtClean="0">
                          <a:latin typeface="+mn-lt"/>
                          <a:ea typeface="ＭＳ 明朝"/>
                          <a:cs typeface="Times New Roman"/>
                        </a:rPr>
                        <a:t>/m</a:t>
                      </a:r>
                      <a:r>
                        <a:rPr lang="en-US" sz="1600" kern="100" baseline="30000" dirty="0" smtClean="0">
                          <a:latin typeface="+mn-lt"/>
                          <a:ea typeface="ＭＳ 明朝"/>
                          <a:cs typeface="Times New Roman"/>
                        </a:rPr>
                        <a:t>3</a:t>
                      </a:r>
                      <a:endParaRPr lang="ja-JP" sz="16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altLang="en-US" sz="1400" kern="100" dirty="0" smtClean="0">
                          <a:latin typeface="+mn-lt"/>
                          <a:ea typeface="ＭＳ ゴシック"/>
                          <a:cs typeface="Times New Roman"/>
                        </a:rPr>
                        <a:t>中程度（</a:t>
                      </a:r>
                      <a:r>
                        <a:rPr lang="en-US" sz="1400" kern="100" dirty="0" smtClean="0">
                          <a:latin typeface="+mn-lt"/>
                          <a:ea typeface="ＭＳ ゴシック"/>
                          <a:cs typeface="Times New Roman"/>
                        </a:rPr>
                        <a:t>Moderate</a:t>
                      </a:r>
                      <a:r>
                        <a:rPr lang="ja-JP" altLang="en-US" sz="1400" kern="100" dirty="0" smtClean="0">
                          <a:latin typeface="+mn-lt"/>
                          <a:ea typeface="ＭＳ ゴシック"/>
                          <a:cs typeface="Times New Roman"/>
                        </a:rPr>
                        <a:t>）</a:t>
                      </a:r>
                      <a:r>
                        <a:rPr lang="en-US" sz="1400" kern="100" dirty="0" smtClean="0">
                          <a:latin typeface="+mn-lt"/>
                          <a:ea typeface="ＭＳ ゴシック"/>
                          <a:cs typeface="Times New Roman"/>
                        </a:rPr>
                        <a:t> </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ja-JP" altLang="en-US" sz="1400" kern="100" dirty="0" smtClean="0">
                          <a:latin typeface="+mn-ea"/>
                          <a:ea typeface="+mn-ea"/>
                          <a:cs typeface="Times New Roman"/>
                        </a:rPr>
                        <a:t>大気汚染度は許容範囲だが、ある種の汚染物質は一部の人の健康に影響を与える可能性がある。</a:t>
                      </a:r>
                      <a:endParaRPr lang="ja-JP" sz="1400" kern="100" dirty="0">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ja-JP" sz="1400" kern="100" dirty="0" smtClean="0">
                          <a:latin typeface="Century"/>
                          <a:ea typeface="ＭＳ ゴシック"/>
                          <a:cs typeface="Times New Roman"/>
                        </a:rPr>
                        <a:t>・</a:t>
                      </a:r>
                      <a:r>
                        <a:rPr lang="ja-JP" altLang="en-US" sz="1400" u="sng" kern="100" dirty="0" smtClean="0">
                          <a:latin typeface="Century"/>
                          <a:ea typeface="ＭＳ ゴシック"/>
                          <a:cs typeface="Times New Roman"/>
                        </a:rPr>
                        <a:t>特に敏感な人は、長時間又は激しい屋外活動を控えるよう心がけるべき。</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40173">
                <a:tc>
                  <a:txBody>
                    <a:bodyPr/>
                    <a:lstStyle/>
                    <a:p>
                      <a:pPr algn="ctr">
                        <a:spcAft>
                          <a:spcPts val="0"/>
                        </a:spcAft>
                      </a:pPr>
                      <a:r>
                        <a:rPr lang="en-US" sz="1400" kern="100" dirty="0">
                          <a:latin typeface="+mn-lt"/>
                          <a:ea typeface="ＭＳ 明朝"/>
                          <a:cs typeface="Times New Roman"/>
                        </a:rPr>
                        <a:t>101-150</a:t>
                      </a:r>
                      <a:endParaRPr lang="ja-JP" sz="1400" kern="100" dirty="0">
                        <a:latin typeface="+mn-lt"/>
                        <a:ea typeface="ＭＳ 明朝"/>
                        <a:cs typeface="Times New Roman"/>
                      </a:endParaRPr>
                    </a:p>
                    <a:p>
                      <a:pPr algn="ctr">
                        <a:spcAft>
                          <a:spcPts val="0"/>
                        </a:spcAft>
                      </a:pPr>
                      <a:r>
                        <a:rPr lang="ja-JP" sz="1400" kern="100" dirty="0">
                          <a:latin typeface="+mn-lt"/>
                          <a:ea typeface="ＭＳ ゴシック"/>
                          <a:cs typeface="Times New Roman"/>
                        </a:rPr>
                        <a:t>（橙）</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n-US" sz="1600" kern="100" dirty="0" smtClean="0">
                          <a:latin typeface="+mn-lt"/>
                          <a:ea typeface="ＭＳ 明朝"/>
                          <a:cs typeface="Times New Roman"/>
                        </a:rPr>
                        <a:t>35.5-</a:t>
                      </a:r>
                      <a:r>
                        <a:rPr lang="en-US" sz="2400" b="1" kern="100" dirty="0" smtClean="0">
                          <a:latin typeface="+mn-lt"/>
                          <a:ea typeface="ＭＳ 明朝"/>
                          <a:cs typeface="Times New Roman"/>
                        </a:rPr>
                        <a:t>55.4</a:t>
                      </a:r>
                      <a:endParaRPr lang="ja-JP" sz="1600" b="1" kern="100" dirty="0">
                        <a:latin typeface="+mn-lt"/>
                        <a:ea typeface="ＭＳ 明朝"/>
                        <a:cs typeface="Times New Roman"/>
                      </a:endParaRPr>
                    </a:p>
                    <a:p>
                      <a:pPr algn="r">
                        <a:spcAft>
                          <a:spcPts val="0"/>
                        </a:spcAft>
                      </a:pPr>
                      <a:r>
                        <a:rPr lang="en-US" altLang="ja-JP" sz="1600" kern="100" dirty="0" smtClean="0">
                          <a:latin typeface="+mn-lt"/>
                          <a:ea typeface="ＭＳ 明朝"/>
                          <a:cs typeface="Times New Roman"/>
                        </a:rPr>
                        <a:t>μg</a:t>
                      </a:r>
                      <a:r>
                        <a:rPr lang="en-US" sz="1600" kern="100" dirty="0" smtClean="0">
                          <a:latin typeface="+mn-lt"/>
                          <a:ea typeface="ＭＳ 明朝"/>
                          <a:cs typeface="Times New Roman"/>
                        </a:rPr>
                        <a:t>/m</a:t>
                      </a:r>
                      <a:r>
                        <a:rPr lang="en-US" sz="1600" kern="100" baseline="30000" dirty="0" smtClean="0">
                          <a:latin typeface="+mn-lt"/>
                          <a:ea typeface="ＭＳ 明朝"/>
                          <a:cs typeface="Times New Roman"/>
                        </a:rPr>
                        <a:t>3</a:t>
                      </a:r>
                      <a:endParaRPr lang="ja-JP" sz="16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ja-JP" altLang="en-US" sz="1400" kern="100" dirty="0" smtClean="0">
                          <a:latin typeface="+mn-lt"/>
                          <a:ea typeface="ＭＳ ゴシック"/>
                          <a:cs typeface="Times New Roman"/>
                        </a:rPr>
                        <a:t>敏感な人に影響</a:t>
                      </a:r>
                      <a:r>
                        <a:rPr lang="en-US" altLang="ja-JP" sz="1400" kern="100" dirty="0" smtClean="0">
                          <a:latin typeface="+mn-lt"/>
                          <a:ea typeface="ＭＳ ゴシック"/>
                          <a:cs typeface="Times New Roman"/>
                        </a:rPr>
                        <a:t>(</a:t>
                      </a:r>
                      <a:r>
                        <a:rPr lang="en-US" sz="1400" kern="100" dirty="0" smtClean="0">
                          <a:latin typeface="+mn-lt"/>
                          <a:ea typeface="ＭＳ ゴシック"/>
                          <a:cs typeface="Times New Roman"/>
                        </a:rPr>
                        <a:t>Unhealthy </a:t>
                      </a:r>
                      <a:r>
                        <a:rPr lang="en-US" sz="1400" kern="100" dirty="0">
                          <a:latin typeface="+mn-lt"/>
                          <a:ea typeface="ＭＳ ゴシック"/>
                          <a:cs typeface="Times New Roman"/>
                        </a:rPr>
                        <a:t>for Sensitive </a:t>
                      </a:r>
                      <a:r>
                        <a:rPr lang="en-US" sz="1400" kern="100" dirty="0" smtClean="0">
                          <a:latin typeface="+mn-lt"/>
                          <a:ea typeface="ＭＳ ゴシック"/>
                          <a:cs typeface="Times New Roman"/>
                        </a:rPr>
                        <a:t>Groups) </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ja-JP" altLang="en-US" sz="1400" kern="100" dirty="0" smtClean="0">
                          <a:latin typeface="+mn-ea"/>
                          <a:ea typeface="+mn-ea"/>
                          <a:cs typeface="Times New Roman"/>
                        </a:rPr>
                        <a:t>一般成人には健康に影響を及ぼすおそれはないが、心臓・肺疾患患者、高齢者及び子供は、リスクが増える。</a:t>
                      </a:r>
                      <a:endParaRPr lang="ja-JP" sz="1400" kern="100" dirty="0">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ja-JP" sz="1400" kern="100" dirty="0">
                          <a:latin typeface="Century"/>
                          <a:ea typeface="ＭＳ ゴシック"/>
                          <a:cs typeface="Times New Roman"/>
                        </a:rPr>
                        <a:t>・心臓・肺疾患患者、高齢者及び</a:t>
                      </a:r>
                      <a:r>
                        <a:rPr lang="ja-JP" sz="1400" kern="100" dirty="0" smtClean="0">
                          <a:latin typeface="Century"/>
                          <a:ea typeface="ＭＳ ゴシック"/>
                          <a:cs typeface="Times New Roman"/>
                        </a:rPr>
                        <a:t>子供</a:t>
                      </a:r>
                      <a:r>
                        <a:rPr lang="ja-JP" altLang="en-US" sz="1400" kern="100" dirty="0" smtClean="0">
                          <a:latin typeface="Century"/>
                          <a:ea typeface="ＭＳ ゴシック"/>
                          <a:cs typeface="Times New Roman"/>
                        </a:rPr>
                        <a:t>（高リスクの人）</a:t>
                      </a:r>
                      <a:r>
                        <a:rPr lang="ja-JP" sz="1400" kern="100" dirty="0" smtClean="0">
                          <a:latin typeface="Century"/>
                          <a:ea typeface="ＭＳ ゴシック"/>
                          <a:cs typeface="Times New Roman"/>
                        </a:rPr>
                        <a:t>は</a:t>
                      </a:r>
                      <a:r>
                        <a:rPr lang="ja-JP" sz="1400" kern="100" dirty="0">
                          <a:latin typeface="Century"/>
                          <a:ea typeface="ＭＳ ゴシック"/>
                          <a:cs typeface="Times New Roman"/>
                        </a:rPr>
                        <a:t>、</a:t>
                      </a:r>
                      <a:r>
                        <a:rPr lang="ja-JP" sz="1400" u="sng" kern="100" dirty="0">
                          <a:latin typeface="Century"/>
                          <a:ea typeface="ＭＳ ゴシック"/>
                          <a:cs typeface="Times New Roman"/>
                        </a:rPr>
                        <a:t>長時間又は激しい屋外活動</a:t>
                      </a:r>
                      <a:r>
                        <a:rPr lang="ja-JP" sz="1400" u="sng" kern="100" dirty="0" smtClean="0">
                          <a:latin typeface="Century"/>
                          <a:ea typeface="ＭＳ ゴシック"/>
                          <a:cs typeface="Times New Roman"/>
                        </a:rPr>
                        <a:t>を</a:t>
                      </a:r>
                      <a:r>
                        <a:rPr lang="ja-JP" altLang="en-US" sz="1400" u="sng" kern="100" dirty="0" smtClean="0">
                          <a:latin typeface="Century"/>
                          <a:ea typeface="ＭＳ ゴシック"/>
                          <a:cs typeface="Times New Roman"/>
                        </a:rPr>
                        <a:t>控えるべき。</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050217">
                <a:tc>
                  <a:txBody>
                    <a:bodyPr/>
                    <a:lstStyle/>
                    <a:p>
                      <a:pPr algn="ctr">
                        <a:spcAft>
                          <a:spcPts val="0"/>
                        </a:spcAft>
                      </a:pPr>
                      <a:r>
                        <a:rPr lang="en-US" sz="1400" kern="100" dirty="0">
                          <a:solidFill>
                            <a:srgbClr val="FFFFFF"/>
                          </a:solidFill>
                          <a:latin typeface="+mn-lt"/>
                          <a:ea typeface="ＭＳ 明朝"/>
                          <a:cs typeface="Times New Roman"/>
                        </a:rPr>
                        <a:t>151-200</a:t>
                      </a:r>
                      <a:endParaRPr lang="ja-JP" sz="1400" kern="100" dirty="0">
                        <a:latin typeface="+mn-lt"/>
                        <a:ea typeface="ＭＳ 明朝"/>
                        <a:cs typeface="Times New Roman"/>
                      </a:endParaRPr>
                    </a:p>
                    <a:p>
                      <a:pPr algn="ctr">
                        <a:spcAft>
                          <a:spcPts val="0"/>
                        </a:spcAft>
                      </a:pPr>
                      <a:r>
                        <a:rPr lang="ja-JP" sz="1400" kern="100" dirty="0">
                          <a:solidFill>
                            <a:srgbClr val="FFFFFF"/>
                          </a:solidFill>
                          <a:latin typeface="+mn-lt"/>
                          <a:ea typeface="ＭＳ ゴシック"/>
                          <a:cs typeface="Times New Roman"/>
                        </a:rPr>
                        <a:t>（赤）</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spcAft>
                          <a:spcPts val="0"/>
                        </a:spcAft>
                      </a:pPr>
                      <a:r>
                        <a:rPr lang="en-US" sz="2400" kern="100" dirty="0" smtClean="0">
                          <a:solidFill>
                            <a:schemeClr val="bg1"/>
                          </a:solidFill>
                          <a:latin typeface="+mn-lt"/>
                          <a:ea typeface="ＭＳ 明朝"/>
                          <a:cs typeface="Times New Roman"/>
                        </a:rPr>
                        <a:t>55.5</a:t>
                      </a:r>
                      <a:r>
                        <a:rPr lang="en-US" sz="1600" kern="100" dirty="0" smtClean="0">
                          <a:solidFill>
                            <a:schemeClr val="bg1"/>
                          </a:solidFill>
                          <a:latin typeface="+mn-lt"/>
                          <a:ea typeface="ＭＳ 明朝"/>
                          <a:cs typeface="Times New Roman"/>
                        </a:rPr>
                        <a:t>-150.4</a:t>
                      </a:r>
                      <a:endParaRPr lang="ja-JP" sz="1600" kern="100" dirty="0">
                        <a:solidFill>
                          <a:schemeClr val="bg1"/>
                        </a:solidFill>
                        <a:latin typeface="+mn-lt"/>
                        <a:ea typeface="ＭＳ 明朝"/>
                        <a:cs typeface="Times New Roman"/>
                      </a:endParaRPr>
                    </a:p>
                    <a:p>
                      <a:pPr algn="r">
                        <a:spcAft>
                          <a:spcPts val="0"/>
                        </a:spcAft>
                      </a:pPr>
                      <a:r>
                        <a:rPr lang="en-US" altLang="ja-JP" sz="1600" kern="100" dirty="0" smtClean="0">
                          <a:solidFill>
                            <a:schemeClr val="bg1"/>
                          </a:solidFill>
                          <a:latin typeface="+mn-lt"/>
                          <a:ea typeface="ＭＳ 明朝"/>
                          <a:cs typeface="Times New Roman"/>
                        </a:rPr>
                        <a:t>μg</a:t>
                      </a:r>
                      <a:r>
                        <a:rPr lang="en-US" sz="1600" kern="100" dirty="0" smtClean="0">
                          <a:solidFill>
                            <a:schemeClr val="bg1"/>
                          </a:solidFill>
                          <a:latin typeface="+mn-lt"/>
                          <a:ea typeface="ＭＳ 明朝"/>
                          <a:cs typeface="Times New Roman"/>
                        </a:rPr>
                        <a:t>/m</a:t>
                      </a:r>
                      <a:r>
                        <a:rPr lang="en-US" sz="1600" kern="100" baseline="30000" dirty="0" smtClean="0">
                          <a:solidFill>
                            <a:schemeClr val="bg1"/>
                          </a:solidFill>
                          <a:latin typeface="+mn-lt"/>
                          <a:ea typeface="ＭＳ 明朝"/>
                          <a:cs typeface="Times New Roman"/>
                        </a:rPr>
                        <a:t>3</a:t>
                      </a:r>
                      <a:endParaRPr lang="ja-JP" sz="1600" kern="100" dirty="0">
                        <a:solidFill>
                          <a:schemeClr val="bg1"/>
                        </a:solidFill>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ja-JP" altLang="en-US" sz="1400" kern="100" dirty="0" smtClean="0">
                          <a:solidFill>
                            <a:srgbClr val="FFFFFF"/>
                          </a:solidFill>
                          <a:latin typeface="+mn-lt"/>
                          <a:ea typeface="ＭＳ ゴシック"/>
                          <a:cs typeface="Times New Roman"/>
                        </a:rPr>
                        <a:t>健康に悪影響（</a:t>
                      </a:r>
                      <a:r>
                        <a:rPr lang="en-US" sz="1400" kern="100" dirty="0" smtClean="0">
                          <a:solidFill>
                            <a:srgbClr val="FFFFFF"/>
                          </a:solidFill>
                          <a:latin typeface="+mn-lt"/>
                          <a:ea typeface="ＭＳ ゴシック"/>
                          <a:cs typeface="Times New Roman"/>
                        </a:rPr>
                        <a:t>Unhealthy</a:t>
                      </a:r>
                      <a:r>
                        <a:rPr lang="ja-JP" altLang="en-US" sz="1400" kern="100" dirty="0" smtClean="0">
                          <a:solidFill>
                            <a:srgbClr val="FFFFFF"/>
                          </a:solidFill>
                          <a:latin typeface="+mn-lt"/>
                          <a:ea typeface="ＭＳ ゴシック"/>
                          <a:cs typeface="Times New Roman"/>
                        </a:rPr>
                        <a:t>）</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ja-JP" altLang="en-US" sz="1400" kern="100" dirty="0" smtClean="0">
                          <a:solidFill>
                            <a:schemeClr val="bg1"/>
                          </a:solidFill>
                          <a:latin typeface="+mn-ea"/>
                          <a:ea typeface="+mn-ea"/>
                          <a:cs typeface="Times New Roman"/>
                        </a:rPr>
                        <a:t>すべての人に対し、ある程度の健康への影響を与える可能性があり、敏感な人には、より深刻な影響を与える可能性がある。</a:t>
                      </a:r>
                      <a:endParaRPr lang="ja-JP" sz="1400" kern="100" dirty="0">
                        <a:solidFill>
                          <a:schemeClr val="bg1"/>
                        </a:solidFill>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高リスクの人は</a:t>
                      </a:r>
                      <a:r>
                        <a:rPr lang="ja-JP" sz="1400" kern="100" dirty="0" smtClean="0">
                          <a:solidFill>
                            <a:srgbClr val="FFFFFF"/>
                          </a:solidFill>
                          <a:latin typeface="Century"/>
                          <a:ea typeface="ＭＳ ゴシック"/>
                          <a:cs typeface="Times New Roman"/>
                        </a:rPr>
                        <a:t>、</a:t>
                      </a:r>
                      <a:r>
                        <a:rPr lang="ja-JP" sz="1400" u="sng" kern="100" dirty="0">
                          <a:solidFill>
                            <a:srgbClr val="FFFFFF"/>
                          </a:solidFill>
                          <a:latin typeface="Century"/>
                          <a:ea typeface="ＭＳ ゴシック"/>
                          <a:cs typeface="Times New Roman"/>
                        </a:rPr>
                        <a:t>長時間又は激しい屋外活動を</a:t>
                      </a:r>
                      <a:r>
                        <a:rPr lang="ja-JP" sz="1400" u="sng" kern="100" dirty="0" smtClean="0">
                          <a:solidFill>
                            <a:srgbClr val="FFFFFF"/>
                          </a:solidFill>
                          <a:latin typeface="Century"/>
                          <a:ea typeface="ＭＳ ゴシック"/>
                          <a:cs typeface="Times New Roman"/>
                        </a:rPr>
                        <a:t>中止</a:t>
                      </a:r>
                      <a:r>
                        <a:rPr lang="ja-JP" altLang="en-US" sz="1400" u="sng" kern="100" dirty="0" smtClean="0">
                          <a:solidFill>
                            <a:srgbClr val="FFFFFF"/>
                          </a:solidFill>
                          <a:latin typeface="Century"/>
                          <a:ea typeface="ＭＳ ゴシック"/>
                          <a:cs typeface="Times New Roman"/>
                        </a:rPr>
                        <a:t>すべき。</a:t>
                      </a:r>
                      <a:endParaRPr lang="ja-JP" sz="1400" kern="100" dirty="0">
                        <a:latin typeface="Century"/>
                        <a:ea typeface="ＭＳ 明朝"/>
                        <a:cs typeface="Times New Roman"/>
                      </a:endParaRPr>
                    </a:p>
                    <a:p>
                      <a:pPr algn="l">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すべての人は</a:t>
                      </a:r>
                      <a:r>
                        <a:rPr lang="ja-JP" sz="1400" kern="100" dirty="0" smtClean="0">
                          <a:solidFill>
                            <a:srgbClr val="FFFFFF"/>
                          </a:solidFill>
                          <a:latin typeface="Century"/>
                          <a:ea typeface="ＭＳ ゴシック"/>
                          <a:cs typeface="Times New Roman"/>
                        </a:rPr>
                        <a:t>、</a:t>
                      </a:r>
                      <a:r>
                        <a:rPr lang="ja-JP" altLang="en-US" sz="1400" u="sng" kern="100" dirty="0" smtClean="0">
                          <a:solidFill>
                            <a:srgbClr val="FFFFFF"/>
                          </a:solidFill>
                          <a:latin typeface="Century"/>
                          <a:ea typeface="ＭＳ ゴシック"/>
                          <a:cs typeface="Times New Roman"/>
                        </a:rPr>
                        <a:t>長時間又は激しい</a:t>
                      </a:r>
                      <a:r>
                        <a:rPr lang="ja-JP" sz="1400" u="sng" kern="100" dirty="0" smtClean="0">
                          <a:solidFill>
                            <a:srgbClr val="FFFFFF"/>
                          </a:solidFill>
                          <a:latin typeface="Century"/>
                          <a:ea typeface="ＭＳ ゴシック"/>
                          <a:cs typeface="Times New Roman"/>
                        </a:rPr>
                        <a:t>屋外</a:t>
                      </a:r>
                      <a:r>
                        <a:rPr lang="ja-JP" sz="1400" u="sng" kern="100" dirty="0">
                          <a:solidFill>
                            <a:srgbClr val="FFFFFF"/>
                          </a:solidFill>
                          <a:latin typeface="Century"/>
                          <a:ea typeface="ＭＳ ゴシック"/>
                          <a:cs typeface="Times New Roman"/>
                        </a:rPr>
                        <a:t>活動</a:t>
                      </a:r>
                      <a:r>
                        <a:rPr lang="ja-JP" sz="1400" u="sng" kern="100" dirty="0" smtClean="0">
                          <a:solidFill>
                            <a:srgbClr val="FFFFFF"/>
                          </a:solidFill>
                          <a:latin typeface="Century"/>
                          <a:ea typeface="ＭＳ ゴシック"/>
                          <a:cs typeface="Times New Roman"/>
                        </a:rPr>
                        <a:t>を</a:t>
                      </a:r>
                      <a:r>
                        <a:rPr lang="ja-JP" altLang="en-US" sz="1400" u="sng" kern="100" dirty="0" smtClean="0">
                          <a:solidFill>
                            <a:srgbClr val="FFFFFF"/>
                          </a:solidFill>
                          <a:latin typeface="Century"/>
                          <a:ea typeface="ＭＳ ゴシック"/>
                          <a:cs typeface="Times New Roman"/>
                        </a:rPr>
                        <a:t>控えるべき。</a:t>
                      </a:r>
                      <a:endParaRPr lang="ja-JP" sz="1400" u="sng"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840173">
                <a:tc>
                  <a:txBody>
                    <a:bodyPr/>
                    <a:lstStyle/>
                    <a:p>
                      <a:pPr algn="ctr">
                        <a:spcAft>
                          <a:spcPts val="0"/>
                        </a:spcAft>
                      </a:pPr>
                      <a:r>
                        <a:rPr lang="en-US" sz="1400" kern="100" dirty="0">
                          <a:solidFill>
                            <a:srgbClr val="FFFFFF"/>
                          </a:solidFill>
                          <a:latin typeface="+mn-lt"/>
                          <a:ea typeface="ＭＳ 明朝"/>
                          <a:cs typeface="Times New Roman"/>
                        </a:rPr>
                        <a:t>201-300</a:t>
                      </a:r>
                      <a:endParaRPr lang="ja-JP" sz="1400" kern="100" dirty="0">
                        <a:latin typeface="+mn-lt"/>
                        <a:ea typeface="ＭＳ 明朝"/>
                        <a:cs typeface="Times New Roman"/>
                      </a:endParaRPr>
                    </a:p>
                    <a:p>
                      <a:pPr algn="ctr">
                        <a:spcAft>
                          <a:spcPts val="0"/>
                        </a:spcAft>
                      </a:pPr>
                      <a:r>
                        <a:rPr lang="ja-JP" sz="1400" kern="100" dirty="0">
                          <a:solidFill>
                            <a:srgbClr val="FFFFFF"/>
                          </a:solidFill>
                          <a:latin typeface="+mn-lt"/>
                          <a:ea typeface="ＭＳ ゴシック"/>
                          <a:cs typeface="Times New Roman"/>
                        </a:rPr>
                        <a:t>（紫）</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r">
                        <a:spcAft>
                          <a:spcPts val="0"/>
                        </a:spcAft>
                      </a:pPr>
                      <a:r>
                        <a:rPr lang="en-US" sz="1600" kern="100" dirty="0" smtClean="0">
                          <a:solidFill>
                            <a:schemeClr val="bg1"/>
                          </a:solidFill>
                          <a:latin typeface="+mn-lt"/>
                          <a:ea typeface="ＭＳ 明朝"/>
                          <a:cs typeface="Times New Roman"/>
                        </a:rPr>
                        <a:t>150.5-250.4</a:t>
                      </a:r>
                      <a:endParaRPr lang="ja-JP" sz="1600" kern="100" dirty="0">
                        <a:solidFill>
                          <a:schemeClr val="bg1"/>
                        </a:solidFill>
                        <a:latin typeface="+mn-lt"/>
                        <a:ea typeface="ＭＳ 明朝"/>
                        <a:cs typeface="Times New Roman"/>
                      </a:endParaRPr>
                    </a:p>
                    <a:p>
                      <a:pPr algn="r">
                        <a:spcAft>
                          <a:spcPts val="0"/>
                        </a:spcAft>
                      </a:pPr>
                      <a:r>
                        <a:rPr lang="en-US" altLang="ja-JP" sz="1600" kern="100" dirty="0" smtClean="0">
                          <a:solidFill>
                            <a:schemeClr val="bg1"/>
                          </a:solidFill>
                          <a:latin typeface="+mn-lt"/>
                          <a:ea typeface="ＭＳ 明朝"/>
                          <a:cs typeface="Times New Roman"/>
                        </a:rPr>
                        <a:t>μg</a:t>
                      </a:r>
                      <a:r>
                        <a:rPr lang="en-US" sz="1600" kern="100" dirty="0" smtClean="0">
                          <a:solidFill>
                            <a:schemeClr val="bg1"/>
                          </a:solidFill>
                          <a:latin typeface="+mn-lt"/>
                          <a:ea typeface="ＭＳ 明朝"/>
                          <a:cs typeface="Times New Roman"/>
                        </a:rPr>
                        <a:t>/m</a:t>
                      </a:r>
                      <a:r>
                        <a:rPr lang="en-US" sz="1600" kern="100" baseline="30000" dirty="0" smtClean="0">
                          <a:solidFill>
                            <a:schemeClr val="bg1"/>
                          </a:solidFill>
                          <a:latin typeface="+mn-lt"/>
                          <a:ea typeface="ＭＳ 明朝"/>
                          <a:cs typeface="Times New Roman"/>
                        </a:rPr>
                        <a:t>3</a:t>
                      </a:r>
                      <a:endParaRPr lang="ja-JP" sz="1600" kern="100" dirty="0">
                        <a:solidFill>
                          <a:schemeClr val="bg1"/>
                        </a:solidFill>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spcAft>
                          <a:spcPts val="0"/>
                        </a:spcAft>
                      </a:pPr>
                      <a:r>
                        <a:rPr lang="ja-JP" altLang="en-US" sz="1400" kern="100" dirty="0" smtClean="0">
                          <a:solidFill>
                            <a:srgbClr val="FFFFFF"/>
                          </a:solidFill>
                          <a:latin typeface="+mn-lt"/>
                          <a:ea typeface="ＭＳ ゴシック"/>
                          <a:cs typeface="Times New Roman"/>
                        </a:rPr>
                        <a:t>健康に極めて悪影響（</a:t>
                      </a:r>
                      <a:r>
                        <a:rPr lang="en-US" sz="1400" kern="100" dirty="0" smtClean="0">
                          <a:solidFill>
                            <a:srgbClr val="FFFFFF"/>
                          </a:solidFill>
                          <a:latin typeface="+mn-lt"/>
                          <a:ea typeface="ＭＳ ゴシック"/>
                          <a:cs typeface="Times New Roman"/>
                        </a:rPr>
                        <a:t>Very Unhealthy</a:t>
                      </a:r>
                      <a:r>
                        <a:rPr lang="ja-JP" altLang="en-US" sz="1400" kern="100" dirty="0" smtClean="0">
                          <a:solidFill>
                            <a:srgbClr val="FFFFFF"/>
                          </a:solidFill>
                          <a:latin typeface="+mn-lt"/>
                          <a:ea typeface="ＭＳ ゴシック"/>
                          <a:cs typeface="Times New Roman"/>
                        </a:rPr>
                        <a:t>）</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spcAft>
                          <a:spcPts val="0"/>
                        </a:spcAft>
                      </a:pPr>
                      <a:r>
                        <a:rPr lang="ja-JP" altLang="en-US" sz="1400" kern="100" dirty="0" smtClean="0">
                          <a:solidFill>
                            <a:schemeClr val="bg1"/>
                          </a:solidFill>
                          <a:latin typeface="+mn-ea"/>
                          <a:ea typeface="+mn-ea"/>
                          <a:cs typeface="Times New Roman"/>
                        </a:rPr>
                        <a:t>健康に関する注意報：</a:t>
                      </a:r>
                      <a:endParaRPr lang="en-US" altLang="ja-JP" sz="1400" kern="100" dirty="0" smtClean="0">
                        <a:solidFill>
                          <a:schemeClr val="bg1"/>
                        </a:solidFill>
                        <a:latin typeface="+mn-ea"/>
                        <a:ea typeface="+mn-ea"/>
                        <a:cs typeface="Times New Roman"/>
                      </a:endParaRPr>
                    </a:p>
                    <a:p>
                      <a:pPr algn="l">
                        <a:spcAft>
                          <a:spcPts val="0"/>
                        </a:spcAft>
                      </a:pPr>
                      <a:r>
                        <a:rPr lang="ja-JP" altLang="en-US" sz="1400" kern="100" dirty="0" smtClean="0">
                          <a:solidFill>
                            <a:schemeClr val="bg1"/>
                          </a:solidFill>
                          <a:latin typeface="+mn-ea"/>
                          <a:ea typeface="+mn-ea"/>
                          <a:cs typeface="Times New Roman"/>
                        </a:rPr>
                        <a:t>すべての人に対し、健康へのより深刻な影響を与える可能性がある。</a:t>
                      </a:r>
                      <a:endParaRPr lang="ja-JP" sz="1400" kern="100" dirty="0">
                        <a:solidFill>
                          <a:schemeClr val="bg1"/>
                        </a:solidFill>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高リスクの人</a:t>
                      </a:r>
                      <a:r>
                        <a:rPr lang="ja-JP" sz="1400" kern="100" dirty="0" smtClean="0">
                          <a:solidFill>
                            <a:srgbClr val="FFFFFF"/>
                          </a:solidFill>
                          <a:latin typeface="Century"/>
                          <a:ea typeface="ＭＳ ゴシック"/>
                          <a:cs typeface="Times New Roman"/>
                        </a:rPr>
                        <a:t>は、</a:t>
                      </a:r>
                      <a:r>
                        <a:rPr lang="ja-JP" altLang="en-US" sz="1400" u="sng" kern="100" dirty="0" smtClean="0">
                          <a:solidFill>
                            <a:srgbClr val="FFFFFF"/>
                          </a:solidFill>
                          <a:latin typeface="Century"/>
                          <a:ea typeface="ＭＳ ゴシック"/>
                          <a:cs typeface="Times New Roman"/>
                        </a:rPr>
                        <a:t>あらゆる</a:t>
                      </a:r>
                      <a:r>
                        <a:rPr lang="ja-JP" sz="1400" u="sng" kern="100" dirty="0" smtClean="0">
                          <a:solidFill>
                            <a:srgbClr val="FFFFFF"/>
                          </a:solidFill>
                          <a:latin typeface="Century"/>
                          <a:ea typeface="ＭＳ ゴシック"/>
                          <a:cs typeface="Times New Roman"/>
                        </a:rPr>
                        <a:t>屋外</a:t>
                      </a:r>
                      <a:r>
                        <a:rPr lang="ja-JP" sz="1400" u="sng" kern="100" dirty="0">
                          <a:solidFill>
                            <a:srgbClr val="FFFFFF"/>
                          </a:solidFill>
                          <a:latin typeface="Century"/>
                          <a:ea typeface="ＭＳ ゴシック"/>
                          <a:cs typeface="Times New Roman"/>
                        </a:rPr>
                        <a:t>活動を</a:t>
                      </a:r>
                      <a:r>
                        <a:rPr lang="ja-JP" sz="1400" u="sng" kern="100" dirty="0" smtClean="0">
                          <a:solidFill>
                            <a:srgbClr val="FFFFFF"/>
                          </a:solidFill>
                          <a:latin typeface="Century"/>
                          <a:ea typeface="ＭＳ ゴシック"/>
                          <a:cs typeface="Times New Roman"/>
                        </a:rPr>
                        <a:t>中止</a:t>
                      </a:r>
                      <a:r>
                        <a:rPr lang="ja-JP" altLang="en-US" sz="1400" u="sng" kern="100" dirty="0" smtClean="0">
                          <a:solidFill>
                            <a:srgbClr val="FFFFFF"/>
                          </a:solidFill>
                          <a:latin typeface="Century"/>
                          <a:ea typeface="ＭＳ ゴシック"/>
                          <a:cs typeface="Times New Roman"/>
                        </a:rPr>
                        <a:t>すべき。</a:t>
                      </a:r>
                      <a:endParaRPr lang="ja-JP" sz="1400" kern="100" dirty="0">
                        <a:latin typeface="Century"/>
                        <a:ea typeface="ＭＳ 明朝"/>
                        <a:cs typeface="Times New Roman"/>
                      </a:endParaRPr>
                    </a:p>
                    <a:p>
                      <a:pPr algn="l">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すべての人</a:t>
                      </a:r>
                      <a:r>
                        <a:rPr lang="ja-JP" sz="1400" kern="100" dirty="0" smtClean="0">
                          <a:solidFill>
                            <a:srgbClr val="FFFFFF"/>
                          </a:solidFill>
                          <a:latin typeface="Century"/>
                          <a:ea typeface="ＭＳ ゴシック"/>
                          <a:cs typeface="Times New Roman"/>
                        </a:rPr>
                        <a:t>は、</a:t>
                      </a:r>
                      <a:r>
                        <a:rPr lang="ja-JP" altLang="en-US" sz="1400" u="sng" kern="100" dirty="0" smtClean="0">
                          <a:solidFill>
                            <a:srgbClr val="FFFFFF"/>
                          </a:solidFill>
                          <a:latin typeface="Century"/>
                          <a:ea typeface="ＭＳ ゴシック"/>
                          <a:cs typeface="Times New Roman"/>
                        </a:rPr>
                        <a:t>長時間又は激しい屋外活動を中止すべき。</a:t>
                      </a:r>
                      <a:endParaRPr lang="ja-JP" sz="1400" u="sng"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853154">
                <a:tc>
                  <a:txBody>
                    <a:bodyPr/>
                    <a:lstStyle/>
                    <a:p>
                      <a:pPr algn="ctr">
                        <a:spcAft>
                          <a:spcPts val="0"/>
                        </a:spcAft>
                      </a:pPr>
                      <a:r>
                        <a:rPr lang="en-US" sz="1400" kern="100" dirty="0">
                          <a:solidFill>
                            <a:srgbClr val="FFFFFF"/>
                          </a:solidFill>
                          <a:latin typeface="+mn-lt"/>
                          <a:ea typeface="ＭＳ 明朝"/>
                          <a:cs typeface="Times New Roman"/>
                        </a:rPr>
                        <a:t>301-500</a:t>
                      </a:r>
                      <a:endParaRPr lang="ja-JP" sz="1400" kern="100" dirty="0">
                        <a:latin typeface="+mn-lt"/>
                        <a:ea typeface="ＭＳ 明朝"/>
                        <a:cs typeface="Times New Roman"/>
                      </a:endParaRPr>
                    </a:p>
                    <a:p>
                      <a:pPr algn="ctr">
                        <a:spcAft>
                          <a:spcPts val="0"/>
                        </a:spcAft>
                      </a:pPr>
                      <a:r>
                        <a:rPr lang="ja-JP" sz="1400" kern="100" dirty="0">
                          <a:solidFill>
                            <a:srgbClr val="FFFFFF"/>
                          </a:solidFill>
                          <a:latin typeface="+mn-lt"/>
                          <a:ea typeface="ＭＳ ゴシック"/>
                          <a:cs typeface="Times New Roman"/>
                        </a:rPr>
                        <a:t>（赤褐色）</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algn="r">
                        <a:spcAft>
                          <a:spcPts val="0"/>
                        </a:spcAft>
                      </a:pPr>
                      <a:r>
                        <a:rPr lang="en-US" sz="1600" kern="100" dirty="0" smtClean="0">
                          <a:solidFill>
                            <a:schemeClr val="bg1"/>
                          </a:solidFill>
                          <a:latin typeface="+mn-lt"/>
                          <a:ea typeface="ＭＳ 明朝"/>
                          <a:cs typeface="Times New Roman"/>
                        </a:rPr>
                        <a:t>250.5-500.4 </a:t>
                      </a:r>
                      <a:endParaRPr lang="ja-JP" sz="1600" kern="100" dirty="0">
                        <a:solidFill>
                          <a:schemeClr val="bg1"/>
                        </a:solidFill>
                        <a:latin typeface="+mn-lt"/>
                        <a:ea typeface="ＭＳ 明朝"/>
                        <a:cs typeface="Times New Roman"/>
                      </a:endParaRPr>
                    </a:p>
                    <a:p>
                      <a:pPr algn="r">
                        <a:spcAft>
                          <a:spcPts val="0"/>
                        </a:spcAft>
                      </a:pPr>
                      <a:r>
                        <a:rPr lang="en-US" altLang="ja-JP" sz="1600" kern="100" dirty="0" smtClean="0">
                          <a:solidFill>
                            <a:schemeClr val="bg1"/>
                          </a:solidFill>
                          <a:latin typeface="+mn-lt"/>
                          <a:ea typeface="ＭＳ 明朝"/>
                          <a:cs typeface="Times New Roman"/>
                        </a:rPr>
                        <a:t>μg</a:t>
                      </a:r>
                      <a:r>
                        <a:rPr lang="en-US" sz="1600" kern="100" dirty="0" smtClean="0">
                          <a:solidFill>
                            <a:schemeClr val="bg1"/>
                          </a:solidFill>
                          <a:latin typeface="+mn-lt"/>
                          <a:ea typeface="ＭＳ 明朝"/>
                          <a:cs typeface="Times New Roman"/>
                        </a:rPr>
                        <a:t>/m</a:t>
                      </a:r>
                      <a:r>
                        <a:rPr lang="en-US" sz="1600" kern="100" baseline="30000" dirty="0" smtClean="0">
                          <a:solidFill>
                            <a:schemeClr val="bg1"/>
                          </a:solidFill>
                          <a:latin typeface="+mn-lt"/>
                          <a:ea typeface="ＭＳ 明朝"/>
                          <a:cs typeface="Times New Roman"/>
                        </a:rPr>
                        <a:t>3</a:t>
                      </a:r>
                      <a:endParaRPr lang="ja-JP" sz="1600" kern="100" dirty="0">
                        <a:solidFill>
                          <a:schemeClr val="bg1"/>
                        </a:solidFill>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algn="ctr">
                        <a:spcAft>
                          <a:spcPts val="0"/>
                        </a:spcAft>
                      </a:pPr>
                      <a:r>
                        <a:rPr lang="ja-JP" altLang="en-US" sz="1400" kern="100" dirty="0" smtClean="0">
                          <a:solidFill>
                            <a:srgbClr val="FFFFFF"/>
                          </a:solidFill>
                          <a:latin typeface="+mn-lt"/>
                          <a:ea typeface="ＭＳ ゴシック"/>
                          <a:cs typeface="Times New Roman"/>
                        </a:rPr>
                        <a:t>有害（</a:t>
                      </a:r>
                      <a:r>
                        <a:rPr lang="en-US" sz="1400" kern="100" dirty="0" smtClean="0">
                          <a:solidFill>
                            <a:srgbClr val="FFFFFF"/>
                          </a:solidFill>
                          <a:latin typeface="+mn-lt"/>
                          <a:ea typeface="ＭＳ ゴシック"/>
                          <a:cs typeface="Times New Roman"/>
                        </a:rPr>
                        <a:t>Hazardous</a:t>
                      </a:r>
                      <a:r>
                        <a:rPr lang="ja-JP" altLang="en-US" sz="1400" kern="100" dirty="0" smtClean="0">
                          <a:solidFill>
                            <a:srgbClr val="FFFFFF"/>
                          </a:solidFill>
                          <a:latin typeface="+mn-lt"/>
                          <a:ea typeface="ＭＳ ゴシック"/>
                          <a:cs typeface="Times New Roman"/>
                        </a:rPr>
                        <a:t>）</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schemeClr val="bg1"/>
                          </a:solidFill>
                          <a:latin typeface="+mn-ea"/>
                          <a:ea typeface="+mn-ea"/>
                          <a:cs typeface="Times New Roman"/>
                        </a:rPr>
                        <a:t>健康に関する緊急警報：</a:t>
                      </a:r>
                      <a:endParaRPr lang="en-US" altLang="ja-JP" sz="1400" kern="100" dirty="0" smtClean="0">
                        <a:solidFill>
                          <a:schemeClr val="bg1"/>
                        </a:solidFill>
                        <a:latin typeface="+mn-ea"/>
                        <a:ea typeface="+mn-ea"/>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schemeClr val="bg1"/>
                          </a:solidFill>
                          <a:latin typeface="+mn-ea"/>
                          <a:ea typeface="+mn-ea"/>
                          <a:cs typeface="Times New Roman"/>
                        </a:rPr>
                        <a:t>すべての人に対し、健康への影響を及ぼす可能性が高い。</a:t>
                      </a:r>
                      <a:endParaRPr lang="ja-JP" sz="1400" kern="100" dirty="0">
                        <a:solidFill>
                          <a:schemeClr val="bg1"/>
                        </a:solidFill>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algn="just">
                        <a:spcAft>
                          <a:spcPts val="0"/>
                        </a:spcAft>
                      </a:pP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r>
            </a:tbl>
          </a:graphicData>
        </a:graphic>
      </p:graphicFrame>
      <p:sp>
        <p:nvSpPr>
          <p:cNvPr id="1027" name="AutoShape 3"/>
          <p:cNvSpPr>
            <a:spLocks noChangeShapeType="1"/>
          </p:cNvSpPr>
          <p:nvPr/>
        </p:nvSpPr>
        <p:spPr bwMode="auto">
          <a:xfrm>
            <a:off x="0" y="3446776"/>
            <a:ext cx="9144000" cy="45719"/>
          </a:xfrm>
          <a:prstGeom prst="straightConnector1">
            <a:avLst/>
          </a:prstGeom>
          <a:noFill/>
          <a:ln w="50800">
            <a:solidFill>
              <a:srgbClr val="0070C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dirty="0">
              <a:solidFill>
                <a:prstClr val="black"/>
              </a:solidFill>
            </a:endParaRPr>
          </a:p>
        </p:txBody>
      </p:sp>
      <p:sp>
        <p:nvSpPr>
          <p:cNvPr id="5" name="スライド番号プレースホルダ 4"/>
          <p:cNvSpPr>
            <a:spLocks noGrp="1"/>
          </p:cNvSpPr>
          <p:nvPr>
            <p:ph type="sldNum" sz="quarter" idx="12"/>
          </p:nvPr>
        </p:nvSpPr>
        <p:spPr>
          <a:xfrm>
            <a:off x="6981825" y="6415236"/>
            <a:ext cx="2133600" cy="365125"/>
          </a:xfrm>
        </p:spPr>
        <p:txBody>
          <a:bodyPr/>
          <a:lstStyle/>
          <a:p>
            <a:fld id="{D2D8002D-B5B0-4BAC-B1F6-782DDCCE6D9C}" type="slidenum">
              <a:rPr lang="ja-JP" altLang="en-US" smtClean="0">
                <a:solidFill>
                  <a:prstClr val="black">
                    <a:tint val="75000"/>
                  </a:prstClr>
                </a:solidFill>
              </a:rPr>
              <a:pPr/>
              <a:t>28</a:t>
            </a:fld>
            <a:endParaRPr lang="ja-JP" altLang="en-US" dirty="0">
              <a:solidFill>
                <a:prstClr val="black">
                  <a:tint val="75000"/>
                </a:prstClr>
              </a:solidFill>
            </a:endParaRPr>
          </a:p>
        </p:txBody>
      </p:sp>
      <p:sp>
        <p:nvSpPr>
          <p:cNvPr id="13" name="Rectangle 1"/>
          <p:cNvSpPr>
            <a:spLocks noChangeArrowheads="1"/>
          </p:cNvSpPr>
          <p:nvPr/>
        </p:nvSpPr>
        <p:spPr bwMode="auto">
          <a:xfrm>
            <a:off x="-36512" y="6309320"/>
            <a:ext cx="8513010"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ja-JP" sz="1050" dirty="0" smtClean="0">
                <a:solidFill>
                  <a:prstClr val="black"/>
                </a:solidFill>
                <a:latin typeface="ＭＳ ゴシック" pitchFamily="49" charset="-128"/>
                <a:ea typeface="ＭＳ ゴシック" pitchFamily="49" charset="-128"/>
                <a:cs typeface="Times New Roman" pitchFamily="18" charset="0"/>
              </a:rPr>
              <a:t>※</a:t>
            </a:r>
            <a:r>
              <a:rPr lang="ja-JP" altLang="en-US" sz="1050" dirty="0" smtClean="0">
                <a:solidFill>
                  <a:prstClr val="black"/>
                </a:solidFill>
                <a:latin typeface="ＭＳ ゴシック" pitchFamily="49" charset="-128"/>
                <a:ea typeface="ＭＳ ゴシック" pitchFamily="49" charset="-128"/>
                <a:cs typeface="Times New Roman" pitchFamily="18" charset="0"/>
              </a:rPr>
              <a:t>米国と中国では環境基準が異なるため、</a:t>
            </a:r>
            <a:r>
              <a:rPr lang="en-US" altLang="ja-JP" sz="1050" kern="100" dirty="0" smtClean="0">
                <a:solidFill>
                  <a:prstClr val="black"/>
                </a:solidFill>
                <a:ea typeface="ＭＳ 明朝"/>
                <a:cs typeface="Times New Roman"/>
              </a:rPr>
              <a:t> 0</a:t>
            </a:r>
            <a:r>
              <a:rPr lang="ja-JP" altLang="en-US" sz="1050" kern="100" dirty="0" smtClean="0">
                <a:solidFill>
                  <a:prstClr val="black"/>
                </a:solidFill>
                <a:ea typeface="ＭＳ 明朝"/>
                <a:cs typeface="Times New Roman"/>
              </a:rPr>
              <a:t>～</a:t>
            </a:r>
            <a:r>
              <a:rPr lang="en-US" altLang="ja-JP" sz="1050" kern="100" dirty="0" smtClean="0">
                <a:solidFill>
                  <a:prstClr val="black"/>
                </a:solidFill>
                <a:ea typeface="ＭＳ 明朝"/>
                <a:cs typeface="Times New Roman"/>
              </a:rPr>
              <a:t>150μg/ m</a:t>
            </a:r>
            <a:r>
              <a:rPr lang="en-US" altLang="ja-JP" sz="1050" kern="100" baseline="30000" dirty="0" smtClean="0">
                <a:solidFill>
                  <a:prstClr val="black"/>
                </a:solidFill>
                <a:ea typeface="ＭＳ 明朝"/>
                <a:cs typeface="Times New Roman"/>
              </a:rPr>
              <a:t>3</a:t>
            </a:r>
            <a:r>
              <a:rPr lang="ja-JP" altLang="en-US" sz="1050" dirty="0" smtClean="0">
                <a:solidFill>
                  <a:prstClr val="black"/>
                </a:solidFill>
                <a:latin typeface="ＭＳ ゴシック" pitchFamily="49" charset="-128"/>
                <a:ea typeface="ＭＳ ゴシック" pitchFamily="49" charset="-128"/>
                <a:cs typeface="Times New Roman" pitchFamily="18" charset="0"/>
              </a:rPr>
              <a:t>の汚染濃度に対応するＡＱＩが異なる。</a:t>
            </a:r>
            <a:endParaRPr lang="ja-JP" altLang="en-US" sz="2000" dirty="0" smtClean="0">
              <a:solidFill>
                <a:prstClr val="black"/>
              </a:solidFill>
              <a:latin typeface="Arial" pitchFamily="34" charset="0"/>
              <a:cs typeface="ＭＳ Ｐゴシック" pitchFamily="50" charset="-128"/>
            </a:endParaRPr>
          </a:p>
        </p:txBody>
      </p:sp>
      <p:sp>
        <p:nvSpPr>
          <p:cNvPr id="7" name="Rectangle 1"/>
          <p:cNvSpPr>
            <a:spLocks noChangeArrowheads="1"/>
          </p:cNvSpPr>
          <p:nvPr/>
        </p:nvSpPr>
        <p:spPr bwMode="auto">
          <a:xfrm>
            <a:off x="-32809" y="6478669"/>
            <a:ext cx="9357338" cy="4154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ja-JP" sz="1050" dirty="0" smtClean="0">
                <a:solidFill>
                  <a:prstClr val="black"/>
                </a:solidFill>
                <a:latin typeface="ＭＳ ゴシック" pitchFamily="49" charset="-128"/>
                <a:ea typeface="ＭＳ ゴシック" pitchFamily="49" charset="-128"/>
                <a:cs typeface="Times New Roman" pitchFamily="18" charset="0"/>
              </a:rPr>
              <a:t>※※</a:t>
            </a:r>
            <a:r>
              <a:rPr lang="ja-JP" altLang="en-US" sz="1050" dirty="0" smtClean="0">
                <a:solidFill>
                  <a:prstClr val="black"/>
                </a:solidFill>
                <a:latin typeface="ＭＳ ゴシック" pitchFamily="49" charset="-128"/>
                <a:ea typeface="ＭＳ ゴシック" pitchFamily="49" charset="-128"/>
                <a:cs typeface="Times New Roman" pitchFamily="18" charset="0"/>
              </a:rPr>
              <a:t>　</a:t>
            </a:r>
            <a:r>
              <a:rPr lang="en-US" altLang="ja-JP" sz="1050" dirty="0" smtClean="0">
                <a:solidFill>
                  <a:prstClr val="black"/>
                </a:solidFill>
                <a:latin typeface="ＭＳ ゴシック" pitchFamily="49" charset="-128"/>
                <a:ea typeface="ＭＳ ゴシック" pitchFamily="49" charset="-128"/>
                <a:cs typeface="Times New Roman" pitchFamily="18" charset="0"/>
              </a:rPr>
              <a:t>Technical assistance document for reporting of daily air quality</a:t>
            </a:r>
            <a:r>
              <a:rPr lang="ja-JP" altLang="en-US" sz="1050" dirty="0" smtClean="0">
                <a:solidFill>
                  <a:prstClr val="black"/>
                </a:solidFill>
                <a:latin typeface="ＭＳ ゴシック" pitchFamily="49" charset="-128"/>
                <a:ea typeface="ＭＳ ゴシック" pitchFamily="49" charset="-128"/>
                <a:cs typeface="Times New Roman" pitchFamily="18" charset="0"/>
              </a:rPr>
              <a:t>（米国環境保護庁：</a:t>
            </a:r>
            <a:r>
              <a:rPr lang="en-US" altLang="ja-JP" sz="1050" dirty="0" smtClean="0">
                <a:solidFill>
                  <a:prstClr val="black"/>
                </a:solidFill>
                <a:latin typeface="ＭＳ ゴシック" pitchFamily="49" charset="-128"/>
                <a:ea typeface="ＭＳ ゴシック" pitchFamily="49" charset="-128"/>
                <a:cs typeface="Times New Roman" pitchFamily="18" charset="0"/>
                <a:hlinkClick r:id="rId2"/>
              </a:rPr>
              <a:t>http</a:t>
            </a:r>
            <a:r>
              <a:rPr lang="en-US" altLang="ja-JP" sz="1050" dirty="0">
                <a:solidFill>
                  <a:prstClr val="black"/>
                </a:solidFill>
                <a:latin typeface="ＭＳ ゴシック" pitchFamily="49" charset="-128"/>
                <a:ea typeface="ＭＳ ゴシック" pitchFamily="49" charset="-128"/>
                <a:cs typeface="Times New Roman" pitchFamily="18" charset="0"/>
                <a:hlinkClick r:id="rId2"/>
              </a:rPr>
              <a:t>://</a:t>
            </a:r>
            <a:r>
              <a:rPr lang="en-US" altLang="ja-JP" sz="1050" dirty="0" smtClean="0">
                <a:solidFill>
                  <a:prstClr val="black"/>
                </a:solidFill>
                <a:latin typeface="ＭＳ ゴシック" pitchFamily="49" charset="-128"/>
                <a:ea typeface="ＭＳ ゴシック" pitchFamily="49" charset="-128"/>
                <a:cs typeface="Times New Roman" pitchFamily="18" charset="0"/>
                <a:hlinkClick r:id="rId2"/>
              </a:rPr>
              <a:t>www.epa.gov/airnow/aqi-technical-assistance-document-dec2013.pdf</a:t>
            </a:r>
            <a:r>
              <a:rPr lang="ja-JP" altLang="en-US" sz="1050" dirty="0" smtClean="0">
                <a:solidFill>
                  <a:prstClr val="black"/>
                </a:solidFill>
                <a:latin typeface="ＭＳ ゴシック" pitchFamily="49" charset="-128"/>
                <a:ea typeface="ＭＳ ゴシック" pitchFamily="49" charset="-128"/>
                <a:cs typeface="Times New Roman" pitchFamily="18" charset="0"/>
              </a:rPr>
              <a:t>）（８頁目）を基に作成。</a:t>
            </a:r>
            <a:endParaRPr lang="ja-JP" altLang="ja-JP" sz="1050" dirty="0" smtClean="0">
              <a:solidFill>
                <a:prstClr val="black"/>
              </a:solidFill>
              <a:latin typeface="ＭＳ ゴシック" pitchFamily="49" charset="-128"/>
              <a:ea typeface="ＭＳ ゴシック" pitchFamily="49" charset="-128"/>
              <a:cs typeface="Times New Roman" pitchFamily="18" charset="0"/>
            </a:endParaRPr>
          </a:p>
        </p:txBody>
      </p:sp>
      <p:sp>
        <p:nvSpPr>
          <p:cNvPr id="9" name="テキスト ボックス 8"/>
          <p:cNvSpPr txBox="1"/>
          <p:nvPr/>
        </p:nvSpPr>
        <p:spPr>
          <a:xfrm>
            <a:off x="7016" y="-27384"/>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tabLst>
                <a:tab pos="2241550" algn="l"/>
              </a:tabLst>
              <a:defRPr sz="2400" b="1" i="0" u="none" strike="noStrike" kern="1200" baseline="0">
                <a:solidFill>
                  <a:prstClr val="black"/>
                </a:solidFill>
                <a:latin typeface="+mn-lt"/>
                <a:ea typeface="+mn-ea"/>
                <a:cs typeface="+mn-cs"/>
              </a:defRPr>
            </a:pPr>
            <a:r>
              <a:rPr lang="ja-JP" altLang="en-US" sz="3200" b="1" dirty="0" smtClean="0">
                <a:solidFill>
                  <a:prstClr val="black"/>
                </a:solidFill>
              </a:rPr>
              <a:t>米国のＡＱＩ（大気質指数）</a:t>
            </a:r>
            <a:r>
              <a:rPr lang="en-US" altLang="ja-JP" sz="3200" b="1" dirty="0" smtClean="0">
                <a:solidFill>
                  <a:prstClr val="black"/>
                </a:solidFill>
              </a:rPr>
              <a:t>	</a:t>
            </a:r>
            <a:endParaRPr lang="en-US" altLang="ja-JP" sz="3200" b="1" dirty="0">
              <a:solidFill>
                <a:prstClr val="black"/>
              </a:solidFill>
            </a:endParaRPr>
          </a:p>
        </p:txBody>
      </p:sp>
    </p:spTree>
    <p:extLst>
      <p:ext uri="{BB962C8B-B14F-4D97-AF65-F5344CB8AC3E}">
        <p14:creationId xmlns:p14="http://schemas.microsoft.com/office/powerpoint/2010/main" val="3382997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4888" y="-99392"/>
            <a:ext cx="8229600" cy="796950"/>
          </a:xfrm>
        </p:spPr>
        <p:txBody>
          <a:bodyPr>
            <a:normAutofit/>
          </a:bodyPr>
          <a:lstStyle/>
          <a:p>
            <a:r>
              <a:rPr kumimoji="1" lang="ja-JP" altLang="en-US" sz="3600" dirty="0" smtClean="0"/>
              <a:t>中国のＡＱＩ（大気質指数）</a:t>
            </a:r>
            <a:r>
              <a:rPr kumimoji="1" lang="en-US" altLang="ja-JP" sz="3600" dirty="0" smtClean="0"/>
              <a:t>	</a:t>
            </a:r>
            <a:endParaRPr kumimoji="1" lang="ja-JP" altLang="en-US" sz="3600" dirty="0"/>
          </a:p>
        </p:txBody>
      </p:sp>
      <p:graphicFrame>
        <p:nvGraphicFramePr>
          <p:cNvPr id="8" name="表 7"/>
          <p:cNvGraphicFramePr>
            <a:graphicFrameLocks noGrp="1"/>
          </p:cNvGraphicFramePr>
          <p:nvPr/>
        </p:nvGraphicFramePr>
        <p:xfrm>
          <a:off x="45688" y="620688"/>
          <a:ext cx="9071995" cy="5738422"/>
        </p:xfrm>
        <a:graphic>
          <a:graphicData uri="http://schemas.openxmlformats.org/drawingml/2006/table">
            <a:tbl>
              <a:tblPr/>
              <a:tblGrid>
                <a:gridCol w="1097288"/>
                <a:gridCol w="980752"/>
                <a:gridCol w="948074"/>
                <a:gridCol w="2928958"/>
                <a:gridCol w="3116923"/>
              </a:tblGrid>
              <a:tr h="857256">
                <a:tc>
                  <a:txBody>
                    <a:bodyPr/>
                    <a:lstStyle/>
                    <a:p>
                      <a:pPr algn="ctr">
                        <a:spcAft>
                          <a:spcPts val="0"/>
                        </a:spcAft>
                      </a:pPr>
                      <a:r>
                        <a:rPr lang="ja-JP" sz="1400" kern="100" dirty="0" smtClean="0">
                          <a:latin typeface="+mn-lt"/>
                          <a:ea typeface="ＭＳ ゴシック"/>
                          <a:cs typeface="Times New Roman"/>
                        </a:rPr>
                        <a:t>大気</a:t>
                      </a:r>
                      <a:r>
                        <a:rPr lang="ja-JP" altLang="en-US" sz="1400" kern="100" dirty="0" smtClean="0">
                          <a:latin typeface="+mn-lt"/>
                          <a:ea typeface="ＭＳ ゴシック"/>
                          <a:cs typeface="Times New Roman"/>
                        </a:rPr>
                        <a:t>質</a:t>
                      </a:r>
                      <a:r>
                        <a:rPr lang="ja-JP" sz="1400" kern="100" dirty="0" smtClean="0">
                          <a:latin typeface="+mn-lt"/>
                          <a:ea typeface="ＭＳ ゴシック"/>
                          <a:cs typeface="Times New Roman"/>
                        </a:rPr>
                        <a:t>指数</a:t>
                      </a:r>
                      <a:r>
                        <a:rPr lang="en-US" sz="1400" kern="100" dirty="0" smtClean="0">
                          <a:latin typeface="+mn-lt"/>
                          <a:ea typeface="ＭＳ ゴシック"/>
                          <a:cs typeface="Times New Roman"/>
                        </a:rPr>
                        <a:t> </a:t>
                      </a:r>
                      <a:r>
                        <a:rPr lang="en-US" sz="1400" kern="100" dirty="0">
                          <a:latin typeface="+mn-lt"/>
                          <a:ea typeface="ＭＳ ゴシック"/>
                          <a:cs typeface="Times New Roman"/>
                        </a:rPr>
                        <a:t>(</a:t>
                      </a:r>
                      <a:r>
                        <a:rPr lang="en-US" sz="1400" kern="100" dirty="0" smtClean="0">
                          <a:latin typeface="+mn-lt"/>
                          <a:ea typeface="ＭＳ ゴシック"/>
                          <a:cs typeface="Times New Roman"/>
                        </a:rPr>
                        <a:t>AQI:</a:t>
                      </a:r>
                      <a:r>
                        <a:rPr lang="en-US" sz="1400" kern="100" baseline="0" dirty="0" smtClean="0">
                          <a:latin typeface="+mn-lt"/>
                          <a:ea typeface="ＭＳ ゴシック"/>
                          <a:cs typeface="Times New Roman"/>
                        </a:rPr>
                        <a:t> </a:t>
                      </a:r>
                      <a:r>
                        <a:rPr lang="en-US" sz="1400" kern="100" dirty="0" smtClean="0">
                          <a:latin typeface="+mn-lt"/>
                          <a:ea typeface="ＭＳ 明朝"/>
                          <a:cs typeface="Times New Roman"/>
                        </a:rPr>
                        <a:t>Air Quality </a:t>
                      </a:r>
                      <a:r>
                        <a:rPr lang="en-US" sz="1400" kern="100" dirty="0">
                          <a:latin typeface="+mn-lt"/>
                          <a:ea typeface="ＭＳ 明朝"/>
                          <a:cs typeface="Times New Roman"/>
                        </a:rPr>
                        <a:t>Index)</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kern="100" dirty="0" smtClean="0">
                          <a:latin typeface="ＭＳ ゴシック"/>
                          <a:ea typeface="ＭＳ 明朝"/>
                          <a:cs typeface="Times New Roman"/>
                        </a:rPr>
                        <a:t>PM2.5</a:t>
                      </a:r>
                      <a:r>
                        <a:rPr lang="zh-CN" sz="1400" kern="100" dirty="0" smtClean="0">
                          <a:latin typeface="Century"/>
                          <a:ea typeface="ＭＳ ゴシック"/>
                          <a:cs typeface="Times New Roman"/>
                        </a:rPr>
                        <a:t>濃度</a:t>
                      </a:r>
                      <a:endParaRPr lang="ja-JP" sz="1400" kern="100" dirty="0" smtClean="0">
                        <a:latin typeface="Century"/>
                        <a:ea typeface="ＭＳ 明朝"/>
                        <a:cs typeface="Times New Roman"/>
                      </a:endParaRPr>
                    </a:p>
                    <a:p>
                      <a:pPr algn="just">
                        <a:spcAft>
                          <a:spcPts val="0"/>
                        </a:spcAft>
                      </a:pPr>
                      <a:r>
                        <a:rPr lang="zh-CN" sz="1400" kern="100" dirty="0" smtClean="0">
                          <a:latin typeface="Century"/>
                          <a:ea typeface="ＭＳ ゴシック"/>
                          <a:cs typeface="Times New Roman"/>
                        </a:rPr>
                        <a:t>（日平均）</a:t>
                      </a:r>
                      <a:endParaRPr lang="ja-JP" sz="1400" kern="100" dirty="0" smtClean="0">
                        <a:latin typeface="Century"/>
                        <a:ea typeface="ＭＳ 明朝"/>
                        <a:cs typeface="Times New Roman"/>
                      </a:endParaRPr>
                    </a:p>
                    <a:p>
                      <a:pPr algn="just">
                        <a:spcAft>
                          <a:spcPts val="0"/>
                        </a:spcAft>
                      </a:pPr>
                      <a:r>
                        <a:rPr lang="en-US" sz="1000" kern="100" dirty="0" smtClean="0">
                          <a:latin typeface="ＭＳ ゴシック"/>
                          <a:ea typeface="ＭＳ 明朝"/>
                          <a:cs typeface="Times New Roman"/>
                        </a:rPr>
                        <a:t>(</a:t>
                      </a:r>
                      <a:r>
                        <a:rPr lang="en-US" sz="1000" kern="100" dirty="0">
                          <a:latin typeface="ＭＳ ゴシック"/>
                          <a:ea typeface="ＭＳ 明朝"/>
                          <a:cs typeface="Times New Roman"/>
                        </a:rPr>
                        <a:t>2016</a:t>
                      </a:r>
                      <a:r>
                        <a:rPr lang="zh-CN" sz="1000" kern="100" dirty="0">
                          <a:latin typeface="Century"/>
                          <a:ea typeface="ＭＳ ゴシック"/>
                          <a:cs typeface="Times New Roman"/>
                        </a:rPr>
                        <a:t>年全国施行</a:t>
                      </a:r>
                      <a:r>
                        <a:rPr lang="en-US" sz="1000" kern="100" dirty="0">
                          <a:latin typeface="ＭＳ ゴシック"/>
                          <a:ea typeface="ＭＳ 明朝"/>
                          <a:cs typeface="Times New Roman"/>
                        </a:rPr>
                        <a:t>)</a:t>
                      </a:r>
                      <a:endParaRPr lang="ja-JP" sz="14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dirty="0" smtClean="0">
                          <a:latin typeface="+mn-lt"/>
                          <a:ea typeface="ＭＳ ゴシック"/>
                          <a:cs typeface="Times New Roman"/>
                        </a:rPr>
                        <a:t>指数の類別</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400" kern="100" dirty="0" smtClean="0">
                          <a:latin typeface="+mn-ea"/>
                          <a:ea typeface="+mn-ea"/>
                          <a:cs typeface="Times New Roman"/>
                        </a:rPr>
                        <a:t>健康影響</a:t>
                      </a:r>
                      <a:endParaRPr lang="ja-JP" sz="1400" kern="100" dirty="0">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latin typeface="Century"/>
                          <a:ea typeface="ＭＳ ゴシック"/>
                          <a:cs typeface="Times New Roman"/>
                        </a:rPr>
                        <a:t>健康</a:t>
                      </a:r>
                      <a:r>
                        <a:rPr lang="ja-JP" sz="1400" kern="100" dirty="0" smtClean="0">
                          <a:latin typeface="Century"/>
                          <a:ea typeface="ＭＳ ゴシック"/>
                          <a:cs typeface="Times New Roman"/>
                        </a:rPr>
                        <a:t>アドバイス</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233">
                <a:tc>
                  <a:txBody>
                    <a:bodyPr/>
                    <a:lstStyle/>
                    <a:p>
                      <a:pPr algn="ctr">
                        <a:spcAft>
                          <a:spcPts val="0"/>
                        </a:spcAft>
                      </a:pPr>
                      <a:r>
                        <a:rPr lang="en-US" sz="1400" kern="100" dirty="0">
                          <a:latin typeface="+mn-lt"/>
                          <a:ea typeface="ＭＳ 明朝"/>
                          <a:cs typeface="Times New Roman"/>
                        </a:rPr>
                        <a:t>0-50</a:t>
                      </a:r>
                      <a:endParaRPr lang="ja-JP" sz="1400" kern="100" dirty="0">
                        <a:latin typeface="+mn-lt"/>
                        <a:ea typeface="ＭＳ 明朝"/>
                        <a:cs typeface="Times New Roman"/>
                      </a:endParaRPr>
                    </a:p>
                    <a:p>
                      <a:pPr algn="ctr">
                        <a:spcAft>
                          <a:spcPts val="0"/>
                        </a:spcAft>
                      </a:pPr>
                      <a:r>
                        <a:rPr lang="ja-JP" sz="1400" kern="100" dirty="0">
                          <a:latin typeface="+mn-lt"/>
                          <a:ea typeface="ＭＳ ゴシック"/>
                          <a:cs typeface="Times New Roman"/>
                        </a:rPr>
                        <a:t>（緑）</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r">
                        <a:spcAft>
                          <a:spcPts val="0"/>
                        </a:spcAft>
                      </a:pPr>
                      <a:r>
                        <a:rPr lang="en-US" sz="1600" kern="100" dirty="0" smtClean="0">
                          <a:latin typeface="+mn-lt"/>
                          <a:ea typeface="ＭＳ 明朝"/>
                          <a:cs typeface="Times New Roman"/>
                        </a:rPr>
                        <a:t>0-35</a:t>
                      </a:r>
                    </a:p>
                    <a:p>
                      <a:pPr algn="r">
                        <a:spcAft>
                          <a:spcPts val="0"/>
                        </a:spcAft>
                      </a:pPr>
                      <a:r>
                        <a:rPr lang="en-US" altLang="ja-JP" sz="1600" kern="100" dirty="0" smtClean="0">
                          <a:latin typeface="+mn-lt"/>
                          <a:ea typeface="ＭＳ 明朝"/>
                          <a:cs typeface="Times New Roman"/>
                        </a:rPr>
                        <a:t>μ</a:t>
                      </a:r>
                      <a:r>
                        <a:rPr lang="en-US" sz="1600" kern="100" dirty="0" smtClean="0">
                          <a:latin typeface="+mn-lt"/>
                          <a:ea typeface="ＭＳ 明朝"/>
                          <a:cs typeface="Times New Roman"/>
                        </a:rPr>
                        <a:t>g/m</a:t>
                      </a:r>
                      <a:r>
                        <a:rPr lang="en-US" sz="1600" kern="100" baseline="30000" dirty="0" smtClean="0">
                          <a:latin typeface="+mn-lt"/>
                          <a:ea typeface="ＭＳ 明朝"/>
                          <a:cs typeface="Times New Roman"/>
                        </a:rPr>
                        <a:t>3</a:t>
                      </a:r>
                      <a:endParaRPr lang="ja-JP" sz="1600" kern="100"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6675" indent="-66675" algn="ctr">
                        <a:spcAft>
                          <a:spcPts val="0"/>
                        </a:spcAft>
                      </a:pPr>
                      <a:r>
                        <a:rPr lang="ja-JP" sz="1400" kern="100" dirty="0" smtClean="0">
                          <a:latin typeface="+mn-lt"/>
                          <a:ea typeface="ＭＳ ゴシック"/>
                          <a:cs typeface="Times New Roman"/>
                        </a:rPr>
                        <a:t>優</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6675" indent="-66675" algn="ctr">
                        <a:spcAft>
                          <a:spcPts val="0"/>
                        </a:spcAft>
                      </a:pPr>
                      <a:r>
                        <a:rPr lang="ja-JP" altLang="en-US" sz="1400" kern="100" dirty="0" smtClean="0">
                          <a:latin typeface="+mn-ea"/>
                          <a:ea typeface="+mn-ea"/>
                          <a:cs typeface="Times New Roman"/>
                        </a:rPr>
                        <a:t>汚染なし</a:t>
                      </a:r>
                      <a:endParaRPr lang="ja-JP" sz="1400" kern="100" dirty="0">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66675" indent="-66675" algn="l">
                        <a:spcAft>
                          <a:spcPts val="0"/>
                        </a:spcAft>
                      </a:pPr>
                      <a:r>
                        <a:rPr lang="ja-JP" sz="1400" kern="100" dirty="0">
                          <a:latin typeface="Century"/>
                          <a:ea typeface="ＭＳ ゴシック"/>
                          <a:cs typeface="Times New Roman"/>
                        </a:rPr>
                        <a:t>・通常の活動が可能</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11233">
                <a:tc>
                  <a:txBody>
                    <a:bodyPr/>
                    <a:lstStyle/>
                    <a:p>
                      <a:pPr algn="ctr">
                        <a:spcAft>
                          <a:spcPts val="0"/>
                        </a:spcAft>
                      </a:pPr>
                      <a:r>
                        <a:rPr lang="en-US" sz="1400" kern="100" dirty="0" smtClean="0">
                          <a:latin typeface="+mn-lt"/>
                          <a:ea typeface="ＭＳ 明朝"/>
                          <a:cs typeface="Times New Roman"/>
                        </a:rPr>
                        <a:t>51-100</a:t>
                      </a:r>
                      <a:endParaRPr lang="ja-JP" sz="1400" kern="100" dirty="0">
                        <a:latin typeface="+mn-lt"/>
                        <a:ea typeface="ＭＳ 明朝"/>
                        <a:cs typeface="Times New Roman"/>
                      </a:endParaRPr>
                    </a:p>
                    <a:p>
                      <a:pPr algn="ctr">
                        <a:spcAft>
                          <a:spcPts val="0"/>
                        </a:spcAft>
                      </a:pPr>
                      <a:r>
                        <a:rPr lang="ja-JP" sz="1400" kern="100" dirty="0">
                          <a:latin typeface="+mn-lt"/>
                          <a:ea typeface="ＭＳ ゴシック"/>
                          <a:cs typeface="Times New Roman"/>
                        </a:rPr>
                        <a:t>（黄）</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spcAft>
                          <a:spcPts val="0"/>
                        </a:spcAft>
                      </a:pPr>
                      <a:r>
                        <a:rPr lang="en-US" sz="1600" kern="100" dirty="0" smtClean="0">
                          <a:latin typeface="+mn-lt"/>
                          <a:ea typeface="ＭＳ 明朝"/>
                          <a:cs typeface="Times New Roman"/>
                        </a:rPr>
                        <a:t>35-</a:t>
                      </a:r>
                      <a:r>
                        <a:rPr lang="en-US" sz="2400" b="1" kern="100" dirty="0" smtClean="0">
                          <a:latin typeface="+mn-lt"/>
                          <a:ea typeface="ＭＳ 明朝"/>
                          <a:cs typeface="Times New Roman"/>
                        </a:rPr>
                        <a:t>75</a:t>
                      </a:r>
                      <a:endParaRPr lang="en-US" sz="1600" b="1" kern="100" dirty="0" smtClean="0">
                        <a:latin typeface="+mn-lt"/>
                        <a:ea typeface="ＭＳ 明朝"/>
                        <a:cs typeface="Times New Roman"/>
                      </a:endParaRPr>
                    </a:p>
                    <a:p>
                      <a:pPr algn="r">
                        <a:spcAft>
                          <a:spcPts val="0"/>
                        </a:spcAft>
                      </a:pPr>
                      <a:r>
                        <a:rPr lang="en-US" altLang="ja-JP" sz="1600" kern="100" dirty="0" smtClean="0">
                          <a:latin typeface="+mn-lt"/>
                          <a:ea typeface="ＭＳ 明朝"/>
                          <a:cs typeface="Times New Roman"/>
                        </a:rPr>
                        <a:t>μg</a:t>
                      </a:r>
                      <a:r>
                        <a:rPr lang="en-US" sz="1600" kern="100" dirty="0" smtClean="0">
                          <a:latin typeface="+mn-lt"/>
                          <a:ea typeface="ＭＳ 明朝"/>
                          <a:cs typeface="Times New Roman"/>
                        </a:rPr>
                        <a:t>/m</a:t>
                      </a:r>
                      <a:r>
                        <a:rPr lang="en-US" sz="1600" kern="100" baseline="30000" dirty="0" smtClean="0">
                          <a:latin typeface="+mn-lt"/>
                          <a:ea typeface="ＭＳ 明朝"/>
                          <a:cs typeface="Times New Roman"/>
                        </a:rPr>
                        <a:t>3</a:t>
                      </a:r>
                      <a:endParaRPr lang="ja-JP" sz="1600" kern="100"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ja-JP" sz="1400" kern="100" dirty="0" smtClean="0">
                          <a:latin typeface="+mn-lt"/>
                          <a:ea typeface="ＭＳ ゴシック"/>
                          <a:cs typeface="Times New Roman"/>
                        </a:rPr>
                        <a:t>良</a:t>
                      </a:r>
                      <a:r>
                        <a:rPr lang="en-US" sz="1400" kern="100" dirty="0" smtClean="0">
                          <a:latin typeface="+mn-lt"/>
                          <a:ea typeface="ＭＳ ゴシック"/>
                          <a:cs typeface="Times New Roman"/>
                        </a:rPr>
                        <a:t> </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ja-JP" altLang="en-US" sz="1400" kern="100" dirty="0" smtClean="0">
                          <a:latin typeface="+mn-ea"/>
                          <a:ea typeface="+mn-ea"/>
                          <a:cs typeface="Times New Roman"/>
                        </a:rPr>
                        <a:t>特に敏感な人に対し軽い影響</a:t>
                      </a:r>
                      <a:endParaRPr lang="ja-JP" sz="1400" kern="100" dirty="0">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a:spcAft>
                          <a:spcPts val="0"/>
                        </a:spcAft>
                      </a:pPr>
                      <a:r>
                        <a:rPr lang="ja-JP" sz="1400" kern="100" dirty="0">
                          <a:latin typeface="Century"/>
                          <a:ea typeface="ＭＳ ゴシック"/>
                          <a:cs typeface="Times New Roman"/>
                        </a:rPr>
                        <a:t>・特に敏感</a:t>
                      </a:r>
                      <a:r>
                        <a:rPr lang="ja-JP" sz="1400" kern="100" dirty="0" smtClean="0">
                          <a:latin typeface="Century"/>
                          <a:ea typeface="ＭＳ ゴシック"/>
                          <a:cs typeface="Times New Roman"/>
                        </a:rPr>
                        <a:t>な</a:t>
                      </a:r>
                      <a:r>
                        <a:rPr lang="ja-JP" altLang="en-US" sz="1400" kern="100" dirty="0" smtClean="0">
                          <a:latin typeface="Century"/>
                          <a:ea typeface="ＭＳ ゴシック"/>
                          <a:cs typeface="Times New Roman"/>
                        </a:rPr>
                        <a:t>人</a:t>
                      </a:r>
                      <a:r>
                        <a:rPr lang="ja-JP" sz="1400" kern="100" dirty="0" smtClean="0">
                          <a:latin typeface="Century"/>
                          <a:ea typeface="ＭＳ ゴシック"/>
                          <a:cs typeface="Times New Roman"/>
                        </a:rPr>
                        <a:t>は、</a:t>
                      </a:r>
                      <a:r>
                        <a:rPr lang="ja-JP" sz="1400" u="sng" kern="100" dirty="0" smtClean="0">
                          <a:latin typeface="Century"/>
                          <a:ea typeface="ＭＳ ゴシック"/>
                          <a:cs typeface="Times New Roman"/>
                        </a:rPr>
                        <a:t>屋外活動</a:t>
                      </a:r>
                      <a:r>
                        <a:rPr lang="ja-JP" altLang="en-US" sz="1400" u="sng" kern="100" dirty="0" smtClean="0">
                          <a:latin typeface="Century"/>
                          <a:ea typeface="ＭＳ ゴシック"/>
                          <a:cs typeface="Times New Roman"/>
                        </a:rPr>
                        <a:t>を控えるべき。</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69940">
                <a:tc>
                  <a:txBody>
                    <a:bodyPr/>
                    <a:lstStyle/>
                    <a:p>
                      <a:pPr algn="ctr">
                        <a:spcAft>
                          <a:spcPts val="0"/>
                        </a:spcAft>
                      </a:pPr>
                      <a:r>
                        <a:rPr lang="en-US" sz="1400" kern="100" dirty="0">
                          <a:latin typeface="+mn-lt"/>
                          <a:ea typeface="ＭＳ 明朝"/>
                          <a:cs typeface="Times New Roman"/>
                        </a:rPr>
                        <a:t>101-150</a:t>
                      </a:r>
                      <a:endParaRPr lang="ja-JP" sz="1400" kern="100" dirty="0">
                        <a:latin typeface="+mn-lt"/>
                        <a:ea typeface="ＭＳ 明朝"/>
                        <a:cs typeface="Times New Roman"/>
                      </a:endParaRPr>
                    </a:p>
                    <a:p>
                      <a:pPr algn="ctr">
                        <a:spcAft>
                          <a:spcPts val="0"/>
                        </a:spcAft>
                      </a:pPr>
                      <a:r>
                        <a:rPr lang="ja-JP" sz="1400" kern="100" dirty="0">
                          <a:latin typeface="+mn-lt"/>
                          <a:ea typeface="ＭＳ ゴシック"/>
                          <a:cs typeface="Times New Roman"/>
                        </a:rPr>
                        <a:t>（橙）</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r">
                        <a:spcAft>
                          <a:spcPts val="0"/>
                        </a:spcAft>
                      </a:pPr>
                      <a:r>
                        <a:rPr lang="en-US" sz="2400" kern="100" dirty="0" smtClean="0">
                          <a:latin typeface="+mn-lt"/>
                          <a:ea typeface="ＭＳ 明朝"/>
                          <a:cs typeface="Times New Roman"/>
                        </a:rPr>
                        <a:t>75</a:t>
                      </a:r>
                      <a:r>
                        <a:rPr lang="en-US" sz="1600" kern="100" dirty="0" smtClean="0">
                          <a:latin typeface="+mn-lt"/>
                          <a:ea typeface="ＭＳ 明朝"/>
                          <a:cs typeface="Times New Roman"/>
                        </a:rPr>
                        <a:t>-115</a:t>
                      </a:r>
                      <a:endParaRPr lang="ja-JP" sz="1600" kern="100" dirty="0">
                        <a:latin typeface="+mn-lt"/>
                        <a:ea typeface="ＭＳ 明朝"/>
                        <a:cs typeface="Times New Roman"/>
                      </a:endParaRPr>
                    </a:p>
                    <a:p>
                      <a:pPr algn="r">
                        <a:spcAft>
                          <a:spcPts val="0"/>
                        </a:spcAft>
                      </a:pPr>
                      <a:r>
                        <a:rPr lang="en-US" altLang="ja-JP" sz="1600" kern="100" dirty="0" smtClean="0">
                          <a:latin typeface="+mn-lt"/>
                          <a:ea typeface="ＭＳ 明朝"/>
                          <a:cs typeface="Times New Roman"/>
                        </a:rPr>
                        <a:t>μg</a:t>
                      </a:r>
                      <a:r>
                        <a:rPr lang="en-US" sz="1600" kern="100" dirty="0" smtClean="0">
                          <a:latin typeface="+mn-lt"/>
                          <a:ea typeface="ＭＳ 明朝"/>
                          <a:cs typeface="Times New Roman"/>
                        </a:rPr>
                        <a:t>/m</a:t>
                      </a:r>
                      <a:r>
                        <a:rPr lang="en-US" sz="1600" kern="100" baseline="30000" dirty="0" smtClean="0">
                          <a:latin typeface="+mn-lt"/>
                          <a:ea typeface="ＭＳ 明朝"/>
                          <a:cs typeface="Times New Roman"/>
                        </a:rPr>
                        <a:t>3</a:t>
                      </a:r>
                      <a:endParaRPr lang="ja-JP" sz="1600" kern="100" dirty="0">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ja-JP" altLang="en-US" sz="1400" kern="100" dirty="0" smtClean="0">
                          <a:latin typeface="+mn-lt"/>
                          <a:ea typeface="ＭＳ ゴシック"/>
                          <a:cs typeface="Times New Roman"/>
                        </a:rPr>
                        <a:t>軽度</a:t>
                      </a:r>
                      <a:r>
                        <a:rPr lang="ja-JP" sz="1400" kern="100" dirty="0" smtClean="0">
                          <a:latin typeface="+mn-lt"/>
                          <a:ea typeface="ＭＳ ゴシック"/>
                          <a:cs typeface="Times New Roman"/>
                        </a:rPr>
                        <a:t>汚染</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ja-JP" altLang="en-US" sz="1400" kern="100" dirty="0" smtClean="0">
                          <a:latin typeface="+mn-ea"/>
                          <a:ea typeface="+mn-ea"/>
                          <a:cs typeface="Times New Roman"/>
                        </a:rPr>
                        <a:t>敏感な人は症状が悪化。健康な人にも刺激症状</a:t>
                      </a:r>
                      <a:endParaRPr lang="ja-JP" sz="1400" kern="100" dirty="0">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l">
                        <a:spcAft>
                          <a:spcPts val="0"/>
                        </a:spcAft>
                      </a:pPr>
                      <a:r>
                        <a:rPr lang="ja-JP" sz="1400" kern="100" dirty="0">
                          <a:latin typeface="Century"/>
                          <a:ea typeface="ＭＳ ゴシック"/>
                          <a:cs typeface="Times New Roman"/>
                        </a:rPr>
                        <a:t>・心臓・肺疾患患者、高齢者及び</a:t>
                      </a:r>
                      <a:r>
                        <a:rPr lang="ja-JP" sz="1400" kern="100" dirty="0" smtClean="0">
                          <a:latin typeface="Century"/>
                          <a:ea typeface="ＭＳ ゴシック"/>
                          <a:cs typeface="Times New Roman"/>
                        </a:rPr>
                        <a:t>子供</a:t>
                      </a:r>
                      <a:r>
                        <a:rPr lang="ja-JP" altLang="en-US" sz="1400" kern="100" dirty="0" smtClean="0">
                          <a:latin typeface="Century"/>
                          <a:ea typeface="ＭＳ ゴシック"/>
                          <a:cs typeface="Times New Roman"/>
                        </a:rPr>
                        <a:t>（高リスクの人）</a:t>
                      </a:r>
                      <a:r>
                        <a:rPr lang="ja-JP" sz="1400" kern="100" dirty="0" smtClean="0">
                          <a:latin typeface="Century"/>
                          <a:ea typeface="ＭＳ ゴシック"/>
                          <a:cs typeface="Times New Roman"/>
                        </a:rPr>
                        <a:t>は</a:t>
                      </a:r>
                      <a:r>
                        <a:rPr lang="ja-JP" sz="1400" kern="100" dirty="0">
                          <a:latin typeface="Century"/>
                          <a:ea typeface="ＭＳ ゴシック"/>
                          <a:cs typeface="Times New Roman"/>
                        </a:rPr>
                        <a:t>、</a:t>
                      </a:r>
                      <a:r>
                        <a:rPr lang="ja-JP" sz="1400" u="sng" kern="100" dirty="0">
                          <a:latin typeface="Century"/>
                          <a:ea typeface="ＭＳ ゴシック"/>
                          <a:cs typeface="Times New Roman"/>
                        </a:rPr>
                        <a:t>長時間又は激しい屋外活動</a:t>
                      </a:r>
                      <a:r>
                        <a:rPr lang="ja-JP" sz="1400" u="sng" kern="100" dirty="0" smtClean="0">
                          <a:latin typeface="Century"/>
                          <a:ea typeface="ＭＳ ゴシック"/>
                          <a:cs typeface="Times New Roman"/>
                        </a:rPr>
                        <a:t>を</a:t>
                      </a:r>
                      <a:r>
                        <a:rPr lang="ja-JP" altLang="en-US" sz="1400" u="sng" kern="100" dirty="0" smtClean="0">
                          <a:latin typeface="Century"/>
                          <a:ea typeface="ＭＳ ゴシック"/>
                          <a:cs typeface="Times New Roman"/>
                        </a:rPr>
                        <a:t>控えるべき。</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955935">
                <a:tc>
                  <a:txBody>
                    <a:bodyPr/>
                    <a:lstStyle/>
                    <a:p>
                      <a:pPr algn="ctr">
                        <a:spcAft>
                          <a:spcPts val="0"/>
                        </a:spcAft>
                      </a:pPr>
                      <a:r>
                        <a:rPr lang="en-US" sz="1400" kern="100" dirty="0">
                          <a:solidFill>
                            <a:srgbClr val="FFFFFF"/>
                          </a:solidFill>
                          <a:latin typeface="+mn-lt"/>
                          <a:ea typeface="ＭＳ 明朝"/>
                          <a:cs typeface="Times New Roman"/>
                        </a:rPr>
                        <a:t>151-200</a:t>
                      </a:r>
                      <a:endParaRPr lang="ja-JP" sz="1400" kern="100" dirty="0">
                        <a:latin typeface="+mn-lt"/>
                        <a:ea typeface="ＭＳ 明朝"/>
                        <a:cs typeface="Times New Roman"/>
                      </a:endParaRPr>
                    </a:p>
                    <a:p>
                      <a:pPr algn="ctr">
                        <a:spcAft>
                          <a:spcPts val="0"/>
                        </a:spcAft>
                      </a:pPr>
                      <a:r>
                        <a:rPr lang="ja-JP" sz="1400" kern="100" dirty="0">
                          <a:solidFill>
                            <a:srgbClr val="FFFFFF"/>
                          </a:solidFill>
                          <a:latin typeface="+mn-lt"/>
                          <a:ea typeface="ＭＳ ゴシック"/>
                          <a:cs typeface="Times New Roman"/>
                        </a:rPr>
                        <a:t>（赤）</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r">
                        <a:spcAft>
                          <a:spcPts val="0"/>
                        </a:spcAft>
                      </a:pPr>
                      <a:r>
                        <a:rPr lang="en-US" sz="1600" kern="100" dirty="0" smtClean="0">
                          <a:solidFill>
                            <a:schemeClr val="bg1"/>
                          </a:solidFill>
                          <a:latin typeface="+mn-lt"/>
                          <a:ea typeface="ＭＳ 明朝"/>
                          <a:cs typeface="Times New Roman"/>
                        </a:rPr>
                        <a:t>115-150</a:t>
                      </a:r>
                      <a:endParaRPr lang="ja-JP" sz="1600" kern="100" dirty="0">
                        <a:solidFill>
                          <a:schemeClr val="bg1"/>
                        </a:solidFill>
                        <a:latin typeface="+mn-lt"/>
                        <a:ea typeface="ＭＳ 明朝"/>
                        <a:cs typeface="Times New Roman"/>
                      </a:endParaRPr>
                    </a:p>
                    <a:p>
                      <a:pPr algn="r">
                        <a:spcAft>
                          <a:spcPts val="0"/>
                        </a:spcAft>
                      </a:pPr>
                      <a:r>
                        <a:rPr lang="en-US" altLang="ja-JP" sz="1600" kern="100" dirty="0" smtClean="0">
                          <a:solidFill>
                            <a:schemeClr val="bg1"/>
                          </a:solidFill>
                          <a:latin typeface="+mn-lt"/>
                          <a:ea typeface="ＭＳ 明朝"/>
                          <a:cs typeface="Times New Roman"/>
                        </a:rPr>
                        <a:t>μg</a:t>
                      </a:r>
                      <a:r>
                        <a:rPr lang="en-US" sz="1600" kern="100" dirty="0" smtClean="0">
                          <a:solidFill>
                            <a:schemeClr val="bg1"/>
                          </a:solidFill>
                          <a:latin typeface="+mn-lt"/>
                          <a:ea typeface="ＭＳ 明朝"/>
                          <a:cs typeface="Times New Roman"/>
                        </a:rPr>
                        <a:t>/m</a:t>
                      </a:r>
                      <a:r>
                        <a:rPr lang="en-US" sz="1600" kern="100" baseline="30000" dirty="0" smtClean="0">
                          <a:solidFill>
                            <a:schemeClr val="bg1"/>
                          </a:solidFill>
                          <a:latin typeface="+mn-lt"/>
                          <a:ea typeface="ＭＳ 明朝"/>
                          <a:cs typeface="Times New Roman"/>
                        </a:rPr>
                        <a:t>3</a:t>
                      </a:r>
                      <a:endParaRPr lang="ja-JP" sz="1600" kern="100" dirty="0">
                        <a:solidFill>
                          <a:schemeClr val="bg1"/>
                        </a:solidFill>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ja-JP" altLang="en-US" sz="1400" kern="100" dirty="0" smtClean="0">
                          <a:solidFill>
                            <a:srgbClr val="FFFFFF"/>
                          </a:solidFill>
                          <a:latin typeface="+mn-lt"/>
                          <a:ea typeface="ＭＳ ゴシック"/>
                          <a:cs typeface="Times New Roman"/>
                        </a:rPr>
                        <a:t>中度</a:t>
                      </a:r>
                      <a:r>
                        <a:rPr lang="ja-JP" sz="1400" kern="100" dirty="0" smtClean="0">
                          <a:solidFill>
                            <a:srgbClr val="FFFFFF"/>
                          </a:solidFill>
                          <a:latin typeface="+mn-lt"/>
                          <a:ea typeface="ＭＳ ゴシック"/>
                          <a:cs typeface="Times New Roman"/>
                        </a:rPr>
                        <a:t>汚染</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ja-JP" altLang="en-US" sz="1400" kern="100" dirty="0" smtClean="0">
                          <a:solidFill>
                            <a:schemeClr val="bg1"/>
                          </a:solidFill>
                          <a:latin typeface="+mn-ea"/>
                          <a:ea typeface="+mn-ea"/>
                          <a:cs typeface="Times New Roman"/>
                        </a:rPr>
                        <a:t>敏感な人はさらに症状が悪化。健康な人も心臓や呼吸器へ影響の可能性</a:t>
                      </a:r>
                      <a:endParaRPr lang="ja-JP" sz="1400" kern="100" dirty="0">
                        <a:solidFill>
                          <a:schemeClr val="bg1"/>
                        </a:solidFill>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高リスクの人は</a:t>
                      </a:r>
                      <a:r>
                        <a:rPr lang="ja-JP" sz="1400" kern="100" dirty="0" smtClean="0">
                          <a:solidFill>
                            <a:srgbClr val="FFFFFF"/>
                          </a:solidFill>
                          <a:latin typeface="Century"/>
                          <a:ea typeface="ＭＳ ゴシック"/>
                          <a:cs typeface="Times New Roman"/>
                        </a:rPr>
                        <a:t>、</a:t>
                      </a:r>
                      <a:r>
                        <a:rPr lang="ja-JP" sz="1400" u="sng" kern="100" dirty="0">
                          <a:solidFill>
                            <a:srgbClr val="FFFFFF"/>
                          </a:solidFill>
                          <a:latin typeface="Century"/>
                          <a:ea typeface="ＭＳ ゴシック"/>
                          <a:cs typeface="Times New Roman"/>
                        </a:rPr>
                        <a:t>長時間又は激しい屋外活動を</a:t>
                      </a:r>
                      <a:r>
                        <a:rPr lang="ja-JP" sz="1400" u="sng" kern="100" dirty="0" smtClean="0">
                          <a:solidFill>
                            <a:srgbClr val="FFFFFF"/>
                          </a:solidFill>
                          <a:latin typeface="Century"/>
                          <a:ea typeface="ＭＳ ゴシック"/>
                          <a:cs typeface="Times New Roman"/>
                        </a:rPr>
                        <a:t>中止</a:t>
                      </a:r>
                      <a:r>
                        <a:rPr lang="ja-JP" altLang="en-US" sz="1400" u="sng" kern="100" dirty="0" smtClean="0">
                          <a:solidFill>
                            <a:srgbClr val="FFFFFF"/>
                          </a:solidFill>
                          <a:latin typeface="Century"/>
                          <a:ea typeface="ＭＳ ゴシック"/>
                          <a:cs typeface="Times New Roman"/>
                        </a:rPr>
                        <a:t>すべき。</a:t>
                      </a:r>
                      <a:endParaRPr lang="ja-JP" sz="1400" kern="100" dirty="0">
                        <a:latin typeface="Century"/>
                        <a:ea typeface="ＭＳ 明朝"/>
                        <a:cs typeface="Times New Roman"/>
                      </a:endParaRPr>
                    </a:p>
                    <a:p>
                      <a:pPr algn="l">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すべての人</a:t>
                      </a:r>
                      <a:r>
                        <a:rPr lang="ja-JP" sz="1400" kern="100" dirty="0" smtClean="0">
                          <a:solidFill>
                            <a:srgbClr val="FFFFFF"/>
                          </a:solidFill>
                          <a:latin typeface="Century"/>
                          <a:ea typeface="ＭＳ ゴシック"/>
                          <a:cs typeface="Times New Roman"/>
                        </a:rPr>
                        <a:t>は、</a:t>
                      </a:r>
                      <a:r>
                        <a:rPr lang="ja-JP" sz="1400" u="sng" kern="100" dirty="0" smtClean="0">
                          <a:solidFill>
                            <a:srgbClr val="FFFFFF"/>
                          </a:solidFill>
                          <a:latin typeface="Century"/>
                          <a:ea typeface="ＭＳ ゴシック"/>
                          <a:cs typeface="Times New Roman"/>
                        </a:rPr>
                        <a:t>屋外</a:t>
                      </a:r>
                      <a:r>
                        <a:rPr lang="ja-JP" sz="1400" u="sng" kern="100" dirty="0">
                          <a:solidFill>
                            <a:srgbClr val="FFFFFF"/>
                          </a:solidFill>
                          <a:latin typeface="Century"/>
                          <a:ea typeface="ＭＳ ゴシック"/>
                          <a:cs typeface="Times New Roman"/>
                        </a:rPr>
                        <a:t>活動</a:t>
                      </a:r>
                      <a:r>
                        <a:rPr lang="ja-JP" sz="1400" u="sng" kern="100" dirty="0" smtClean="0">
                          <a:solidFill>
                            <a:srgbClr val="FFFFFF"/>
                          </a:solidFill>
                          <a:latin typeface="Century"/>
                          <a:ea typeface="ＭＳ ゴシック"/>
                          <a:cs typeface="Times New Roman"/>
                        </a:rPr>
                        <a:t>を</a:t>
                      </a:r>
                      <a:r>
                        <a:rPr lang="ja-JP" altLang="en-US" sz="1400" u="sng" kern="100" dirty="0" smtClean="0">
                          <a:solidFill>
                            <a:srgbClr val="FFFFFF"/>
                          </a:solidFill>
                          <a:latin typeface="Century"/>
                          <a:ea typeface="ＭＳ ゴシック"/>
                          <a:cs typeface="Times New Roman"/>
                        </a:rPr>
                        <a:t>適度に控えるべき。</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962939">
                <a:tc>
                  <a:txBody>
                    <a:bodyPr/>
                    <a:lstStyle/>
                    <a:p>
                      <a:pPr algn="ctr">
                        <a:spcAft>
                          <a:spcPts val="0"/>
                        </a:spcAft>
                      </a:pPr>
                      <a:r>
                        <a:rPr lang="en-US" sz="1400" kern="100" dirty="0">
                          <a:solidFill>
                            <a:srgbClr val="FFFFFF"/>
                          </a:solidFill>
                          <a:latin typeface="+mn-lt"/>
                          <a:ea typeface="ＭＳ 明朝"/>
                          <a:cs typeface="Times New Roman"/>
                        </a:rPr>
                        <a:t>201-300</a:t>
                      </a:r>
                      <a:endParaRPr lang="ja-JP" sz="1400" kern="100" dirty="0">
                        <a:latin typeface="+mn-lt"/>
                        <a:ea typeface="ＭＳ 明朝"/>
                        <a:cs typeface="Times New Roman"/>
                      </a:endParaRPr>
                    </a:p>
                    <a:p>
                      <a:pPr algn="ctr">
                        <a:spcAft>
                          <a:spcPts val="0"/>
                        </a:spcAft>
                      </a:pPr>
                      <a:r>
                        <a:rPr lang="ja-JP" sz="1400" kern="100" dirty="0">
                          <a:solidFill>
                            <a:srgbClr val="FFFFFF"/>
                          </a:solidFill>
                          <a:latin typeface="+mn-lt"/>
                          <a:ea typeface="ＭＳ ゴシック"/>
                          <a:cs typeface="Times New Roman"/>
                        </a:rPr>
                        <a:t>（紫）</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r">
                        <a:spcAft>
                          <a:spcPts val="0"/>
                        </a:spcAft>
                      </a:pPr>
                      <a:r>
                        <a:rPr lang="en-US" sz="1600" kern="100" dirty="0" smtClean="0">
                          <a:solidFill>
                            <a:schemeClr val="bg1"/>
                          </a:solidFill>
                          <a:latin typeface="+mn-lt"/>
                          <a:ea typeface="ＭＳ 明朝"/>
                          <a:cs typeface="Times New Roman"/>
                        </a:rPr>
                        <a:t>150-250</a:t>
                      </a:r>
                      <a:endParaRPr lang="ja-JP" sz="1600" kern="100" dirty="0">
                        <a:solidFill>
                          <a:schemeClr val="bg1"/>
                        </a:solidFill>
                        <a:latin typeface="+mn-lt"/>
                        <a:ea typeface="ＭＳ 明朝"/>
                        <a:cs typeface="Times New Roman"/>
                      </a:endParaRPr>
                    </a:p>
                    <a:p>
                      <a:pPr algn="r">
                        <a:spcAft>
                          <a:spcPts val="0"/>
                        </a:spcAft>
                      </a:pPr>
                      <a:r>
                        <a:rPr lang="en-US" altLang="ja-JP" sz="1600" kern="100" dirty="0" smtClean="0">
                          <a:solidFill>
                            <a:schemeClr val="bg1"/>
                          </a:solidFill>
                          <a:latin typeface="+mn-lt"/>
                          <a:ea typeface="ＭＳ 明朝"/>
                          <a:cs typeface="Times New Roman"/>
                        </a:rPr>
                        <a:t>μg</a:t>
                      </a:r>
                      <a:r>
                        <a:rPr lang="en-US" sz="1600" kern="100" dirty="0" smtClean="0">
                          <a:solidFill>
                            <a:schemeClr val="bg1"/>
                          </a:solidFill>
                          <a:latin typeface="+mn-lt"/>
                          <a:ea typeface="ＭＳ 明朝"/>
                          <a:cs typeface="Times New Roman"/>
                        </a:rPr>
                        <a:t>/m</a:t>
                      </a:r>
                      <a:r>
                        <a:rPr lang="en-US" sz="1600" kern="100" baseline="30000" dirty="0" smtClean="0">
                          <a:solidFill>
                            <a:schemeClr val="bg1"/>
                          </a:solidFill>
                          <a:latin typeface="+mn-lt"/>
                          <a:ea typeface="ＭＳ 明朝"/>
                          <a:cs typeface="Times New Roman"/>
                        </a:rPr>
                        <a:t>3</a:t>
                      </a:r>
                      <a:endParaRPr lang="ja-JP" sz="1600" kern="100" dirty="0">
                        <a:solidFill>
                          <a:schemeClr val="bg1"/>
                        </a:solidFill>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spcAft>
                          <a:spcPts val="0"/>
                        </a:spcAft>
                      </a:pPr>
                      <a:r>
                        <a:rPr lang="ja-JP" altLang="en-US" sz="1400" kern="100" dirty="0" smtClean="0">
                          <a:solidFill>
                            <a:srgbClr val="FFFFFF"/>
                          </a:solidFill>
                          <a:latin typeface="+mn-lt"/>
                          <a:ea typeface="ＭＳ ゴシック"/>
                          <a:cs typeface="Times New Roman"/>
                        </a:rPr>
                        <a:t>重度</a:t>
                      </a:r>
                      <a:r>
                        <a:rPr lang="ja-JP" sz="1400" kern="100" dirty="0" smtClean="0">
                          <a:solidFill>
                            <a:srgbClr val="FFFFFF"/>
                          </a:solidFill>
                          <a:latin typeface="+mn-lt"/>
                          <a:ea typeface="ＭＳ ゴシック"/>
                          <a:cs typeface="Times New Roman"/>
                        </a:rPr>
                        <a:t>汚染</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spcAft>
                          <a:spcPts val="0"/>
                        </a:spcAft>
                      </a:pPr>
                      <a:r>
                        <a:rPr lang="ja-JP" altLang="en-US" sz="1400" kern="100" dirty="0" smtClean="0">
                          <a:solidFill>
                            <a:schemeClr val="bg1"/>
                          </a:solidFill>
                          <a:latin typeface="+mn-ea"/>
                          <a:ea typeface="+mn-ea"/>
                          <a:cs typeface="Times New Roman"/>
                        </a:rPr>
                        <a:t>心臓病・肺疾患患者は症状が顕著に悪化、抵抗力が低下。健康な人にもすべて症状が出る</a:t>
                      </a:r>
                      <a:endParaRPr lang="ja-JP" sz="1400" kern="100" dirty="0">
                        <a:solidFill>
                          <a:schemeClr val="bg1"/>
                        </a:solidFill>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l">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高リスクの人</a:t>
                      </a:r>
                      <a:r>
                        <a:rPr lang="ja-JP" sz="1400" kern="100" dirty="0" smtClean="0">
                          <a:solidFill>
                            <a:srgbClr val="FFFFFF"/>
                          </a:solidFill>
                          <a:latin typeface="Century"/>
                          <a:ea typeface="ＭＳ ゴシック"/>
                          <a:cs typeface="Times New Roman"/>
                        </a:rPr>
                        <a:t>は</a:t>
                      </a:r>
                      <a:r>
                        <a:rPr lang="ja-JP" sz="1400" kern="100" dirty="0">
                          <a:solidFill>
                            <a:srgbClr val="FFFFFF"/>
                          </a:solidFill>
                          <a:latin typeface="Century"/>
                          <a:ea typeface="ＭＳ ゴシック"/>
                          <a:cs typeface="Times New Roman"/>
                        </a:rPr>
                        <a:t>、</a:t>
                      </a:r>
                      <a:r>
                        <a:rPr lang="ja-JP" sz="1400" u="sng" kern="100" dirty="0">
                          <a:solidFill>
                            <a:srgbClr val="FFFFFF"/>
                          </a:solidFill>
                          <a:latin typeface="Century"/>
                          <a:ea typeface="ＭＳ ゴシック"/>
                          <a:cs typeface="Times New Roman"/>
                        </a:rPr>
                        <a:t>屋外活動を</a:t>
                      </a:r>
                      <a:r>
                        <a:rPr lang="ja-JP" sz="1400" u="sng" kern="100" dirty="0" smtClean="0">
                          <a:solidFill>
                            <a:srgbClr val="FFFFFF"/>
                          </a:solidFill>
                          <a:latin typeface="Century"/>
                          <a:ea typeface="ＭＳ ゴシック"/>
                          <a:cs typeface="Times New Roman"/>
                        </a:rPr>
                        <a:t>中止</a:t>
                      </a:r>
                      <a:r>
                        <a:rPr lang="ja-JP" altLang="en-US" sz="1400" u="sng" kern="100" dirty="0" smtClean="0">
                          <a:solidFill>
                            <a:srgbClr val="FFFFFF"/>
                          </a:solidFill>
                          <a:latin typeface="Century"/>
                          <a:ea typeface="ＭＳ ゴシック"/>
                          <a:cs typeface="Times New Roman"/>
                        </a:rPr>
                        <a:t>すべき。</a:t>
                      </a:r>
                      <a:endParaRPr lang="ja-JP" sz="1400" kern="100" dirty="0">
                        <a:latin typeface="Century"/>
                        <a:ea typeface="ＭＳ 明朝"/>
                        <a:cs typeface="Times New Roman"/>
                      </a:endParaRPr>
                    </a:p>
                    <a:p>
                      <a:pPr algn="l">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すべての人</a:t>
                      </a:r>
                      <a:r>
                        <a:rPr lang="ja-JP" sz="1400" kern="100" dirty="0" smtClean="0">
                          <a:solidFill>
                            <a:srgbClr val="FFFFFF"/>
                          </a:solidFill>
                          <a:latin typeface="Century"/>
                          <a:ea typeface="ＭＳ ゴシック"/>
                          <a:cs typeface="Times New Roman"/>
                        </a:rPr>
                        <a:t>は、</a:t>
                      </a:r>
                      <a:r>
                        <a:rPr lang="ja-JP" sz="1400" u="sng" kern="100" dirty="0" smtClean="0">
                          <a:solidFill>
                            <a:srgbClr val="FFFFFF"/>
                          </a:solidFill>
                          <a:latin typeface="Century"/>
                          <a:ea typeface="ＭＳ ゴシック"/>
                          <a:cs typeface="Times New Roman"/>
                        </a:rPr>
                        <a:t>屋外</a:t>
                      </a:r>
                      <a:r>
                        <a:rPr lang="ja-JP" sz="1400" u="sng" kern="100" dirty="0">
                          <a:solidFill>
                            <a:srgbClr val="FFFFFF"/>
                          </a:solidFill>
                          <a:latin typeface="Century"/>
                          <a:ea typeface="ＭＳ ゴシック"/>
                          <a:cs typeface="Times New Roman"/>
                        </a:rPr>
                        <a:t>活動</a:t>
                      </a:r>
                      <a:r>
                        <a:rPr lang="ja-JP" sz="1400" u="sng" kern="100" dirty="0" smtClean="0">
                          <a:solidFill>
                            <a:srgbClr val="FFFFFF"/>
                          </a:solidFill>
                          <a:latin typeface="Century"/>
                          <a:ea typeface="ＭＳ ゴシック"/>
                          <a:cs typeface="Times New Roman"/>
                        </a:rPr>
                        <a:t>を</a:t>
                      </a:r>
                      <a:r>
                        <a:rPr lang="ja-JP" altLang="en-US" sz="1400" u="sng" kern="100" dirty="0" smtClean="0">
                          <a:solidFill>
                            <a:srgbClr val="FFFFFF"/>
                          </a:solidFill>
                          <a:latin typeface="Century"/>
                          <a:ea typeface="ＭＳ ゴシック"/>
                          <a:cs typeface="Times New Roman"/>
                        </a:rPr>
                        <a:t>控えるべき。</a:t>
                      </a:r>
                      <a:endParaRPr lang="ja-JP" sz="1400" u="sng"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871519">
                <a:tc>
                  <a:txBody>
                    <a:bodyPr/>
                    <a:lstStyle/>
                    <a:p>
                      <a:pPr algn="ctr">
                        <a:spcAft>
                          <a:spcPts val="0"/>
                        </a:spcAft>
                      </a:pPr>
                      <a:r>
                        <a:rPr lang="en-US" sz="1400" kern="100" dirty="0">
                          <a:solidFill>
                            <a:srgbClr val="FFFFFF"/>
                          </a:solidFill>
                          <a:latin typeface="+mn-lt"/>
                          <a:ea typeface="ＭＳ 明朝"/>
                          <a:cs typeface="Times New Roman"/>
                        </a:rPr>
                        <a:t>301-500</a:t>
                      </a:r>
                      <a:endParaRPr lang="ja-JP" sz="1400" kern="100" dirty="0">
                        <a:latin typeface="+mn-lt"/>
                        <a:ea typeface="ＭＳ 明朝"/>
                        <a:cs typeface="Times New Roman"/>
                      </a:endParaRPr>
                    </a:p>
                    <a:p>
                      <a:pPr algn="ctr">
                        <a:spcAft>
                          <a:spcPts val="0"/>
                        </a:spcAft>
                      </a:pPr>
                      <a:r>
                        <a:rPr lang="ja-JP" sz="1400" kern="100" dirty="0">
                          <a:solidFill>
                            <a:srgbClr val="FFFFFF"/>
                          </a:solidFill>
                          <a:latin typeface="+mn-lt"/>
                          <a:ea typeface="ＭＳ ゴシック"/>
                          <a:cs typeface="Times New Roman"/>
                        </a:rPr>
                        <a:t>（赤褐色）</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algn="r">
                        <a:spcAft>
                          <a:spcPts val="0"/>
                        </a:spcAft>
                      </a:pPr>
                      <a:r>
                        <a:rPr lang="en-US" sz="1600" kern="100" dirty="0" smtClean="0">
                          <a:solidFill>
                            <a:schemeClr val="bg1"/>
                          </a:solidFill>
                          <a:latin typeface="+mn-lt"/>
                          <a:ea typeface="ＭＳ 明朝"/>
                          <a:cs typeface="Times New Roman"/>
                        </a:rPr>
                        <a:t>250-500 </a:t>
                      </a:r>
                      <a:endParaRPr lang="ja-JP" sz="1600" kern="100" dirty="0">
                        <a:solidFill>
                          <a:schemeClr val="bg1"/>
                        </a:solidFill>
                        <a:latin typeface="+mn-lt"/>
                        <a:ea typeface="ＭＳ 明朝"/>
                        <a:cs typeface="Times New Roman"/>
                      </a:endParaRPr>
                    </a:p>
                    <a:p>
                      <a:pPr algn="r">
                        <a:spcAft>
                          <a:spcPts val="0"/>
                        </a:spcAft>
                      </a:pPr>
                      <a:r>
                        <a:rPr lang="en-US" altLang="ja-JP" sz="1600" kern="100" dirty="0" smtClean="0">
                          <a:solidFill>
                            <a:schemeClr val="bg1"/>
                          </a:solidFill>
                          <a:latin typeface="+mn-lt"/>
                          <a:ea typeface="ＭＳ 明朝"/>
                          <a:cs typeface="Times New Roman"/>
                        </a:rPr>
                        <a:t>μg</a:t>
                      </a:r>
                      <a:r>
                        <a:rPr lang="en-US" sz="1600" kern="100" dirty="0" smtClean="0">
                          <a:solidFill>
                            <a:schemeClr val="bg1"/>
                          </a:solidFill>
                          <a:latin typeface="+mn-lt"/>
                          <a:ea typeface="ＭＳ 明朝"/>
                          <a:cs typeface="Times New Roman"/>
                        </a:rPr>
                        <a:t>/m</a:t>
                      </a:r>
                      <a:r>
                        <a:rPr lang="en-US" sz="1600" kern="100" baseline="30000" dirty="0" smtClean="0">
                          <a:solidFill>
                            <a:schemeClr val="bg1"/>
                          </a:solidFill>
                          <a:latin typeface="+mn-lt"/>
                          <a:ea typeface="ＭＳ 明朝"/>
                          <a:cs typeface="Times New Roman"/>
                        </a:rPr>
                        <a:t>3</a:t>
                      </a:r>
                      <a:endParaRPr lang="ja-JP" sz="1600" kern="100" dirty="0">
                        <a:solidFill>
                          <a:schemeClr val="bg1"/>
                        </a:solidFill>
                        <a:latin typeface="+mn-lt"/>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algn="ctr">
                        <a:spcAft>
                          <a:spcPts val="0"/>
                        </a:spcAft>
                      </a:pPr>
                      <a:r>
                        <a:rPr lang="ja-JP" altLang="en-US" sz="1400" kern="100" dirty="0">
                          <a:solidFill>
                            <a:srgbClr val="FFFFFF"/>
                          </a:solidFill>
                          <a:latin typeface="+mn-lt"/>
                          <a:ea typeface="ＭＳ ゴシック"/>
                          <a:cs typeface="Times New Roman"/>
                        </a:rPr>
                        <a:t>厳重</a:t>
                      </a:r>
                      <a:r>
                        <a:rPr lang="ja-JP" sz="1400" kern="100" dirty="0" smtClean="0">
                          <a:solidFill>
                            <a:srgbClr val="FFFFFF"/>
                          </a:solidFill>
                          <a:latin typeface="+mn-lt"/>
                          <a:ea typeface="ＭＳ ゴシック"/>
                          <a:cs typeface="Times New Roman"/>
                        </a:rPr>
                        <a:t>汚染</a:t>
                      </a:r>
                      <a:endParaRPr lang="ja-JP" sz="1400" kern="100" dirty="0">
                        <a:latin typeface="+mn-lt"/>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smtClean="0">
                          <a:solidFill>
                            <a:schemeClr val="bg1"/>
                          </a:solidFill>
                          <a:latin typeface="+mn-ea"/>
                          <a:ea typeface="+mn-ea"/>
                          <a:cs typeface="Times New Roman"/>
                        </a:rPr>
                        <a:t>健康な人も忍耐力が低下し、強烈な症状が見られ、疾病を早期に発症</a:t>
                      </a:r>
                      <a:endParaRPr lang="ja-JP" sz="1400" kern="100" dirty="0">
                        <a:solidFill>
                          <a:schemeClr val="bg1"/>
                        </a:solidFill>
                        <a:latin typeface="+mn-ea"/>
                        <a:ea typeface="+mn-ea"/>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c>
                  <a:txBody>
                    <a:bodyPr/>
                    <a:lstStyle/>
                    <a:p>
                      <a:pPr algn="just">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高リスクの人</a:t>
                      </a:r>
                      <a:r>
                        <a:rPr lang="ja-JP" sz="1400" kern="100" dirty="0" smtClean="0">
                          <a:solidFill>
                            <a:srgbClr val="FFFFFF"/>
                          </a:solidFill>
                          <a:latin typeface="Century"/>
                          <a:ea typeface="ＭＳ ゴシック"/>
                          <a:cs typeface="Times New Roman"/>
                        </a:rPr>
                        <a:t>は</a:t>
                      </a:r>
                      <a:r>
                        <a:rPr lang="ja-JP" sz="1400" kern="100" dirty="0">
                          <a:solidFill>
                            <a:srgbClr val="FFFFFF"/>
                          </a:solidFill>
                          <a:latin typeface="Century"/>
                          <a:ea typeface="ＭＳ ゴシック"/>
                          <a:cs typeface="Times New Roman"/>
                        </a:rPr>
                        <a:t>、</a:t>
                      </a:r>
                      <a:r>
                        <a:rPr lang="ja-JP" sz="1400" u="sng" kern="100" dirty="0">
                          <a:solidFill>
                            <a:srgbClr val="FFFFFF"/>
                          </a:solidFill>
                          <a:latin typeface="Century"/>
                          <a:ea typeface="ＭＳ ゴシック"/>
                          <a:cs typeface="Times New Roman"/>
                        </a:rPr>
                        <a:t>屋内に留まり、体力消耗を</a:t>
                      </a:r>
                      <a:r>
                        <a:rPr lang="ja-JP" sz="1400" u="sng" kern="100" dirty="0" smtClean="0">
                          <a:solidFill>
                            <a:srgbClr val="FFFFFF"/>
                          </a:solidFill>
                          <a:latin typeface="Century"/>
                          <a:ea typeface="ＭＳ ゴシック"/>
                          <a:cs typeface="Times New Roman"/>
                        </a:rPr>
                        <a:t>避ける</a:t>
                      </a:r>
                      <a:r>
                        <a:rPr lang="ja-JP" altLang="en-US" sz="1400" u="sng" kern="100" dirty="0" smtClean="0">
                          <a:solidFill>
                            <a:srgbClr val="FFFFFF"/>
                          </a:solidFill>
                          <a:latin typeface="Century"/>
                          <a:ea typeface="ＭＳ ゴシック"/>
                          <a:cs typeface="Times New Roman"/>
                        </a:rPr>
                        <a:t>べき。</a:t>
                      </a:r>
                      <a:endParaRPr lang="ja-JP" sz="1400" kern="100" dirty="0">
                        <a:latin typeface="Century"/>
                        <a:ea typeface="ＭＳ 明朝"/>
                        <a:cs typeface="Times New Roman"/>
                      </a:endParaRPr>
                    </a:p>
                    <a:p>
                      <a:pPr algn="just">
                        <a:spcAft>
                          <a:spcPts val="0"/>
                        </a:spcAft>
                      </a:pPr>
                      <a:r>
                        <a:rPr lang="ja-JP" sz="1400" kern="100" dirty="0" smtClean="0">
                          <a:solidFill>
                            <a:srgbClr val="FFFFFF"/>
                          </a:solidFill>
                          <a:latin typeface="Century"/>
                          <a:ea typeface="ＭＳ ゴシック"/>
                          <a:cs typeface="Times New Roman"/>
                        </a:rPr>
                        <a:t>・</a:t>
                      </a:r>
                      <a:r>
                        <a:rPr lang="ja-JP" altLang="en-US" sz="1400" kern="100" dirty="0" smtClean="0">
                          <a:solidFill>
                            <a:srgbClr val="FFFFFF"/>
                          </a:solidFill>
                          <a:latin typeface="Century"/>
                          <a:ea typeface="ＭＳ ゴシック"/>
                          <a:cs typeface="Times New Roman"/>
                        </a:rPr>
                        <a:t>すべての人</a:t>
                      </a:r>
                      <a:r>
                        <a:rPr lang="ja-JP" sz="1400" kern="100" dirty="0" smtClean="0">
                          <a:solidFill>
                            <a:srgbClr val="FFFFFF"/>
                          </a:solidFill>
                          <a:latin typeface="Century"/>
                          <a:ea typeface="ＭＳ ゴシック"/>
                          <a:cs typeface="Times New Roman"/>
                        </a:rPr>
                        <a:t>は</a:t>
                      </a:r>
                      <a:r>
                        <a:rPr lang="ja-JP" sz="1400" kern="100" dirty="0">
                          <a:solidFill>
                            <a:srgbClr val="FFFFFF"/>
                          </a:solidFill>
                          <a:latin typeface="Century"/>
                          <a:ea typeface="ＭＳ ゴシック"/>
                          <a:cs typeface="Times New Roman"/>
                        </a:rPr>
                        <a:t>、</a:t>
                      </a:r>
                      <a:r>
                        <a:rPr lang="ja-JP" sz="1400" u="sng" kern="100" dirty="0">
                          <a:solidFill>
                            <a:srgbClr val="FFFFFF"/>
                          </a:solidFill>
                          <a:latin typeface="Century"/>
                          <a:ea typeface="ＭＳ ゴシック"/>
                          <a:cs typeface="Times New Roman"/>
                        </a:rPr>
                        <a:t>屋外活動を</a:t>
                      </a:r>
                      <a:r>
                        <a:rPr lang="ja-JP" sz="1400" u="sng" kern="100" dirty="0" smtClean="0">
                          <a:solidFill>
                            <a:srgbClr val="FFFFFF"/>
                          </a:solidFill>
                          <a:latin typeface="Century"/>
                          <a:ea typeface="ＭＳ ゴシック"/>
                          <a:cs typeface="Times New Roman"/>
                        </a:rPr>
                        <a:t>中止</a:t>
                      </a:r>
                      <a:r>
                        <a:rPr lang="ja-JP" altLang="en-US" sz="1400" u="sng" kern="100" dirty="0" err="1" smtClean="0">
                          <a:solidFill>
                            <a:srgbClr val="FFFFFF"/>
                          </a:solidFill>
                          <a:latin typeface="Century"/>
                          <a:ea typeface="ＭＳ ゴシック"/>
                          <a:cs typeface="Times New Roman"/>
                        </a:rPr>
                        <a:t>べ</a:t>
                      </a:r>
                      <a:r>
                        <a:rPr lang="ja-JP" altLang="en-US" sz="1400" u="sng" kern="100" dirty="0" smtClean="0">
                          <a:solidFill>
                            <a:srgbClr val="FFFFFF"/>
                          </a:solidFill>
                          <a:latin typeface="Century"/>
                          <a:ea typeface="ＭＳ ゴシック"/>
                          <a:cs typeface="Times New Roman"/>
                        </a:rPr>
                        <a:t>き。</a:t>
                      </a:r>
                      <a:endParaRPr lang="ja-JP" sz="1400" kern="100" dirty="0">
                        <a:latin typeface="Century"/>
                        <a:ea typeface="ＭＳ 明朝"/>
                        <a:cs typeface="Times New Roman"/>
                      </a:endParaRPr>
                    </a:p>
                  </a:txBody>
                  <a:tcPr marL="66603" marR="666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3634"/>
                    </a:solidFill>
                  </a:tcPr>
                </a:tc>
              </a:tr>
            </a:tbl>
          </a:graphicData>
        </a:graphic>
      </p:graphicFrame>
      <p:sp>
        <p:nvSpPr>
          <p:cNvPr id="1027" name="AutoShape 3"/>
          <p:cNvSpPr>
            <a:spLocks noChangeShapeType="1"/>
          </p:cNvSpPr>
          <p:nvPr/>
        </p:nvSpPr>
        <p:spPr bwMode="auto">
          <a:xfrm>
            <a:off x="19050" y="2583804"/>
            <a:ext cx="9144000" cy="45719"/>
          </a:xfrm>
          <a:prstGeom prst="straightConnector1">
            <a:avLst/>
          </a:prstGeom>
          <a:noFill/>
          <a:ln w="50800">
            <a:solidFill>
              <a:srgbClr val="0070C0"/>
            </a:solidFill>
            <a:prstDash val="dash"/>
            <a:round/>
            <a:headEnd/>
            <a:tailEnd/>
          </a:ln>
        </p:spPr>
        <p:txBody>
          <a:bodyPr vert="horz" wrap="square" lIns="91440" tIns="45720" rIns="91440" bIns="45720" numCol="1" anchor="t" anchorCtr="0" compatLnSpc="1">
            <a:prstTxWarp prst="textNoShape">
              <a:avLst/>
            </a:prstTxWarp>
          </a:bodyPr>
          <a:lstStyle/>
          <a:p>
            <a:endParaRPr lang="ja-JP" altLang="en-US" dirty="0">
              <a:solidFill>
                <a:prstClr val="black"/>
              </a:solidFill>
            </a:endParaRPr>
          </a:p>
        </p:txBody>
      </p:sp>
      <p:sp>
        <p:nvSpPr>
          <p:cNvPr id="5" name="スライド番号プレースホルダ 4"/>
          <p:cNvSpPr>
            <a:spLocks noGrp="1"/>
          </p:cNvSpPr>
          <p:nvPr>
            <p:ph type="sldNum" sz="quarter" idx="12"/>
          </p:nvPr>
        </p:nvSpPr>
        <p:spPr>
          <a:xfrm>
            <a:off x="6981825" y="6415236"/>
            <a:ext cx="2133600" cy="365125"/>
          </a:xfrm>
        </p:spPr>
        <p:txBody>
          <a:bodyPr/>
          <a:lstStyle/>
          <a:p>
            <a:fld id="{D2D8002D-B5B0-4BAC-B1F6-782DDCCE6D9C}" type="slidenum">
              <a:rPr lang="ja-JP" altLang="en-US" smtClean="0">
                <a:solidFill>
                  <a:prstClr val="black">
                    <a:tint val="75000"/>
                  </a:prstClr>
                </a:solidFill>
              </a:rPr>
              <a:pPr/>
              <a:t>29</a:t>
            </a:fld>
            <a:endParaRPr lang="ja-JP" altLang="en-US" dirty="0">
              <a:solidFill>
                <a:prstClr val="black">
                  <a:tint val="75000"/>
                </a:prstClr>
              </a:solidFill>
            </a:endParaRPr>
          </a:p>
        </p:txBody>
      </p:sp>
      <p:sp>
        <p:nvSpPr>
          <p:cNvPr id="14" name="Rectangle 1"/>
          <p:cNvSpPr>
            <a:spLocks noChangeArrowheads="1"/>
          </p:cNvSpPr>
          <p:nvPr/>
        </p:nvSpPr>
        <p:spPr bwMode="auto">
          <a:xfrm>
            <a:off x="357158" y="6453336"/>
            <a:ext cx="7948966" cy="2539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ja-JP" altLang="ja-JP" sz="1050" dirty="0" smtClean="0">
                <a:solidFill>
                  <a:prstClr val="black"/>
                </a:solidFill>
                <a:latin typeface="ＭＳ ゴシック" pitchFamily="49" charset="-128"/>
                <a:ea typeface="ＭＳ ゴシック" pitchFamily="49" charset="-128"/>
                <a:cs typeface="Times New Roman" pitchFamily="18" charset="0"/>
              </a:rPr>
              <a:t>※</a:t>
            </a:r>
            <a:r>
              <a:rPr lang="ja-JP" altLang="en-US" sz="1050" dirty="0" smtClean="0">
                <a:solidFill>
                  <a:prstClr val="black"/>
                </a:solidFill>
                <a:latin typeface="ＭＳ ゴシック" pitchFamily="49" charset="-128"/>
                <a:ea typeface="ＭＳ ゴシック" pitchFamily="49" charset="-128"/>
                <a:cs typeface="Times New Roman" pitchFamily="18" charset="0"/>
              </a:rPr>
              <a:t>米国と中国では環境基準が異なるため、</a:t>
            </a:r>
            <a:r>
              <a:rPr lang="en-US" altLang="ja-JP" sz="1050" kern="100" dirty="0" smtClean="0">
                <a:solidFill>
                  <a:prstClr val="black"/>
                </a:solidFill>
                <a:ea typeface="ＭＳ 明朝"/>
                <a:cs typeface="Times New Roman"/>
              </a:rPr>
              <a:t> 0</a:t>
            </a:r>
            <a:r>
              <a:rPr lang="ja-JP" altLang="en-US" sz="1050" kern="100" dirty="0" smtClean="0">
                <a:solidFill>
                  <a:prstClr val="black"/>
                </a:solidFill>
                <a:ea typeface="ＭＳ 明朝"/>
                <a:cs typeface="Times New Roman"/>
              </a:rPr>
              <a:t>～</a:t>
            </a:r>
            <a:r>
              <a:rPr lang="en-US" altLang="ja-JP" sz="1050" kern="100" dirty="0" smtClean="0">
                <a:solidFill>
                  <a:prstClr val="black"/>
                </a:solidFill>
                <a:ea typeface="ＭＳ 明朝"/>
                <a:cs typeface="Times New Roman"/>
              </a:rPr>
              <a:t>150μg/ m</a:t>
            </a:r>
            <a:r>
              <a:rPr lang="en-US" altLang="ja-JP" sz="1050" kern="100" baseline="30000" dirty="0" smtClean="0">
                <a:solidFill>
                  <a:prstClr val="black"/>
                </a:solidFill>
                <a:ea typeface="ＭＳ 明朝"/>
                <a:cs typeface="Times New Roman"/>
              </a:rPr>
              <a:t>3</a:t>
            </a:r>
            <a:r>
              <a:rPr lang="ja-JP" altLang="en-US" sz="1050" dirty="0" smtClean="0">
                <a:solidFill>
                  <a:prstClr val="black"/>
                </a:solidFill>
                <a:latin typeface="ＭＳ ゴシック" pitchFamily="49" charset="-128"/>
                <a:ea typeface="ＭＳ ゴシック" pitchFamily="49" charset="-128"/>
                <a:cs typeface="Times New Roman" pitchFamily="18" charset="0"/>
              </a:rPr>
              <a:t>の範囲に対応するＡＱＩが異なる</a:t>
            </a:r>
            <a:endParaRPr lang="ja-JP" altLang="en-US" sz="2000" dirty="0" smtClean="0">
              <a:solidFill>
                <a:prstClr val="black"/>
              </a:solidFill>
              <a:latin typeface="Arial" pitchFamily="34" charset="0"/>
              <a:cs typeface="ＭＳ Ｐゴシック" pitchFamily="50" charset="-128"/>
            </a:endParaRPr>
          </a:p>
        </p:txBody>
      </p:sp>
      <p:sp>
        <p:nvSpPr>
          <p:cNvPr id="7" name="テキスト ボックス 6"/>
          <p:cNvSpPr txBox="1"/>
          <p:nvPr/>
        </p:nvSpPr>
        <p:spPr>
          <a:xfrm>
            <a:off x="7016" y="-27384"/>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tabLst>
                <a:tab pos="2241550" algn="l"/>
              </a:tabLst>
              <a:defRPr sz="2400" b="1" i="0" u="none" strike="noStrike" kern="1200" baseline="0">
                <a:solidFill>
                  <a:prstClr val="black"/>
                </a:solidFill>
                <a:latin typeface="+mn-lt"/>
                <a:ea typeface="+mn-ea"/>
                <a:cs typeface="+mn-cs"/>
              </a:defRPr>
            </a:pPr>
            <a:r>
              <a:rPr lang="ja-JP" altLang="en-US" sz="3200" b="1" dirty="0" smtClean="0">
                <a:solidFill>
                  <a:prstClr val="black"/>
                </a:solidFill>
              </a:rPr>
              <a:t>中国のＡＱＩ（大気質指数）</a:t>
            </a:r>
            <a:r>
              <a:rPr lang="en-US" altLang="ja-JP" sz="3200" b="1" dirty="0" smtClean="0">
                <a:solidFill>
                  <a:prstClr val="black"/>
                </a:solidFill>
              </a:rPr>
              <a:t>	</a:t>
            </a:r>
            <a:endParaRPr lang="en-US" altLang="ja-JP" sz="3200" b="1" dirty="0">
              <a:solidFill>
                <a:prstClr val="black"/>
              </a:solidFill>
            </a:endParaRPr>
          </a:p>
        </p:txBody>
      </p:sp>
    </p:spTree>
    <p:extLst>
      <p:ext uri="{BB962C8B-B14F-4D97-AF65-F5344CB8AC3E}">
        <p14:creationId xmlns:p14="http://schemas.microsoft.com/office/powerpoint/2010/main" val="1307484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a:t>
            </a:fld>
            <a:endParaRPr kumimoji="1" lang="ja-JP" altLang="en-US" dirty="0"/>
          </a:p>
        </p:txBody>
      </p:sp>
      <p:sp>
        <p:nvSpPr>
          <p:cNvPr id="6" name="円/楕円 5"/>
          <p:cNvSpPr/>
          <p:nvPr/>
        </p:nvSpPr>
        <p:spPr>
          <a:xfrm>
            <a:off x="5868144" y="3376043"/>
            <a:ext cx="72008" cy="72008"/>
          </a:xfrm>
          <a:prstGeom prst="ellipse">
            <a:avLst/>
          </a:prstGeom>
          <a:solidFill>
            <a:srgbClr val="FF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00" name="Picture 4" descr="http://www.kankyo.metro.tokyo.jp/air/air_pollution/i/PM2.5_photo.jpg"/>
          <p:cNvPicPr>
            <a:picLocks noChangeAspect="1" noChangeArrowheads="1"/>
          </p:cNvPicPr>
          <p:nvPr/>
        </p:nvPicPr>
        <p:blipFill>
          <a:blip r:embed="rId2" cstate="print"/>
          <a:srcRect/>
          <a:stretch>
            <a:fillRect/>
          </a:stretch>
        </p:blipFill>
        <p:spPr bwMode="auto">
          <a:xfrm>
            <a:off x="17462" y="-1191"/>
            <a:ext cx="9144000" cy="6858000"/>
          </a:xfrm>
          <a:prstGeom prst="rect">
            <a:avLst/>
          </a:prstGeom>
          <a:noFill/>
        </p:spPr>
      </p:pic>
      <p:sp>
        <p:nvSpPr>
          <p:cNvPr id="7" name="テキスト ボックス 6"/>
          <p:cNvSpPr txBox="1"/>
          <p:nvPr/>
        </p:nvSpPr>
        <p:spPr>
          <a:xfrm>
            <a:off x="4932040" y="6237312"/>
            <a:ext cx="4176464" cy="369332"/>
          </a:xfrm>
          <a:prstGeom prst="rect">
            <a:avLst/>
          </a:prstGeom>
          <a:solidFill>
            <a:schemeClr val="bg1"/>
          </a:solidFill>
        </p:spPr>
        <p:txBody>
          <a:bodyPr wrap="square" rtlCol="0">
            <a:spAutoFit/>
          </a:bodyPr>
          <a:lstStyle/>
          <a:p>
            <a:pPr algn="ctr"/>
            <a:r>
              <a:rPr kumimoji="1" lang="ja-JP" altLang="en-US" dirty="0" smtClean="0"/>
              <a:t>（出典）</a:t>
            </a:r>
            <a:r>
              <a:rPr lang="ja-JP" altLang="en-US" dirty="0" smtClean="0"/>
              <a:t>東京都環境局のウエブサイトより</a:t>
            </a:r>
            <a:endParaRPr kumimoji="1" lang="ja-JP"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30</a:t>
            </a:fld>
            <a:endParaRPr kumimoji="1" lang="ja-JP" altLang="en-US" dirty="0"/>
          </a:p>
        </p:txBody>
      </p:sp>
      <p:sp>
        <p:nvSpPr>
          <p:cNvPr id="5" name="テキスト ボックス 4"/>
          <p:cNvSpPr txBox="1"/>
          <p:nvPr/>
        </p:nvSpPr>
        <p:spPr>
          <a:xfrm>
            <a:off x="7016" y="-27384"/>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tabLst>
                <a:tab pos="2241550" algn="l"/>
              </a:tabLst>
              <a:defRPr sz="2400" b="1" i="0" u="none" strike="noStrike" kern="1200" baseline="0">
                <a:solidFill>
                  <a:prstClr val="black"/>
                </a:solidFill>
                <a:latin typeface="+mn-lt"/>
                <a:ea typeface="+mn-ea"/>
                <a:cs typeface="+mn-cs"/>
              </a:defRPr>
            </a:pPr>
            <a:r>
              <a:rPr lang="ja-JP" altLang="en-US" sz="3200" b="1" dirty="0" smtClean="0">
                <a:solidFill>
                  <a:prstClr val="black"/>
                </a:solidFill>
              </a:rPr>
              <a:t>ＡＱＩとＰＭ２．５は数値が混乱されがち</a:t>
            </a:r>
            <a:endParaRPr lang="en-US" altLang="ja-JP" sz="3200" b="1" dirty="0">
              <a:solidFill>
                <a:prstClr val="black"/>
              </a:solidFill>
            </a:endParaRPr>
          </a:p>
        </p:txBody>
      </p:sp>
      <p:sp>
        <p:nvSpPr>
          <p:cNvPr id="6" name="コンテンツ プレースホルダー 2"/>
          <p:cNvSpPr>
            <a:spLocks noGrp="1"/>
          </p:cNvSpPr>
          <p:nvPr>
            <p:ph idx="1"/>
          </p:nvPr>
        </p:nvSpPr>
        <p:spPr>
          <a:xfrm>
            <a:off x="0" y="631229"/>
            <a:ext cx="9151016" cy="4525963"/>
          </a:xfrm>
        </p:spPr>
        <p:txBody>
          <a:bodyPr>
            <a:noAutofit/>
          </a:bodyPr>
          <a:lstStyle/>
          <a:p>
            <a:pPr marL="0" indent="0">
              <a:buNone/>
            </a:pPr>
            <a:r>
              <a:rPr lang="ja-JP" altLang="en-US" sz="2800" dirty="0" smtClean="0"/>
              <a:t>●ＡＱＩが</a:t>
            </a:r>
            <a:r>
              <a:rPr lang="ja-JP" altLang="en-US" sz="2800" b="1" dirty="0" smtClean="0">
                <a:solidFill>
                  <a:srgbClr val="FF0000"/>
                </a:solidFill>
              </a:rPr>
              <a:t>「</a:t>
            </a:r>
            <a:r>
              <a:rPr lang="ja-JP" altLang="en-US" sz="2800" b="1" dirty="0">
                <a:solidFill>
                  <a:srgbClr val="FF0000"/>
                </a:solidFill>
              </a:rPr>
              <a:t>１００</a:t>
            </a:r>
            <a:r>
              <a:rPr lang="ja-JP" altLang="en-US" sz="2800" b="1" dirty="0" smtClean="0">
                <a:solidFill>
                  <a:srgbClr val="FF0000"/>
                </a:solidFill>
              </a:rPr>
              <a:t>」</a:t>
            </a:r>
            <a:r>
              <a:rPr lang="ja-JP" altLang="en-US" sz="2800" dirty="0" smtClean="0"/>
              <a:t>と表示された場合、</a:t>
            </a:r>
            <a:endParaRPr lang="en-US" altLang="ja-JP" sz="2800" dirty="0" smtClean="0"/>
          </a:p>
          <a:p>
            <a:pPr marL="0" indent="0">
              <a:buNone/>
            </a:pPr>
            <a:r>
              <a:rPr lang="ja-JP" altLang="en-US" sz="2800" dirty="0" smtClean="0"/>
              <a:t>　それが</a:t>
            </a:r>
            <a:r>
              <a:rPr lang="ja-JP" altLang="en-US" sz="2800" dirty="0"/>
              <a:t>米国ＡＱＩ</a:t>
            </a:r>
            <a:r>
              <a:rPr lang="ja-JP" altLang="en-US" sz="2800" dirty="0" smtClean="0"/>
              <a:t>ならば、</a:t>
            </a:r>
            <a:r>
              <a:rPr lang="ja-JP" altLang="en-US" sz="2800" dirty="0"/>
              <a:t>ＰＭ２．５</a:t>
            </a:r>
            <a:r>
              <a:rPr lang="ja-JP" altLang="en-US" sz="2800" dirty="0" smtClean="0"/>
              <a:t>は約</a:t>
            </a:r>
            <a:r>
              <a:rPr lang="ja-JP" altLang="en-US" sz="2800" b="1" u="sng" dirty="0" smtClean="0">
                <a:solidFill>
                  <a:srgbClr val="FF0000"/>
                </a:solidFill>
              </a:rPr>
              <a:t>３５</a:t>
            </a:r>
            <a:r>
              <a:rPr lang="ja-JP" altLang="en-US" sz="2800" dirty="0" smtClean="0"/>
              <a:t>㎍</a:t>
            </a:r>
            <a:r>
              <a:rPr lang="en-US" altLang="ja-JP" sz="2800" dirty="0"/>
              <a:t>/</a:t>
            </a:r>
            <a:r>
              <a:rPr lang="ja-JP" altLang="en-US" sz="2800" dirty="0" smtClean="0"/>
              <a:t>㎥</a:t>
            </a:r>
            <a:r>
              <a:rPr lang="ja-JP" altLang="en-US" sz="1200" dirty="0" smtClean="0"/>
              <a:t>（→ 日本の環境基準）</a:t>
            </a:r>
            <a:endParaRPr lang="en-US" altLang="ja-JP" dirty="0"/>
          </a:p>
          <a:p>
            <a:pPr marL="0" indent="0">
              <a:buNone/>
            </a:pPr>
            <a:r>
              <a:rPr lang="ja-JP" altLang="en-US" sz="2800" dirty="0" smtClean="0"/>
              <a:t>　中国ＡＱＩならば、</a:t>
            </a:r>
            <a:r>
              <a:rPr lang="ja-JP" altLang="en-US" sz="2800" b="1" u="sng" dirty="0" smtClean="0">
                <a:solidFill>
                  <a:srgbClr val="FF0000"/>
                </a:solidFill>
              </a:rPr>
              <a:t>７５</a:t>
            </a:r>
            <a:r>
              <a:rPr lang="ja-JP" altLang="en-US" sz="2800" dirty="0" smtClean="0"/>
              <a:t>㎍</a:t>
            </a:r>
            <a:r>
              <a:rPr lang="en-US" altLang="ja-JP" sz="2800" dirty="0" smtClean="0"/>
              <a:t>/</a:t>
            </a:r>
            <a:r>
              <a:rPr lang="ja-JP" altLang="en-US" sz="2800" dirty="0" smtClean="0"/>
              <a:t>㎥</a:t>
            </a:r>
            <a:endParaRPr lang="en-US" altLang="ja-JP" sz="2800" dirty="0" smtClean="0"/>
          </a:p>
          <a:p>
            <a:pPr marL="0" indent="0">
              <a:buNone/>
            </a:pPr>
            <a:r>
              <a:rPr lang="ja-JP" altLang="en-US" sz="1600" dirty="0" smtClean="0"/>
              <a:t>　　</a:t>
            </a:r>
            <a:endParaRPr lang="en-US" altLang="ja-JP" sz="1600" dirty="0"/>
          </a:p>
          <a:p>
            <a:pPr marL="0" indent="0">
              <a:buNone/>
            </a:pPr>
            <a:r>
              <a:rPr lang="ja-JP" altLang="en-US" sz="2800" dirty="0" smtClean="0"/>
              <a:t>●ＡＱＩが</a:t>
            </a:r>
            <a:r>
              <a:rPr lang="ja-JP" altLang="en-US" sz="2800" b="1" dirty="0" smtClean="0">
                <a:solidFill>
                  <a:srgbClr val="FF0000"/>
                </a:solidFill>
              </a:rPr>
              <a:t>「１５０」</a:t>
            </a:r>
            <a:r>
              <a:rPr lang="ja-JP" altLang="en-US" sz="2800" dirty="0" smtClean="0"/>
              <a:t>と表示された場合、</a:t>
            </a:r>
            <a:endParaRPr lang="en-US" altLang="ja-JP" sz="2800" dirty="0" smtClean="0"/>
          </a:p>
          <a:p>
            <a:pPr marL="0" indent="0">
              <a:buNone/>
            </a:pPr>
            <a:r>
              <a:rPr lang="ja-JP" altLang="en-US" sz="2800" dirty="0"/>
              <a:t>　　それ</a:t>
            </a:r>
            <a:r>
              <a:rPr lang="ja-JP" altLang="en-US" sz="2800" dirty="0" smtClean="0"/>
              <a:t>が</a:t>
            </a:r>
            <a:r>
              <a:rPr lang="ja-JP" altLang="en-US" sz="2800" dirty="0"/>
              <a:t>米国ＡＱＩならば</a:t>
            </a:r>
            <a:r>
              <a:rPr lang="ja-JP" altLang="en-US" sz="2800" dirty="0" smtClean="0"/>
              <a:t>、</a:t>
            </a:r>
            <a:r>
              <a:rPr lang="ja-JP" altLang="en-US" sz="2800" dirty="0"/>
              <a:t>ＰＭ２．５</a:t>
            </a:r>
            <a:r>
              <a:rPr lang="ja-JP" altLang="en-US" sz="2800" dirty="0" smtClean="0"/>
              <a:t>は約</a:t>
            </a:r>
            <a:r>
              <a:rPr lang="ja-JP" altLang="en-US" sz="2800" b="1" u="sng" dirty="0" smtClean="0">
                <a:solidFill>
                  <a:srgbClr val="FF0000"/>
                </a:solidFill>
              </a:rPr>
              <a:t>５５</a:t>
            </a:r>
            <a:r>
              <a:rPr lang="ja-JP" altLang="en-US" sz="2800" dirty="0" smtClean="0"/>
              <a:t>㎍</a:t>
            </a:r>
            <a:r>
              <a:rPr lang="en-US" altLang="ja-JP" sz="2800" dirty="0"/>
              <a:t>/</a:t>
            </a:r>
            <a:r>
              <a:rPr lang="ja-JP" altLang="en-US" sz="2800" dirty="0" smtClean="0"/>
              <a:t>㎥</a:t>
            </a:r>
            <a:endParaRPr lang="en-US" altLang="ja-JP" sz="2800" dirty="0" smtClean="0"/>
          </a:p>
          <a:p>
            <a:pPr marL="528638" indent="0">
              <a:buNone/>
            </a:pPr>
            <a:r>
              <a:rPr lang="ja-JP" altLang="en-US" sz="1200" dirty="0" smtClean="0"/>
              <a:t>（</a:t>
            </a:r>
            <a:r>
              <a:rPr lang="ja-JP" altLang="en-US" sz="1200" dirty="0"/>
              <a:t> </a:t>
            </a:r>
            <a:r>
              <a:rPr lang="ja-JP" altLang="en-US" sz="1200" dirty="0" smtClean="0"/>
              <a:t>→ 日本環境基準以上中国基準以下）</a:t>
            </a:r>
            <a:endParaRPr lang="en-US" altLang="ja-JP" sz="2800" dirty="0"/>
          </a:p>
          <a:p>
            <a:pPr marL="0" indent="0">
              <a:buNone/>
            </a:pPr>
            <a:r>
              <a:rPr lang="ja-JP" altLang="en-US" sz="2800" dirty="0" smtClean="0"/>
              <a:t>　　中国ＡＱＩならば、</a:t>
            </a:r>
            <a:r>
              <a:rPr lang="ja-JP" altLang="en-US" sz="2800" b="1" u="sng" dirty="0" smtClean="0">
                <a:solidFill>
                  <a:srgbClr val="FF0000"/>
                </a:solidFill>
              </a:rPr>
              <a:t>１１５</a:t>
            </a:r>
            <a:r>
              <a:rPr lang="ja-JP" altLang="en-US" sz="2800" dirty="0" smtClean="0"/>
              <a:t>㎍</a:t>
            </a:r>
            <a:r>
              <a:rPr lang="en-US" altLang="ja-JP" sz="2800" dirty="0" smtClean="0"/>
              <a:t>/</a:t>
            </a:r>
            <a:r>
              <a:rPr lang="ja-JP" altLang="en-US" sz="2800" dirty="0" smtClean="0"/>
              <a:t>㎥</a:t>
            </a:r>
            <a:endParaRPr lang="en-US" altLang="ja-JP" sz="2800" dirty="0" smtClean="0"/>
          </a:p>
          <a:p>
            <a:pPr marL="0" indent="0">
              <a:buNone/>
            </a:pPr>
            <a:r>
              <a:rPr lang="ja-JP" altLang="en-US" sz="1800" dirty="0" smtClean="0"/>
              <a:t>　</a:t>
            </a:r>
            <a:endParaRPr lang="en-US" altLang="ja-JP" sz="1800" dirty="0" smtClean="0"/>
          </a:p>
          <a:p>
            <a:pPr marL="0" indent="0">
              <a:buNone/>
            </a:pPr>
            <a:r>
              <a:rPr lang="en-US" altLang="ja-JP" sz="2800" dirty="0" smtClean="0"/>
              <a:t>【</a:t>
            </a:r>
            <a:r>
              <a:rPr lang="ja-JP" altLang="en-US" sz="2800" dirty="0" smtClean="0"/>
              <a:t>注</a:t>
            </a:r>
            <a:r>
              <a:rPr lang="en-US" altLang="ja-JP" sz="2800" dirty="0" smtClean="0"/>
              <a:t>】</a:t>
            </a:r>
            <a:r>
              <a:rPr lang="ja-JP" altLang="en-US" sz="2800" dirty="0" smtClean="0"/>
              <a:t>ＡＱＩとＰＭ２．５の数字が混同されると誤解が生まれる。</a:t>
            </a:r>
            <a:endParaRPr lang="en-US" altLang="ja-JP" sz="2800" dirty="0" smtClean="0"/>
          </a:p>
          <a:p>
            <a:pPr marL="0" indent="0">
              <a:buNone/>
            </a:pPr>
            <a:r>
              <a:rPr lang="ja-JP" altLang="en-US" sz="1100" dirty="0" smtClean="0"/>
              <a:t>　</a:t>
            </a:r>
            <a:endParaRPr lang="en-US" altLang="ja-JP" sz="1100" dirty="0" smtClean="0"/>
          </a:p>
          <a:p>
            <a:pPr marL="0" indent="0">
              <a:buNone/>
            </a:pPr>
            <a:r>
              <a:rPr lang="ja-JP" altLang="en-US" sz="2800" dirty="0"/>
              <a:t>　</a:t>
            </a:r>
            <a:r>
              <a:rPr lang="ja-JP" altLang="en-US" sz="2800" dirty="0" smtClean="0"/>
              <a:t>例：「今日の空気は１５０だ。」　</a:t>
            </a:r>
            <a:endParaRPr lang="en-US" altLang="ja-JP" sz="2800" dirty="0" smtClean="0"/>
          </a:p>
          <a:p>
            <a:pPr marL="811213" indent="-811213">
              <a:buNone/>
            </a:pPr>
            <a:r>
              <a:rPr lang="ja-JP" altLang="en-US" sz="2800" dirty="0" smtClean="0"/>
              <a:t>　→　１５０㎍</a:t>
            </a:r>
            <a:r>
              <a:rPr lang="en-US" altLang="ja-JP" sz="2800" dirty="0" smtClean="0"/>
              <a:t>/</a:t>
            </a:r>
            <a:r>
              <a:rPr lang="ja-JP" altLang="en-US" sz="2800" dirty="0" smtClean="0"/>
              <a:t>㎥（重度汚染）か、１５０中国ＡＱＩ（１１５ ㎍</a:t>
            </a:r>
            <a:r>
              <a:rPr lang="en-US" altLang="ja-JP" sz="2800" dirty="0" smtClean="0"/>
              <a:t>/</a:t>
            </a:r>
            <a:r>
              <a:rPr lang="ja-JP" altLang="en-US" sz="2800" dirty="0" smtClean="0"/>
              <a:t>㎥</a:t>
            </a:r>
            <a:r>
              <a:rPr lang="ja-JP" altLang="en-US" sz="2800" dirty="0"/>
              <a:t>）、 １５０米国ＡＱＩ（５５ ㎍</a:t>
            </a:r>
            <a:r>
              <a:rPr lang="en-US" altLang="ja-JP" sz="2800" dirty="0"/>
              <a:t>/</a:t>
            </a:r>
            <a:r>
              <a:rPr lang="ja-JP" altLang="en-US" sz="2800" dirty="0"/>
              <a:t>㎥</a:t>
            </a:r>
            <a:r>
              <a:rPr lang="ja-JP" altLang="en-US" sz="2800" dirty="0" smtClean="0"/>
              <a:t>）の３通りが考えられる</a:t>
            </a:r>
            <a:endParaRPr lang="en-US" altLang="ja-JP" sz="2800" dirty="0" smtClean="0"/>
          </a:p>
        </p:txBody>
      </p:sp>
    </p:spTree>
    <p:extLst>
      <p:ext uri="{BB962C8B-B14F-4D97-AF65-F5344CB8AC3E}">
        <p14:creationId xmlns:p14="http://schemas.microsoft.com/office/powerpoint/2010/main" val="288497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200" dirty="0"/>
              <a:t>中国</a:t>
            </a:r>
            <a:r>
              <a:rPr lang="ja-JP" altLang="en-US" sz="3200" dirty="0" smtClean="0"/>
              <a:t>の対策：　大気汚染防止行動計画</a:t>
            </a:r>
            <a:endParaRPr lang="en-US" altLang="ja-JP" sz="3200" dirty="0"/>
          </a:p>
        </p:txBody>
      </p:sp>
      <p:sp>
        <p:nvSpPr>
          <p:cNvPr id="4" name="テキスト ボックス 3"/>
          <p:cNvSpPr txBox="1"/>
          <p:nvPr/>
        </p:nvSpPr>
        <p:spPr>
          <a:xfrm>
            <a:off x="107504" y="620689"/>
            <a:ext cx="8928992" cy="5693866"/>
          </a:xfrm>
          <a:prstGeom prst="rect">
            <a:avLst/>
          </a:prstGeom>
          <a:solidFill>
            <a:schemeClr val="bg1"/>
          </a:solidFill>
        </p:spPr>
        <p:txBody>
          <a:bodyPr wrap="square" rtlCol="0">
            <a:spAutoFit/>
          </a:bodyPr>
          <a:lstStyle/>
          <a:p>
            <a:pPr marL="361950" indent="-361950"/>
            <a:r>
              <a:rPr lang="ja-JP" altLang="en-US" sz="2800" dirty="0" smtClean="0">
                <a:latin typeface="+mn-ea"/>
              </a:rPr>
              <a:t>●</a:t>
            </a:r>
            <a:r>
              <a:rPr lang="en-US" altLang="ja-JP" sz="2800" dirty="0" smtClean="0">
                <a:latin typeface="+mn-ea"/>
              </a:rPr>
              <a:t>13</a:t>
            </a:r>
            <a:r>
              <a:rPr lang="ja-JP" altLang="en-US" sz="2800" dirty="0" smtClean="0">
                <a:latin typeface="+mn-ea"/>
              </a:rPr>
              <a:t>年</a:t>
            </a:r>
            <a:r>
              <a:rPr lang="en-US" altLang="ja-JP" sz="2800" dirty="0" smtClean="0">
                <a:latin typeface="+mn-ea"/>
              </a:rPr>
              <a:t>9</a:t>
            </a:r>
            <a:r>
              <a:rPr lang="ja-JP" altLang="en-US" sz="2800" dirty="0" smtClean="0">
                <a:latin typeface="+mn-ea"/>
              </a:rPr>
              <a:t>月</a:t>
            </a:r>
            <a:r>
              <a:rPr lang="en-US" altLang="ja-JP" sz="2800" dirty="0" smtClean="0">
                <a:latin typeface="+mn-ea"/>
              </a:rPr>
              <a:t>12</a:t>
            </a:r>
            <a:r>
              <a:rPr lang="ja-JP" altLang="en-US" sz="2800" dirty="0" smtClean="0">
                <a:latin typeface="+mn-ea"/>
              </a:rPr>
              <a:t>日、国務院は「</a:t>
            </a:r>
            <a:r>
              <a:rPr lang="ja-JP" altLang="en-US" sz="2800" b="1" u="sng" dirty="0" smtClean="0">
                <a:solidFill>
                  <a:srgbClr val="C00000"/>
                </a:solidFill>
                <a:latin typeface="+mn-ea"/>
              </a:rPr>
              <a:t>大気汚染防止行動計画についての通知</a:t>
            </a:r>
            <a:r>
              <a:rPr lang="ja-JP" altLang="en-US" sz="2800" dirty="0" smtClean="0">
                <a:latin typeface="+mn-ea"/>
              </a:rPr>
              <a:t>」を公表。</a:t>
            </a:r>
            <a:endParaRPr lang="en-US" altLang="ja-JP" sz="2800" dirty="0" smtClean="0">
              <a:latin typeface="+mn-ea"/>
            </a:endParaRPr>
          </a:p>
          <a:p>
            <a:r>
              <a:rPr lang="ja-JP" altLang="en-US" sz="2800" dirty="0" smtClean="0">
                <a:latin typeface="+mn-ea"/>
              </a:rPr>
              <a:t>●主要な目標は以下のとおり。</a:t>
            </a:r>
            <a:endParaRPr lang="en-US" altLang="ja-JP" sz="2800" dirty="0" smtClean="0">
              <a:latin typeface="+mn-ea"/>
            </a:endParaRPr>
          </a:p>
          <a:p>
            <a:pPr marL="447675" indent="-180975"/>
            <a:r>
              <a:rPr lang="ja-JP" altLang="en-US" sz="2800" dirty="0" smtClean="0">
                <a:latin typeface="+mn-ea"/>
              </a:rPr>
              <a:t>・</a:t>
            </a:r>
            <a:r>
              <a:rPr lang="en-US" altLang="ja-JP" sz="2800" dirty="0" smtClean="0">
                <a:latin typeface="+mn-ea"/>
              </a:rPr>
              <a:t>17</a:t>
            </a:r>
            <a:r>
              <a:rPr lang="ja-JP" altLang="en-US" sz="2800" dirty="0" smtClean="0">
                <a:latin typeface="+mn-ea"/>
              </a:rPr>
              <a:t>年までの</a:t>
            </a:r>
            <a:r>
              <a:rPr lang="en-US" altLang="ja-JP" sz="2800" dirty="0" smtClean="0">
                <a:latin typeface="+mn-ea"/>
              </a:rPr>
              <a:t>5</a:t>
            </a:r>
            <a:r>
              <a:rPr lang="ja-JP" altLang="en-US" sz="2800" dirty="0" smtClean="0">
                <a:latin typeface="+mn-ea"/>
              </a:rPr>
              <a:t>年間に全国の一定規模以上の都市のＰＭ</a:t>
            </a:r>
            <a:r>
              <a:rPr lang="en-US" altLang="ja-JP" sz="2800" dirty="0" smtClean="0">
                <a:latin typeface="+mn-ea"/>
              </a:rPr>
              <a:t>10</a:t>
            </a:r>
            <a:r>
              <a:rPr lang="ja-JP" altLang="en-US" sz="2800" dirty="0" smtClean="0">
                <a:latin typeface="+mn-ea"/>
              </a:rPr>
              <a:t>濃度を</a:t>
            </a:r>
            <a:r>
              <a:rPr lang="en-US" altLang="ja-JP" sz="2800" dirty="0" smtClean="0">
                <a:latin typeface="+mn-ea"/>
              </a:rPr>
              <a:t>12</a:t>
            </a:r>
            <a:r>
              <a:rPr lang="ja-JP" altLang="en-US" sz="2800" dirty="0" smtClean="0">
                <a:latin typeface="+mn-ea"/>
              </a:rPr>
              <a:t>年比</a:t>
            </a:r>
            <a:r>
              <a:rPr lang="en-US" altLang="ja-JP" sz="2800" dirty="0" smtClean="0">
                <a:latin typeface="+mn-ea"/>
              </a:rPr>
              <a:t>10</a:t>
            </a:r>
            <a:r>
              <a:rPr lang="ja-JP" altLang="en-US" sz="2800" dirty="0" smtClean="0">
                <a:latin typeface="+mn-ea"/>
              </a:rPr>
              <a:t>％以上低下させる。</a:t>
            </a:r>
            <a:endParaRPr lang="en-US" altLang="ja-JP" sz="2800" dirty="0" smtClean="0">
              <a:latin typeface="+mn-ea"/>
            </a:endParaRPr>
          </a:p>
          <a:p>
            <a:pPr marL="447675" indent="-180975"/>
            <a:r>
              <a:rPr lang="ja-JP" altLang="en-US" sz="2800" dirty="0" smtClean="0">
                <a:latin typeface="+mn-ea"/>
              </a:rPr>
              <a:t>・</a:t>
            </a:r>
            <a:r>
              <a:rPr lang="ja-JP" altLang="en-US" sz="2800" b="1" u="sng" dirty="0" smtClean="0">
                <a:solidFill>
                  <a:srgbClr val="C00000"/>
                </a:solidFill>
                <a:latin typeface="+mn-ea"/>
              </a:rPr>
              <a:t>北京市、天津市、河北省、長江デルタ、珠江デルタ等の区域</a:t>
            </a:r>
            <a:r>
              <a:rPr lang="ja-JP" altLang="en-US" b="1" u="sng" dirty="0" smtClean="0">
                <a:solidFill>
                  <a:srgbClr val="C00000"/>
                </a:solidFill>
                <a:latin typeface="+mn-ea"/>
              </a:rPr>
              <a:t>（</a:t>
            </a:r>
            <a:r>
              <a:rPr lang="en-US" altLang="ja-JP" b="1" u="sng" dirty="0" smtClean="0">
                <a:solidFill>
                  <a:srgbClr val="C00000"/>
                </a:solidFill>
                <a:latin typeface="+mn-ea"/>
              </a:rPr>
              <a:t>※</a:t>
            </a:r>
            <a:r>
              <a:rPr lang="ja-JP" altLang="en-US" b="1" u="sng" dirty="0" smtClean="0">
                <a:solidFill>
                  <a:srgbClr val="C00000"/>
                </a:solidFill>
                <a:latin typeface="+mn-ea"/>
              </a:rPr>
              <a:t>）</a:t>
            </a:r>
            <a:r>
              <a:rPr lang="ja-JP" altLang="en-US" sz="2800" b="1" u="sng" dirty="0" smtClean="0">
                <a:solidFill>
                  <a:srgbClr val="C00000"/>
                </a:solidFill>
                <a:latin typeface="+mn-ea"/>
              </a:rPr>
              <a:t>のＰＭ</a:t>
            </a:r>
            <a:r>
              <a:rPr lang="en-US" altLang="ja-JP" sz="2800" b="1" u="sng" dirty="0" smtClean="0">
                <a:solidFill>
                  <a:srgbClr val="C00000"/>
                </a:solidFill>
                <a:latin typeface="+mn-ea"/>
              </a:rPr>
              <a:t>2.5</a:t>
            </a:r>
            <a:r>
              <a:rPr lang="ja-JP" altLang="en-US" sz="2800" b="1" u="sng" dirty="0" smtClean="0">
                <a:solidFill>
                  <a:srgbClr val="C00000"/>
                </a:solidFill>
                <a:latin typeface="+mn-ea"/>
              </a:rPr>
              <a:t>濃度を、それぞれおおよそ</a:t>
            </a:r>
            <a:r>
              <a:rPr lang="en-US" altLang="ja-JP" sz="2800" b="1" u="sng" dirty="0" smtClean="0">
                <a:solidFill>
                  <a:srgbClr val="C00000"/>
                </a:solidFill>
                <a:latin typeface="+mn-ea"/>
              </a:rPr>
              <a:t>25</a:t>
            </a:r>
            <a:r>
              <a:rPr lang="ja-JP" altLang="en-US" sz="2800" b="1" u="sng" dirty="0" smtClean="0">
                <a:solidFill>
                  <a:srgbClr val="C00000"/>
                </a:solidFill>
                <a:latin typeface="+mn-ea"/>
              </a:rPr>
              <a:t>％、</a:t>
            </a:r>
            <a:r>
              <a:rPr lang="en-US" altLang="ja-JP" sz="2800" b="1" u="sng" dirty="0" smtClean="0">
                <a:solidFill>
                  <a:srgbClr val="C00000"/>
                </a:solidFill>
                <a:latin typeface="+mn-ea"/>
              </a:rPr>
              <a:t>20</a:t>
            </a:r>
            <a:r>
              <a:rPr lang="ja-JP" altLang="en-US" sz="2800" b="1" u="sng" dirty="0" smtClean="0">
                <a:solidFill>
                  <a:srgbClr val="C00000"/>
                </a:solidFill>
                <a:latin typeface="+mn-ea"/>
              </a:rPr>
              <a:t>％、</a:t>
            </a:r>
            <a:r>
              <a:rPr lang="en-US" altLang="ja-JP" sz="2800" b="1" u="sng" dirty="0" smtClean="0">
                <a:solidFill>
                  <a:srgbClr val="C00000"/>
                </a:solidFill>
                <a:latin typeface="+mn-ea"/>
              </a:rPr>
              <a:t>15</a:t>
            </a:r>
            <a:r>
              <a:rPr lang="ja-JP" altLang="en-US" sz="2800" b="1" u="sng" dirty="0" smtClean="0">
                <a:solidFill>
                  <a:srgbClr val="C00000"/>
                </a:solidFill>
                <a:latin typeface="+mn-ea"/>
              </a:rPr>
              <a:t>％低下させる</a:t>
            </a:r>
            <a:r>
              <a:rPr lang="ja-JP" altLang="en-US" sz="2800" dirty="0" smtClean="0">
                <a:latin typeface="+mn-ea"/>
              </a:rPr>
              <a:t>。</a:t>
            </a:r>
            <a:endParaRPr lang="en-US" altLang="ja-JP" sz="2800" dirty="0" smtClean="0">
              <a:latin typeface="+mn-ea"/>
            </a:endParaRPr>
          </a:p>
          <a:p>
            <a:pPr marL="447675" indent="-180975"/>
            <a:r>
              <a:rPr lang="ja-JP" altLang="en-US" sz="2800" dirty="0" smtClean="0">
                <a:latin typeface="+mn-ea"/>
              </a:rPr>
              <a:t>・</a:t>
            </a:r>
            <a:r>
              <a:rPr lang="ja-JP" altLang="en-US" sz="2800" b="1" u="sng" dirty="0" smtClean="0">
                <a:solidFill>
                  <a:srgbClr val="C00000"/>
                </a:solidFill>
                <a:latin typeface="+mn-ea"/>
              </a:rPr>
              <a:t>北京市のＰＭ</a:t>
            </a:r>
            <a:r>
              <a:rPr lang="en-US" altLang="ja-JP" sz="2800" b="1" u="sng" dirty="0" smtClean="0">
                <a:solidFill>
                  <a:srgbClr val="C00000"/>
                </a:solidFill>
                <a:latin typeface="+mn-ea"/>
              </a:rPr>
              <a:t>2.5</a:t>
            </a:r>
            <a:r>
              <a:rPr lang="ja-JP" altLang="en-US" sz="2800" b="1" u="sng" dirty="0" smtClean="0">
                <a:solidFill>
                  <a:srgbClr val="C00000"/>
                </a:solidFill>
                <a:latin typeface="+mn-ea"/>
              </a:rPr>
              <a:t>濃度をおおよそ１立方メートル当たり</a:t>
            </a:r>
            <a:r>
              <a:rPr lang="en-US" altLang="ja-JP" sz="2800" b="1" u="sng" dirty="0" smtClean="0">
                <a:solidFill>
                  <a:srgbClr val="C00000"/>
                </a:solidFill>
                <a:latin typeface="+mn-ea"/>
              </a:rPr>
              <a:t>60μg</a:t>
            </a:r>
            <a:r>
              <a:rPr lang="ja-JP" altLang="en-US" sz="2800" b="1" u="sng" dirty="0" smtClean="0">
                <a:solidFill>
                  <a:srgbClr val="C00000"/>
                </a:solidFill>
                <a:latin typeface="+mn-ea"/>
              </a:rPr>
              <a:t>（</a:t>
            </a:r>
            <a:r>
              <a:rPr lang="en-US" altLang="ja-JP" sz="2800" b="1" u="sng" dirty="0" smtClean="0">
                <a:solidFill>
                  <a:srgbClr val="C00000"/>
                </a:solidFill>
                <a:latin typeface="+mn-ea"/>
              </a:rPr>
              <a:t>60μg/m3</a:t>
            </a:r>
            <a:r>
              <a:rPr lang="ja-JP" altLang="en-US" sz="2800" b="1" u="sng" dirty="0" smtClean="0">
                <a:solidFill>
                  <a:srgbClr val="C00000"/>
                </a:solidFill>
                <a:latin typeface="+mn-ea"/>
              </a:rPr>
              <a:t>）に抑制</a:t>
            </a:r>
            <a:r>
              <a:rPr lang="ja-JP" altLang="en-US" sz="2800" dirty="0" smtClean="0">
                <a:latin typeface="+mn-ea"/>
              </a:rPr>
              <a:t>。</a:t>
            </a:r>
            <a:endParaRPr lang="en-US" altLang="ja-JP" sz="2400" dirty="0" smtClean="0">
              <a:latin typeface="+mn-ea"/>
            </a:endParaRPr>
          </a:p>
          <a:p>
            <a:endParaRPr lang="en-US" altLang="ja-JP" sz="2400" dirty="0" smtClean="0">
              <a:latin typeface="+mn-ea"/>
            </a:endParaRPr>
          </a:p>
          <a:p>
            <a:pPr marL="449263" indent="-449263"/>
            <a:r>
              <a:rPr lang="ja-JP" altLang="en-US" sz="2000" dirty="0" smtClean="0">
                <a:latin typeface="+mn-ea"/>
              </a:rPr>
              <a:t>（</a:t>
            </a:r>
            <a:r>
              <a:rPr lang="en-US" altLang="ja-JP" sz="2000" dirty="0" smtClean="0">
                <a:latin typeface="+mn-ea"/>
              </a:rPr>
              <a:t>※</a:t>
            </a:r>
            <a:r>
              <a:rPr lang="ja-JP" altLang="en-US" sz="2000" dirty="0" smtClean="0">
                <a:latin typeface="+mn-ea"/>
              </a:rPr>
              <a:t>）環境保護部によるとこの地域の国土面積は全体の</a:t>
            </a:r>
            <a:r>
              <a:rPr lang="en-US" altLang="ja-JP" sz="2000" dirty="0" smtClean="0">
                <a:latin typeface="+mn-ea"/>
              </a:rPr>
              <a:t>8</a:t>
            </a:r>
            <a:r>
              <a:rPr lang="ja-JP" altLang="en-US" sz="2000" dirty="0" smtClean="0">
                <a:latin typeface="+mn-ea"/>
              </a:rPr>
              <a:t>％ながら、全国の</a:t>
            </a:r>
            <a:r>
              <a:rPr lang="en-US" altLang="ja-JP" sz="2000" dirty="0" smtClean="0">
                <a:latin typeface="+mn-ea"/>
              </a:rPr>
              <a:t>42</a:t>
            </a:r>
            <a:r>
              <a:rPr lang="ja-JP" altLang="en-US" sz="2000" dirty="0" smtClean="0">
                <a:latin typeface="+mn-ea"/>
              </a:rPr>
              <a:t>％の石炭、</a:t>
            </a:r>
            <a:r>
              <a:rPr lang="en-US" altLang="ja-JP" sz="2000" dirty="0" smtClean="0">
                <a:latin typeface="+mn-ea"/>
              </a:rPr>
              <a:t>52</a:t>
            </a:r>
            <a:r>
              <a:rPr lang="ja-JP" altLang="en-US" sz="2000" dirty="0" smtClean="0">
                <a:latin typeface="+mn-ea"/>
              </a:rPr>
              <a:t>％のガソリン・ディーゼルを消費し、</a:t>
            </a:r>
            <a:r>
              <a:rPr lang="en-US" altLang="ja-JP" sz="2000" dirty="0" smtClean="0">
                <a:latin typeface="+mn-ea"/>
              </a:rPr>
              <a:t>55</a:t>
            </a:r>
            <a:r>
              <a:rPr lang="ja-JP" altLang="en-US" sz="2000" dirty="0" smtClean="0">
                <a:latin typeface="+mn-ea"/>
              </a:rPr>
              <a:t>％の鉄鋼、</a:t>
            </a:r>
            <a:r>
              <a:rPr lang="en-US" altLang="ja-JP" sz="2000" dirty="0" smtClean="0">
                <a:latin typeface="+mn-ea"/>
              </a:rPr>
              <a:t>40</a:t>
            </a:r>
            <a:r>
              <a:rPr lang="ja-JP" altLang="en-US" sz="2000" dirty="0" smtClean="0">
                <a:latin typeface="+mn-ea"/>
              </a:rPr>
              <a:t>％のセメントを生産、ＳＯ</a:t>
            </a:r>
            <a:r>
              <a:rPr lang="en-US" altLang="ja-JP" sz="2000" baseline="-25000" dirty="0" smtClean="0">
                <a:latin typeface="+mn-ea"/>
              </a:rPr>
              <a:t>2</a:t>
            </a:r>
            <a:r>
              <a:rPr lang="ja-JP" altLang="en-US" sz="2000" dirty="0" err="1" smtClean="0">
                <a:latin typeface="+mn-ea"/>
              </a:rPr>
              <a:t>、</a:t>
            </a:r>
            <a:r>
              <a:rPr lang="ja-JP" altLang="en-US" sz="2000" dirty="0" smtClean="0">
                <a:latin typeface="+mn-ea"/>
              </a:rPr>
              <a:t>ＮＯｘ、煤塵排出量の</a:t>
            </a:r>
            <a:r>
              <a:rPr lang="en-US" altLang="ja-JP" sz="2000" dirty="0" smtClean="0">
                <a:latin typeface="+mn-ea"/>
              </a:rPr>
              <a:t>30</a:t>
            </a:r>
            <a:r>
              <a:rPr lang="ja-JP" altLang="en-US" sz="2000" dirty="0" smtClean="0">
                <a:latin typeface="+mn-ea"/>
              </a:rPr>
              <a:t>％を占める。</a:t>
            </a:r>
            <a:endParaRPr lang="en-US" altLang="ja-JP" sz="2000" dirty="0" smtClean="0">
              <a:latin typeface="+mn-ea"/>
            </a:endParaRPr>
          </a:p>
        </p:txBody>
      </p:sp>
      <p:sp>
        <p:nvSpPr>
          <p:cNvPr id="5" name="スライド番号プレースホルダ 4"/>
          <p:cNvSpPr>
            <a:spLocks noGrp="1"/>
          </p:cNvSpPr>
          <p:nvPr>
            <p:ph type="sldNum" sz="quarter" idx="12"/>
          </p:nvPr>
        </p:nvSpPr>
        <p:spPr>
          <a:xfrm>
            <a:off x="6981825" y="6415236"/>
            <a:ext cx="2133600" cy="365125"/>
          </a:xfrm>
        </p:spPr>
        <p:txBody>
          <a:bodyPr/>
          <a:lstStyle/>
          <a:p>
            <a:fld id="{D2D8002D-B5B0-4BAC-B1F6-782DDCCE6D9C}" type="slidenum">
              <a:rPr kumimoji="1" lang="ja-JP" altLang="en-US" smtClean="0"/>
              <a:pPr/>
              <a:t>31</a:t>
            </a:fld>
            <a:endParaRPr kumimoji="1" lang="ja-JP" altLang="en-US" dirty="0"/>
          </a:p>
        </p:txBody>
      </p:sp>
    </p:spTree>
    <p:extLst>
      <p:ext uri="{BB962C8B-B14F-4D97-AF65-F5344CB8AC3E}">
        <p14:creationId xmlns:p14="http://schemas.microsoft.com/office/powerpoint/2010/main" val="7922174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32</a:t>
            </a:fld>
            <a:endParaRPr kumimoji="1" lang="ja-JP" altLang="en-US" dirty="0"/>
          </a:p>
        </p:txBody>
      </p:sp>
      <p:graphicFrame>
        <p:nvGraphicFramePr>
          <p:cNvPr id="3" name="表 2"/>
          <p:cNvGraphicFramePr>
            <a:graphicFrameLocks noGrp="1"/>
          </p:cNvGraphicFramePr>
          <p:nvPr/>
        </p:nvGraphicFramePr>
        <p:xfrm>
          <a:off x="107504" y="452289"/>
          <a:ext cx="8928992" cy="6400800"/>
        </p:xfrm>
        <a:graphic>
          <a:graphicData uri="http://schemas.openxmlformats.org/drawingml/2006/table">
            <a:tbl>
              <a:tblPr firstRow="1" bandRow="1">
                <a:tableStyleId>{7DF18680-E054-41AD-8BC1-D1AEF772440D}</a:tableStyleId>
              </a:tblPr>
              <a:tblGrid>
                <a:gridCol w="576064"/>
                <a:gridCol w="3888432"/>
                <a:gridCol w="504056"/>
                <a:gridCol w="3960440"/>
              </a:tblGrid>
              <a:tr h="220260">
                <a:tc gridSpan="4">
                  <a:txBody>
                    <a:bodyPr/>
                    <a:lstStyle/>
                    <a:p>
                      <a:pPr algn="ctr"/>
                      <a:r>
                        <a:rPr kumimoji="1" lang="ja-JP" altLang="en-US" sz="2400" dirty="0" smtClean="0"/>
                        <a:t>目標達成のための</a:t>
                      </a:r>
                      <a:r>
                        <a:rPr kumimoji="1" lang="en-US" altLang="ja-JP" sz="2400" dirty="0" smtClean="0"/>
                        <a:t>10</a:t>
                      </a:r>
                      <a:r>
                        <a:rPr kumimoji="1" lang="ja-JP" altLang="en-US" sz="2400" dirty="0" smtClean="0"/>
                        <a:t>項目の措置（十条措置）</a:t>
                      </a:r>
                      <a:endParaRPr kumimoji="1" lang="ja-JP" altLang="en-US" sz="2400" dirty="0">
                        <a:latin typeface="+mn-ea"/>
                        <a:ea typeface="+mn-ea"/>
                      </a:endParaRPr>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462546">
                <a:tc>
                  <a:txBody>
                    <a:bodyPr/>
                    <a:lstStyle/>
                    <a:p>
                      <a:pPr algn="ctr"/>
                      <a:r>
                        <a:rPr kumimoji="1" lang="ja-JP" altLang="en-US" sz="2400" dirty="0" smtClean="0"/>
                        <a:t>１</a:t>
                      </a:r>
                      <a:endParaRPr kumimoji="1" lang="ja-JP" altLang="en-US" sz="2400" dirty="0">
                        <a:latin typeface="+mn-ea"/>
                        <a:ea typeface="+mn-ea"/>
                      </a:endParaRPr>
                    </a:p>
                  </a:txBody>
                  <a:tcPr/>
                </a:tc>
                <a:tc>
                  <a:txBody>
                    <a:bodyPr/>
                    <a:lstStyle/>
                    <a:p>
                      <a:pPr algn="l"/>
                      <a:r>
                        <a:rPr kumimoji="1" lang="ja-JP" altLang="en-US" sz="2400" dirty="0" smtClean="0"/>
                        <a:t>総合対策の拡大、多汚染物排出の減少（石炭小型ボイラーの取締り、老朽車の淘汰加速、新エネルギー車の普及、ガソリン品質向上等）</a:t>
                      </a:r>
                      <a:endParaRPr kumimoji="1" lang="ja-JP" altLang="en-US" sz="2400" dirty="0">
                        <a:latin typeface="+mn-ea"/>
                        <a:ea typeface="+mn-ea"/>
                      </a:endParaRPr>
                    </a:p>
                  </a:txBody>
                  <a:tcPr/>
                </a:tc>
                <a:tc>
                  <a:txBody>
                    <a:bodyPr/>
                    <a:lstStyle/>
                    <a:p>
                      <a:pPr algn="ctr"/>
                      <a:r>
                        <a:rPr kumimoji="1" lang="ja-JP" altLang="en-US" sz="2400" dirty="0" smtClean="0"/>
                        <a:t>６</a:t>
                      </a:r>
                      <a:endParaRPr kumimoji="1" lang="ja-JP" altLang="en-US" sz="2400" dirty="0">
                        <a:latin typeface="+mn-ea"/>
                        <a:ea typeface="+mn-ea"/>
                      </a:endParaRPr>
                    </a:p>
                  </a:txBody>
                  <a:tcPr/>
                </a:tc>
                <a:tc>
                  <a:txBody>
                    <a:bodyPr/>
                    <a:lstStyle/>
                    <a:p>
                      <a:pPr algn="l"/>
                      <a:r>
                        <a:rPr kumimoji="1" lang="ja-JP" altLang="en-US" sz="2400" dirty="0" smtClean="0"/>
                        <a:t>市場メカニズム機能の発揮、環境経済政策の整備（価格・税制等の政策により大気汚染防止分野への民間参入を推奨）</a:t>
                      </a:r>
                      <a:endParaRPr kumimoji="1" lang="ja-JP" altLang="en-US" sz="2400" dirty="0">
                        <a:latin typeface="+mn-ea"/>
                        <a:ea typeface="+mn-ea"/>
                      </a:endParaRPr>
                    </a:p>
                  </a:txBody>
                  <a:tcPr/>
                </a:tc>
              </a:tr>
              <a:tr h="198234">
                <a:tc>
                  <a:txBody>
                    <a:bodyPr/>
                    <a:lstStyle/>
                    <a:p>
                      <a:pPr algn="ctr"/>
                      <a:r>
                        <a:rPr kumimoji="1" lang="ja-JP" altLang="en-US" sz="2400" dirty="0" smtClean="0"/>
                        <a:t>２</a:t>
                      </a:r>
                      <a:endParaRPr kumimoji="1" lang="ja-JP" altLang="en-US" sz="2400" dirty="0">
                        <a:latin typeface="+mn-ea"/>
                        <a:ea typeface="+mn-ea"/>
                      </a:endParaRPr>
                    </a:p>
                  </a:txBody>
                  <a:tcPr/>
                </a:tc>
                <a:tc>
                  <a:txBody>
                    <a:bodyPr/>
                    <a:lstStyle/>
                    <a:p>
                      <a:pPr algn="l"/>
                      <a:r>
                        <a:rPr kumimoji="1" lang="ja-JP" altLang="en-US" sz="2400" dirty="0" smtClean="0"/>
                        <a:t>産業構造の調整・最適化</a:t>
                      </a:r>
                      <a:endParaRPr kumimoji="1" lang="ja-JP" altLang="en-US" sz="2400" dirty="0">
                        <a:latin typeface="+mn-ea"/>
                        <a:ea typeface="+mn-ea"/>
                      </a:endParaRPr>
                    </a:p>
                  </a:txBody>
                  <a:tcPr/>
                </a:tc>
                <a:tc>
                  <a:txBody>
                    <a:bodyPr/>
                    <a:lstStyle/>
                    <a:p>
                      <a:pPr algn="ctr"/>
                      <a:r>
                        <a:rPr kumimoji="1" lang="ja-JP" altLang="en-US" sz="2400" dirty="0" smtClean="0"/>
                        <a:t>７</a:t>
                      </a:r>
                      <a:endParaRPr kumimoji="1" lang="ja-JP" altLang="en-US" sz="2400" dirty="0">
                        <a:latin typeface="+mn-ea"/>
                        <a:ea typeface="+mn-ea"/>
                      </a:endParaRPr>
                    </a:p>
                  </a:txBody>
                  <a:tcPr/>
                </a:tc>
                <a:tc>
                  <a:txBody>
                    <a:bodyPr/>
                    <a:lstStyle/>
                    <a:p>
                      <a:pPr algn="l"/>
                      <a:r>
                        <a:rPr kumimoji="1" lang="ja-JP" altLang="en-US" sz="2400" dirty="0" smtClean="0"/>
                        <a:t>法律体系の整備、法律の監督管理の厳格化</a:t>
                      </a:r>
                      <a:endParaRPr kumimoji="1" lang="ja-JP" altLang="en-US" sz="2400" dirty="0">
                        <a:latin typeface="+mn-ea"/>
                        <a:ea typeface="+mn-ea"/>
                      </a:endParaRPr>
                    </a:p>
                  </a:txBody>
                  <a:tcPr/>
                </a:tc>
              </a:tr>
              <a:tr h="330390">
                <a:tc>
                  <a:txBody>
                    <a:bodyPr/>
                    <a:lstStyle/>
                    <a:p>
                      <a:pPr algn="ctr"/>
                      <a:r>
                        <a:rPr kumimoji="1" lang="ja-JP" altLang="en-US" sz="2400" dirty="0" smtClean="0"/>
                        <a:t>３</a:t>
                      </a:r>
                      <a:endParaRPr kumimoji="1" lang="ja-JP" altLang="en-US" sz="2400" dirty="0">
                        <a:latin typeface="+mn-ea"/>
                        <a:ea typeface="+mn-ea"/>
                      </a:endParaRPr>
                    </a:p>
                  </a:txBody>
                  <a:tcPr/>
                </a:tc>
                <a:tc>
                  <a:txBody>
                    <a:bodyPr/>
                    <a:lstStyle/>
                    <a:p>
                      <a:pPr algn="l"/>
                      <a:r>
                        <a:rPr kumimoji="1" lang="ja-JP" altLang="en-US" sz="2400" dirty="0" smtClean="0"/>
                        <a:t>企業の技術改造の加速、技術革新能力の向上</a:t>
                      </a:r>
                      <a:endParaRPr kumimoji="1" lang="ja-JP" altLang="en-US" sz="2400" dirty="0">
                        <a:latin typeface="+mn-ea"/>
                        <a:ea typeface="+mn-ea"/>
                      </a:endParaRPr>
                    </a:p>
                  </a:txBody>
                  <a:tcPr/>
                </a:tc>
                <a:tc>
                  <a:txBody>
                    <a:bodyPr/>
                    <a:lstStyle/>
                    <a:p>
                      <a:pPr algn="ctr"/>
                      <a:r>
                        <a:rPr kumimoji="1" lang="ja-JP" altLang="en-US" sz="2400" dirty="0" smtClean="0"/>
                        <a:t>８</a:t>
                      </a:r>
                      <a:endParaRPr kumimoji="1" lang="ja-JP" altLang="en-US" sz="2400" dirty="0">
                        <a:latin typeface="+mn-ea"/>
                        <a:ea typeface="+mn-ea"/>
                      </a:endParaRPr>
                    </a:p>
                  </a:txBody>
                  <a:tcPr/>
                </a:tc>
                <a:tc>
                  <a:txBody>
                    <a:bodyPr/>
                    <a:lstStyle/>
                    <a:p>
                      <a:pPr algn="l"/>
                      <a:r>
                        <a:rPr kumimoji="1" lang="ja-JP" altLang="en-US" sz="2400" dirty="0" smtClean="0"/>
                        <a:t>地域協力メカニズムの構築、地域環境ガバナンスの統括</a:t>
                      </a:r>
                      <a:endParaRPr kumimoji="1" lang="ja-JP" altLang="en-US" sz="2400" dirty="0">
                        <a:latin typeface="+mn-ea"/>
                        <a:ea typeface="+mn-ea"/>
                      </a:endParaRPr>
                    </a:p>
                  </a:txBody>
                  <a:tcPr/>
                </a:tc>
              </a:tr>
              <a:tr h="330390">
                <a:tc>
                  <a:txBody>
                    <a:bodyPr/>
                    <a:lstStyle/>
                    <a:p>
                      <a:pPr algn="ctr"/>
                      <a:r>
                        <a:rPr kumimoji="1" lang="ja-JP" altLang="en-US" sz="2400" dirty="0" smtClean="0"/>
                        <a:t>４</a:t>
                      </a:r>
                      <a:endParaRPr kumimoji="1" lang="ja-JP" altLang="en-US" sz="2400" dirty="0">
                        <a:latin typeface="+mn-ea"/>
                        <a:ea typeface="+mn-ea"/>
                      </a:endParaRPr>
                    </a:p>
                  </a:txBody>
                  <a:tcPr/>
                </a:tc>
                <a:tc>
                  <a:txBody>
                    <a:bodyPr/>
                    <a:lstStyle/>
                    <a:p>
                      <a:pPr algn="l"/>
                      <a:r>
                        <a:rPr kumimoji="1" lang="ja-JP" altLang="en-US" sz="2400" dirty="0" smtClean="0"/>
                        <a:t>エネルギー構造調整の加速、クリーンエネルギー供給の増加</a:t>
                      </a:r>
                      <a:endParaRPr kumimoji="1" lang="ja-JP" altLang="en-US" sz="2400" dirty="0">
                        <a:latin typeface="+mn-ea"/>
                        <a:ea typeface="+mn-ea"/>
                      </a:endParaRPr>
                    </a:p>
                  </a:txBody>
                  <a:tcPr/>
                </a:tc>
                <a:tc>
                  <a:txBody>
                    <a:bodyPr/>
                    <a:lstStyle/>
                    <a:p>
                      <a:pPr algn="ctr"/>
                      <a:r>
                        <a:rPr kumimoji="1" lang="ja-JP" altLang="en-US" sz="2400" dirty="0" smtClean="0"/>
                        <a:t>９</a:t>
                      </a:r>
                      <a:endParaRPr kumimoji="1" lang="ja-JP" altLang="en-US" sz="2400" dirty="0">
                        <a:latin typeface="+mn-ea"/>
                        <a:ea typeface="+mn-ea"/>
                      </a:endParaRPr>
                    </a:p>
                  </a:txBody>
                  <a:tcPr/>
                </a:tc>
                <a:tc>
                  <a:txBody>
                    <a:bodyPr/>
                    <a:lstStyle/>
                    <a:p>
                      <a:pPr algn="l"/>
                      <a:r>
                        <a:rPr kumimoji="1" lang="ja-JP" altLang="en-US" sz="2400" dirty="0" smtClean="0"/>
                        <a:t>観測予警報応急体制の整備、重汚染天候に対する適切な対応</a:t>
                      </a:r>
                      <a:endParaRPr kumimoji="1" lang="ja-JP" altLang="en-US" sz="2400" dirty="0">
                        <a:latin typeface="+mn-ea"/>
                        <a:ea typeface="+mn-ea"/>
                      </a:endParaRPr>
                    </a:p>
                  </a:txBody>
                  <a:tcPr/>
                </a:tc>
              </a:tr>
              <a:tr h="330390">
                <a:tc>
                  <a:txBody>
                    <a:bodyPr/>
                    <a:lstStyle/>
                    <a:p>
                      <a:pPr algn="ctr"/>
                      <a:r>
                        <a:rPr kumimoji="1" lang="ja-JP" altLang="en-US" sz="2400" dirty="0" smtClean="0"/>
                        <a:t>５</a:t>
                      </a:r>
                      <a:endParaRPr kumimoji="1" lang="ja-JP" altLang="en-US" sz="2400" dirty="0">
                        <a:latin typeface="+mn-ea"/>
                        <a:ea typeface="+mn-ea"/>
                      </a:endParaRPr>
                    </a:p>
                  </a:txBody>
                  <a:tcPr/>
                </a:tc>
                <a:tc>
                  <a:txBody>
                    <a:bodyPr/>
                    <a:lstStyle/>
                    <a:p>
                      <a:pPr algn="l"/>
                      <a:r>
                        <a:rPr kumimoji="1" lang="ja-JP" altLang="en-US" sz="2400" dirty="0" smtClean="0"/>
                        <a:t>省エネ環境保護に関する市場参入条件の厳格化、産業の空間的分布の最適化</a:t>
                      </a:r>
                      <a:endParaRPr kumimoji="1" lang="ja-JP" altLang="en-US" sz="2400" dirty="0">
                        <a:latin typeface="+mn-ea"/>
                        <a:ea typeface="+mn-ea"/>
                      </a:endParaRPr>
                    </a:p>
                  </a:txBody>
                  <a:tcPr/>
                </a:tc>
                <a:tc>
                  <a:txBody>
                    <a:bodyPr/>
                    <a:lstStyle/>
                    <a:p>
                      <a:pPr algn="ctr"/>
                      <a:r>
                        <a:rPr kumimoji="1" lang="en-US" altLang="ja-JP" sz="2400" dirty="0" smtClean="0"/>
                        <a:t>10</a:t>
                      </a:r>
                      <a:endParaRPr kumimoji="1" lang="ja-JP" altLang="en-US" sz="2400" dirty="0">
                        <a:latin typeface="+mn-ea"/>
                        <a:ea typeface="+mn-ea"/>
                      </a:endParaRPr>
                    </a:p>
                  </a:txBody>
                  <a:tcPr/>
                </a:tc>
                <a:tc>
                  <a:txBody>
                    <a:bodyPr/>
                    <a:lstStyle/>
                    <a:p>
                      <a:pPr algn="l"/>
                      <a:r>
                        <a:rPr kumimoji="1" lang="ja-JP" altLang="en-US" sz="2400" dirty="0" smtClean="0"/>
                        <a:t>政府や企業の責任の明確化、国民参加の働きかけ</a:t>
                      </a:r>
                      <a:endParaRPr kumimoji="1" lang="ja-JP" altLang="en-US" sz="2400" dirty="0">
                        <a:latin typeface="+mn-ea"/>
                        <a:ea typeface="+mn-ea"/>
                      </a:endParaRPr>
                    </a:p>
                  </a:txBody>
                  <a:tcPr/>
                </a:tc>
              </a:tr>
            </a:tbl>
          </a:graphicData>
        </a:graphic>
      </p:graphicFrame>
      <p:sp>
        <p:nvSpPr>
          <p:cNvPr id="4" name="テキスト ボックス 3"/>
          <p:cNvSpPr txBox="1"/>
          <p:nvPr/>
        </p:nvSpPr>
        <p:spPr>
          <a:xfrm>
            <a:off x="0" y="0"/>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800" dirty="0" smtClean="0"/>
              <a:t>中国の対策：　大気汚染防止行動計画</a:t>
            </a:r>
            <a:endParaRPr lang="en-US" altLang="ja-JP" sz="2800" dirty="0"/>
          </a:p>
        </p:txBody>
      </p:sp>
      <p:sp>
        <p:nvSpPr>
          <p:cNvPr id="5" name="スライド番号プレースホルダ 4"/>
          <p:cNvSpPr txBox="1">
            <a:spLocks/>
          </p:cNvSpPr>
          <p:nvPr/>
        </p:nvSpPr>
        <p:spPr>
          <a:xfrm>
            <a:off x="6981825" y="6381328"/>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D2D8002D-B5B0-4BAC-B1F6-782DDCCE6D9C}" type="slidenum">
              <a:rPr kumimoji="1" lang="ja-JP"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465552"/>
            <a:ext cx="8733656" cy="4525963"/>
          </a:xfrm>
        </p:spPr>
        <p:txBody>
          <a:bodyPr>
            <a:noAutofit/>
          </a:bodyPr>
          <a:lstStyle/>
          <a:p>
            <a:pPr marL="0" indent="0">
              <a:buNone/>
            </a:pPr>
            <a:r>
              <a:rPr lang="ja-JP" altLang="en-US" dirty="0"/>
              <a:t>　</a:t>
            </a:r>
            <a:r>
              <a:rPr lang="en-US" altLang="ja-JP" dirty="0" smtClean="0"/>
              <a:t>2014</a:t>
            </a:r>
            <a:r>
              <a:rPr lang="ja-JP" altLang="en-US" dirty="0" smtClean="0"/>
              <a:t>年４月</a:t>
            </a:r>
            <a:r>
              <a:rPr lang="en-US" altLang="ja-JP" dirty="0" smtClean="0"/>
              <a:t>24</a:t>
            </a:r>
            <a:r>
              <a:rPr lang="ja-JP" altLang="en-US" dirty="0" smtClean="0"/>
              <a:t>日、環境保護法が制定から</a:t>
            </a:r>
            <a:r>
              <a:rPr lang="en-US" altLang="ja-JP" dirty="0" smtClean="0"/>
              <a:t>25</a:t>
            </a:r>
            <a:r>
              <a:rPr lang="ja-JP" altLang="en-US" dirty="0" smtClean="0"/>
              <a:t>年を経て、初めて全面改正。</a:t>
            </a:r>
            <a:r>
              <a:rPr lang="en-US" altLang="ja-JP" dirty="0" smtClean="0"/>
              <a:t>2015</a:t>
            </a:r>
            <a:r>
              <a:rPr lang="ja-JP" altLang="en-US" dirty="0" smtClean="0"/>
              <a:t>年１月１日から施行</a:t>
            </a:r>
            <a:r>
              <a:rPr lang="ja-JP" altLang="ja-JP" dirty="0" smtClean="0"/>
              <a:t>。</a:t>
            </a:r>
            <a:endParaRPr lang="en-US" altLang="ja-JP" dirty="0" smtClean="0"/>
          </a:p>
          <a:p>
            <a:pPr marL="0" indent="0">
              <a:buNone/>
            </a:pPr>
            <a:r>
              <a:rPr lang="ja-JP" altLang="en-US" dirty="0" smtClean="0"/>
              <a:t>・</a:t>
            </a:r>
            <a:r>
              <a:rPr lang="ja-JP" altLang="ja-JP" dirty="0" smtClean="0"/>
              <a:t>初めて</a:t>
            </a:r>
            <a:r>
              <a:rPr lang="ja-JP" altLang="ja-JP" dirty="0"/>
              <a:t>法律において環境保護は国の基本国策である</a:t>
            </a:r>
            <a:r>
              <a:rPr lang="ja-JP" altLang="ja-JP" dirty="0" smtClean="0"/>
              <a:t>と</a:t>
            </a:r>
            <a:r>
              <a:rPr lang="ja-JP" altLang="en-US" dirty="0" smtClean="0"/>
              <a:t>規定。</a:t>
            </a:r>
            <a:endParaRPr lang="en-US" altLang="ja-JP" dirty="0" smtClean="0"/>
          </a:p>
          <a:p>
            <a:pPr marL="0" indent="0">
              <a:buNone/>
            </a:pPr>
            <a:r>
              <a:rPr kumimoji="1" lang="ja-JP" altLang="en-US" dirty="0" smtClean="0"/>
              <a:t>・　</a:t>
            </a:r>
            <a:r>
              <a:rPr lang="ja-JP" altLang="ja-JP" dirty="0"/>
              <a:t>初めて「保護優先」を環境保護法</a:t>
            </a:r>
            <a:r>
              <a:rPr lang="ja-JP" altLang="ja-JP" dirty="0" smtClean="0"/>
              <a:t>の基本</a:t>
            </a:r>
            <a:r>
              <a:rPr lang="ja-JP" altLang="ja-JP" dirty="0"/>
              <a:t>原則と</a:t>
            </a:r>
            <a:r>
              <a:rPr lang="ja-JP" altLang="ja-JP" dirty="0" smtClean="0"/>
              <a:t>して</a:t>
            </a:r>
            <a:r>
              <a:rPr lang="ja-JP" altLang="en-US" dirty="0" smtClean="0"/>
              <a:t>規定</a:t>
            </a:r>
            <a:endParaRPr lang="en-US" altLang="ja-JP" dirty="0" smtClean="0"/>
          </a:p>
          <a:p>
            <a:pPr marL="0" lvl="0" indent="0">
              <a:buNone/>
            </a:pPr>
            <a:r>
              <a:rPr kumimoji="1" lang="ja-JP" altLang="en-US" dirty="0" smtClean="0"/>
              <a:t>・</a:t>
            </a:r>
            <a:r>
              <a:rPr lang="ja-JP" altLang="ja-JP" dirty="0"/>
              <a:t>初めて環境目標責任制度に</a:t>
            </a:r>
            <a:r>
              <a:rPr lang="ja-JP" altLang="ja-JP" dirty="0" smtClean="0"/>
              <a:t>強制</a:t>
            </a:r>
            <a:r>
              <a:rPr lang="ja-JP" altLang="en-US" dirty="0" smtClean="0"/>
              <a:t>的</a:t>
            </a:r>
            <a:r>
              <a:rPr lang="ja-JP" altLang="ja-JP" dirty="0" smtClean="0"/>
              <a:t>効力</a:t>
            </a:r>
            <a:r>
              <a:rPr lang="ja-JP" altLang="ja-JP" dirty="0"/>
              <a:t>を与えた。</a:t>
            </a:r>
          </a:p>
          <a:p>
            <a:pPr marL="0" indent="0">
              <a:buNone/>
            </a:pPr>
            <a:r>
              <a:rPr kumimoji="1" lang="ja-JP" altLang="en-US" dirty="0" smtClean="0"/>
              <a:t>・国は全国に観測測定ネットワークを構築、測定データの共有メカニズムを整備、環境と健康に関する測定、調査及びリスク評価を制度化</a:t>
            </a:r>
          </a:p>
          <a:p>
            <a:pPr marL="0" indent="0">
              <a:buNone/>
            </a:pPr>
            <a:r>
              <a:rPr lang="ja-JP" altLang="en-US" dirty="0" smtClean="0"/>
              <a:t>・土地開発利用計画の策定に当たっての環境影響評価の実施の義務化</a:t>
            </a:r>
            <a:endParaRPr lang="en-US" altLang="ja-JP" dirty="0" smtClean="0"/>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33</a:t>
            </a:fld>
            <a:endParaRPr lang="ja-JP" altLang="en-US" dirty="0">
              <a:solidFill>
                <a:prstClr val="black">
                  <a:tint val="75000"/>
                </a:prstClr>
              </a:solidFill>
            </a:endParaRPr>
          </a:p>
        </p:txBody>
      </p:sp>
      <p:sp>
        <p:nvSpPr>
          <p:cNvPr id="5" name="テキスト ボックス 4"/>
          <p:cNvSpPr txBox="1"/>
          <p:nvPr/>
        </p:nvSpPr>
        <p:spPr>
          <a:xfrm>
            <a:off x="0" y="-27384"/>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200" dirty="0" smtClean="0">
                <a:solidFill>
                  <a:prstClr val="black"/>
                </a:solidFill>
              </a:rPr>
              <a:t>環境保護法改正</a:t>
            </a:r>
            <a:endParaRPr lang="en-US" altLang="ja-JP" sz="3200" dirty="0">
              <a:solidFill>
                <a:prstClr val="black"/>
              </a:solidFill>
            </a:endParaRPr>
          </a:p>
        </p:txBody>
      </p:sp>
    </p:spTree>
    <p:extLst>
      <p:ext uri="{BB962C8B-B14F-4D97-AF65-F5344CB8AC3E}">
        <p14:creationId xmlns:p14="http://schemas.microsoft.com/office/powerpoint/2010/main" val="11229662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465552"/>
            <a:ext cx="8733656" cy="4525963"/>
          </a:xfrm>
        </p:spPr>
        <p:txBody>
          <a:bodyPr>
            <a:noAutofit/>
          </a:bodyPr>
          <a:lstStyle/>
          <a:p>
            <a:pPr marL="0" indent="0">
              <a:buNone/>
            </a:pPr>
            <a:r>
              <a:rPr lang="ja-JP" altLang="en-US" dirty="0"/>
              <a:t>・行政担当官の人事評価に際して、環境保護目標を指標とする「環境保護目標責任制度」の強化</a:t>
            </a:r>
            <a:endParaRPr lang="en-US" altLang="ja-JP" dirty="0"/>
          </a:p>
          <a:p>
            <a:pPr marL="0" indent="0">
              <a:buNone/>
            </a:pPr>
            <a:r>
              <a:rPr lang="ja-JP" altLang="en-US" dirty="0"/>
              <a:t>・環境汚染・破壊により公共利益を損なう行為を、一定の団体が訴追できるとする「環境公益訴訟」を初めて規定。</a:t>
            </a:r>
            <a:endParaRPr lang="en-US" altLang="ja-JP" dirty="0"/>
          </a:p>
          <a:p>
            <a:pPr marL="0" lvl="0" indent="0">
              <a:buNone/>
            </a:pPr>
            <a:r>
              <a:rPr lang="ja-JP" altLang="en-US" dirty="0"/>
              <a:t>・</a:t>
            </a:r>
            <a:r>
              <a:rPr lang="ja-JP" altLang="ja-JP" dirty="0"/>
              <a:t>初めて環境</a:t>
            </a:r>
            <a:r>
              <a:rPr lang="ja-JP" altLang="en-US" dirty="0"/>
              <a:t>保護</a:t>
            </a:r>
            <a:r>
              <a:rPr lang="ja-JP" altLang="ja-JP" dirty="0"/>
              <a:t>執行機関に</a:t>
            </a:r>
            <a:r>
              <a:rPr lang="ja-JP" altLang="en-US" dirty="0"/>
              <a:t>、</a:t>
            </a:r>
            <a:r>
              <a:rPr lang="ja-JP" altLang="ja-JP" dirty="0"/>
              <a:t>違法施設の差押え</a:t>
            </a:r>
            <a:r>
              <a:rPr lang="ja-JP" altLang="en-US" dirty="0"/>
              <a:t>等の</a:t>
            </a:r>
            <a:r>
              <a:rPr lang="ja-JP" altLang="ja-JP" dirty="0"/>
              <a:t>「警察権力」を与え</a:t>
            </a:r>
            <a:r>
              <a:rPr lang="ja-JP" altLang="en-US" dirty="0"/>
              <a:t>、公安執行機関と共同した</a:t>
            </a:r>
            <a:r>
              <a:rPr lang="ja-JP" altLang="ja-JP" dirty="0"/>
              <a:t>刑事拘留</a:t>
            </a:r>
            <a:r>
              <a:rPr lang="ja-JP" altLang="en-US" dirty="0"/>
              <a:t>等の執行について規定</a:t>
            </a:r>
            <a:r>
              <a:rPr lang="ja-JP" altLang="ja-JP" dirty="0"/>
              <a:t>。</a:t>
            </a:r>
            <a:endParaRPr lang="en-US" altLang="ja-JP" dirty="0"/>
          </a:p>
          <a:p>
            <a:pPr marL="0" indent="0">
              <a:buNone/>
            </a:pPr>
            <a:r>
              <a:rPr lang="ja-JP" altLang="en-US" dirty="0"/>
              <a:t>・</a:t>
            </a:r>
            <a:r>
              <a:rPr lang="ja-JP" altLang="ja-JP" dirty="0"/>
              <a:t>初めて区域共同防止調整メカニズムを</a:t>
            </a:r>
            <a:r>
              <a:rPr lang="ja-JP" altLang="en-US" dirty="0"/>
              <a:t>規定</a:t>
            </a:r>
            <a:endParaRPr lang="en-US" altLang="ja-JP" dirty="0"/>
          </a:p>
          <a:p>
            <a:pPr marL="0" lvl="0" indent="0">
              <a:buNone/>
            </a:pPr>
            <a:r>
              <a:rPr lang="ja-JP" altLang="en-US" dirty="0"/>
              <a:t>・</a:t>
            </a:r>
            <a:r>
              <a:rPr lang="ja-JP" altLang="ja-JP" dirty="0"/>
              <a:t>初めて環境情報公開及び民衆</a:t>
            </a:r>
            <a:r>
              <a:rPr lang="ja-JP" altLang="en-US" dirty="0"/>
              <a:t>参画について、</a:t>
            </a:r>
            <a:r>
              <a:rPr lang="ja-JP" altLang="ja-JP" dirty="0"/>
              <a:t>独立した章を設けて規定。</a:t>
            </a:r>
            <a:r>
              <a:rPr lang="ja-JP" altLang="en-US" dirty="0"/>
              <a:t>（</a:t>
            </a:r>
            <a:r>
              <a:rPr lang="ja-JP" altLang="ja-JP" dirty="0"/>
              <a:t>重点汚染排出機関に対して環境情報</a:t>
            </a:r>
            <a:r>
              <a:rPr lang="ja-JP" altLang="en-US" dirty="0"/>
              <a:t>公開を義務化）</a:t>
            </a:r>
          </a:p>
        </p:txBody>
      </p:sp>
      <p:sp>
        <p:nvSpPr>
          <p:cNvPr id="4" name="スライド番号プレースホルダー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34</a:t>
            </a:fld>
            <a:endParaRPr lang="ja-JP" altLang="en-US" dirty="0">
              <a:solidFill>
                <a:prstClr val="black">
                  <a:tint val="75000"/>
                </a:prstClr>
              </a:solidFill>
            </a:endParaRPr>
          </a:p>
        </p:txBody>
      </p:sp>
      <p:sp>
        <p:nvSpPr>
          <p:cNvPr id="5" name="テキスト ボックス 4"/>
          <p:cNvSpPr txBox="1"/>
          <p:nvPr/>
        </p:nvSpPr>
        <p:spPr>
          <a:xfrm>
            <a:off x="0" y="-27384"/>
            <a:ext cx="9144000" cy="58477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200" dirty="0" smtClean="0">
                <a:solidFill>
                  <a:prstClr val="black"/>
                </a:solidFill>
              </a:rPr>
              <a:t>環境保護法改正</a:t>
            </a:r>
            <a:endParaRPr lang="en-US" altLang="ja-JP" sz="3200" dirty="0">
              <a:solidFill>
                <a:prstClr val="black"/>
              </a:solidFill>
            </a:endParaRPr>
          </a:p>
        </p:txBody>
      </p:sp>
    </p:spTree>
    <p:extLst>
      <p:ext uri="{BB962C8B-B14F-4D97-AF65-F5344CB8AC3E}">
        <p14:creationId xmlns:p14="http://schemas.microsoft.com/office/powerpoint/2010/main" val="2667317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23528" y="692696"/>
            <a:ext cx="8568952" cy="5246043"/>
          </a:xfrm>
        </p:spPr>
        <p:txBody>
          <a:bodyPr>
            <a:noAutofit/>
          </a:bodyPr>
          <a:lstStyle/>
          <a:p>
            <a:pPr marL="0" indent="0">
              <a:buNone/>
            </a:pPr>
            <a:r>
              <a:rPr lang="ja-JP" altLang="en-US" sz="2800" dirty="0" smtClean="0">
                <a:latin typeface="+mn-ea"/>
              </a:rPr>
              <a:t>・大気汚染防止法改正案が、</a:t>
            </a:r>
            <a:r>
              <a:rPr lang="en-US" altLang="ja-JP" sz="2800" dirty="0" smtClean="0">
                <a:latin typeface="+mn-ea"/>
              </a:rPr>
              <a:t>12</a:t>
            </a:r>
            <a:r>
              <a:rPr lang="ja-JP" altLang="en-US" sz="2800" dirty="0" smtClean="0">
                <a:latin typeface="+mn-ea"/>
              </a:rPr>
              <a:t>月</a:t>
            </a:r>
            <a:r>
              <a:rPr lang="en-US" altLang="ja-JP" sz="2800" dirty="0" smtClean="0">
                <a:latin typeface="+mn-ea"/>
              </a:rPr>
              <a:t>26</a:t>
            </a:r>
            <a:r>
              <a:rPr lang="ja-JP" altLang="en-US" sz="2800" dirty="0" smtClean="0">
                <a:latin typeface="+mn-ea"/>
              </a:rPr>
              <a:t>日に全人代常務委員会において審議。（同日、新華ネット）</a:t>
            </a:r>
            <a:endParaRPr lang="en-US" altLang="ja-JP" sz="2800" dirty="0" smtClean="0">
              <a:latin typeface="+mn-ea"/>
            </a:endParaRPr>
          </a:p>
          <a:p>
            <a:pPr marL="0" indent="0">
              <a:buNone/>
            </a:pPr>
            <a:r>
              <a:rPr lang="ja-JP" altLang="en-US" sz="2800" dirty="0" smtClean="0">
                <a:latin typeface="+mn-ea"/>
              </a:rPr>
              <a:t>（</a:t>
            </a:r>
            <a:r>
              <a:rPr lang="en-US" altLang="ja-JP" sz="2800" dirty="0" smtClean="0">
                <a:latin typeface="+mn-ea"/>
              </a:rPr>
              <a:t>1987</a:t>
            </a:r>
            <a:r>
              <a:rPr lang="ja-JP" altLang="en-US" sz="2800" dirty="0" smtClean="0">
                <a:latin typeface="+mn-ea"/>
              </a:rPr>
              <a:t>年制定。過去の改正は</a:t>
            </a:r>
            <a:r>
              <a:rPr lang="en-US" altLang="ja-JP" sz="2800" dirty="0" smtClean="0">
                <a:latin typeface="+mn-ea"/>
              </a:rPr>
              <a:t>1995</a:t>
            </a:r>
            <a:r>
              <a:rPr lang="ja-JP" altLang="en-US" sz="2800" dirty="0" smtClean="0">
                <a:latin typeface="+mn-ea"/>
              </a:rPr>
              <a:t>年</a:t>
            </a:r>
            <a:r>
              <a:rPr lang="ja-JP" altLang="en-US" sz="2800" dirty="0">
                <a:latin typeface="+mn-ea"/>
              </a:rPr>
              <a:t>及</a:t>
            </a:r>
            <a:r>
              <a:rPr lang="ja-JP" altLang="en-US" sz="2800" dirty="0" smtClean="0">
                <a:latin typeface="+mn-ea"/>
              </a:rPr>
              <a:t>び</a:t>
            </a:r>
            <a:r>
              <a:rPr lang="en-US" altLang="ja-JP" sz="2800" dirty="0" smtClean="0">
                <a:latin typeface="+mn-ea"/>
              </a:rPr>
              <a:t>2000</a:t>
            </a:r>
            <a:r>
              <a:rPr lang="ja-JP" altLang="en-US" sz="2800" dirty="0" smtClean="0">
                <a:latin typeface="+mn-ea"/>
              </a:rPr>
              <a:t>年。）</a:t>
            </a:r>
            <a:endParaRPr lang="en-US" altLang="ja-JP" sz="2800" dirty="0">
              <a:latin typeface="+mn-ea"/>
            </a:endParaRPr>
          </a:p>
          <a:p>
            <a:pPr marL="0" indent="0">
              <a:buNone/>
            </a:pPr>
            <a:endParaRPr lang="en-US" altLang="ja-JP" sz="2800" dirty="0">
              <a:latin typeface="+mn-ea"/>
            </a:endParaRPr>
          </a:p>
          <a:p>
            <a:pPr marL="0" indent="0">
              <a:buNone/>
            </a:pPr>
            <a:r>
              <a:rPr lang="ja-JP" altLang="en-US" sz="2800" dirty="0" smtClean="0"/>
              <a:t>・</a:t>
            </a:r>
            <a:r>
              <a:rPr lang="ja-JP" altLang="ja-JP" sz="2800" dirty="0" smtClean="0"/>
              <a:t>中国</a:t>
            </a:r>
            <a:r>
              <a:rPr lang="ja-JP" altLang="ja-JP" sz="2800" dirty="0"/>
              <a:t>政府</a:t>
            </a:r>
            <a:r>
              <a:rPr lang="ja-JP" altLang="en-US" sz="2800" dirty="0"/>
              <a:t>が</a:t>
            </a:r>
            <a:r>
              <a:rPr lang="ja-JP" altLang="ja-JP" sz="2800" dirty="0"/>
              <a:t>大気</a:t>
            </a:r>
            <a:r>
              <a:rPr lang="ja-JP" altLang="ja-JP" sz="2800" dirty="0">
                <a:latin typeface="+mn-ea"/>
              </a:rPr>
              <a:t>汚染</a:t>
            </a:r>
            <a:r>
              <a:rPr lang="ja-JP" altLang="en-US" sz="2800" dirty="0"/>
              <a:t>対策等の</a:t>
            </a:r>
            <a:r>
              <a:rPr lang="ja-JP" altLang="ja-JP" sz="2800" dirty="0"/>
              <a:t>環境保護のために５００億元（約９７００億円）規模の基金を設立する見通しに</a:t>
            </a:r>
            <a:r>
              <a:rPr lang="ja-JP" altLang="ja-JP" sz="2800" dirty="0" smtClean="0"/>
              <a:t>なった</a:t>
            </a:r>
            <a:r>
              <a:rPr lang="ja-JP" altLang="en-US" sz="2800" dirty="0" smtClean="0"/>
              <a:t>。（</a:t>
            </a:r>
            <a:r>
              <a:rPr lang="en-US" altLang="ja-JP" sz="2800" dirty="0" smtClean="0"/>
              <a:t>12</a:t>
            </a:r>
            <a:r>
              <a:rPr lang="ja-JP" altLang="en-US" sz="2800" dirty="0" smtClean="0"/>
              <a:t>月</a:t>
            </a:r>
            <a:r>
              <a:rPr lang="ja-JP" altLang="ja-JP" sz="2800" dirty="0" smtClean="0"/>
              <a:t>３日</a:t>
            </a:r>
            <a:r>
              <a:rPr lang="ja-JP" altLang="en-US" sz="2800" dirty="0" smtClean="0"/>
              <a:t>、</a:t>
            </a:r>
            <a:r>
              <a:rPr lang="ja-JP" altLang="ja-JP" sz="2800" dirty="0" smtClean="0"/>
              <a:t>中国</a:t>
            </a:r>
            <a:r>
              <a:rPr lang="ja-JP" altLang="ja-JP" sz="2800" dirty="0"/>
              <a:t>証券報</a:t>
            </a:r>
            <a:r>
              <a:rPr lang="ja-JP" altLang="en-US" sz="2800" dirty="0" smtClean="0"/>
              <a:t>）</a:t>
            </a:r>
            <a:endParaRPr lang="en-US" altLang="ja-JP" sz="2800" dirty="0"/>
          </a:p>
          <a:p>
            <a:pPr marL="0" indent="0">
              <a:buNone/>
            </a:pPr>
            <a:endParaRPr lang="en-US" altLang="ja-JP" sz="2800" dirty="0" smtClean="0"/>
          </a:p>
          <a:p>
            <a:pPr marL="0" indent="0">
              <a:buNone/>
            </a:pPr>
            <a:r>
              <a:rPr lang="ja-JP" altLang="en-US" sz="2800" dirty="0" smtClean="0"/>
              <a:t>・</a:t>
            </a:r>
            <a:r>
              <a:rPr lang="ja-JP" altLang="ja-JP" sz="2800" dirty="0" smtClean="0"/>
              <a:t>北京市</a:t>
            </a:r>
            <a:r>
              <a:rPr lang="ja-JP" altLang="ja-JP" sz="2800" dirty="0"/>
              <a:t>環境保護局は</a:t>
            </a:r>
            <a:r>
              <a:rPr lang="en-US" altLang="ja-JP" sz="2800" dirty="0"/>
              <a:t>12</a:t>
            </a:r>
            <a:r>
              <a:rPr lang="ja-JP" altLang="en-US" sz="2800" dirty="0"/>
              <a:t>月</a:t>
            </a:r>
            <a:r>
              <a:rPr lang="ja-JP" altLang="ja-JP" sz="2800" dirty="0"/>
              <a:t>４日</a:t>
            </a:r>
            <a:r>
              <a:rPr lang="ja-JP" altLang="ja-JP" sz="2800" dirty="0" smtClean="0"/>
              <a:t>、</a:t>
            </a:r>
            <a:r>
              <a:rPr lang="en-US" altLang="ja-JP" sz="2800" dirty="0"/>
              <a:t>2020</a:t>
            </a:r>
            <a:r>
              <a:rPr lang="ja-JP" altLang="ja-JP" sz="2800" dirty="0" smtClean="0"/>
              <a:t>年末</a:t>
            </a:r>
            <a:r>
              <a:rPr lang="ja-JP" altLang="ja-JP" sz="2800" dirty="0"/>
              <a:t>までに</a:t>
            </a:r>
            <a:r>
              <a:rPr lang="ja-JP" altLang="en-US" sz="2800" dirty="0"/>
              <a:t>市街地</a:t>
            </a:r>
            <a:r>
              <a:rPr lang="ja-JP" altLang="ja-JP" sz="2800" dirty="0"/>
              <a:t>６区で高汚染燃料の燃焼を禁止する方針を打ち出した。暖房や炊事など住民の石炭使用も</a:t>
            </a:r>
            <a:r>
              <a:rPr lang="ja-JP" altLang="ja-JP" sz="2800" dirty="0" smtClean="0"/>
              <a:t>禁止</a:t>
            </a:r>
            <a:r>
              <a:rPr lang="ja-JP" altLang="en-US" sz="2800" dirty="0" smtClean="0"/>
              <a:t>。</a:t>
            </a:r>
            <a:r>
              <a:rPr lang="ja-JP" altLang="en-US" sz="2800" dirty="0"/>
              <a:t>（</a:t>
            </a:r>
            <a:r>
              <a:rPr lang="ja-JP" altLang="ja-JP" sz="2800" dirty="0"/>
              <a:t>中国新聞網</a:t>
            </a:r>
            <a:r>
              <a:rPr lang="ja-JP" altLang="en-US" sz="2800" dirty="0" smtClean="0"/>
              <a:t>）</a:t>
            </a:r>
          </a:p>
        </p:txBody>
      </p:sp>
      <p:sp>
        <p:nvSpPr>
          <p:cNvPr id="6" name="テキスト ボックス 5"/>
          <p:cNvSpPr txBox="1"/>
          <p:nvPr/>
        </p:nvSpPr>
        <p:spPr>
          <a:xfrm>
            <a:off x="7937" y="-17859"/>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600" dirty="0" smtClean="0"/>
              <a:t>中国国内の関連施策</a:t>
            </a:r>
            <a:endParaRPr lang="en-US" altLang="ja-JP"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96752"/>
            <a:ext cx="8229600" cy="4525963"/>
          </a:xfrm>
        </p:spPr>
        <p:txBody>
          <a:bodyPr>
            <a:normAutofit lnSpcReduction="10000"/>
          </a:bodyPr>
          <a:lstStyle/>
          <a:p>
            <a:r>
              <a:rPr lang="ja-JP" altLang="ja-JP" dirty="0" smtClean="0"/>
              <a:t>中国</a:t>
            </a:r>
            <a:r>
              <a:rPr lang="ja-JP" altLang="ja-JP" dirty="0"/>
              <a:t>政府系の環境観測機関幹部</a:t>
            </a:r>
            <a:r>
              <a:rPr lang="ja-JP" altLang="ja-JP" dirty="0" smtClean="0"/>
              <a:t>は、</a:t>
            </a:r>
            <a:r>
              <a:rPr lang="ja-JP" altLang="ja-JP" dirty="0"/>
              <a:t>中国の大気汚染</a:t>
            </a:r>
            <a:r>
              <a:rPr lang="ja-JP" altLang="ja-JP" dirty="0" smtClean="0"/>
              <a:t>の</a:t>
            </a:r>
            <a:r>
              <a:rPr lang="ja-JP" altLang="en-US" dirty="0" smtClean="0"/>
              <a:t>根本的解決</a:t>
            </a:r>
            <a:r>
              <a:rPr lang="ja-JP" altLang="ja-JP" dirty="0" smtClean="0"/>
              <a:t>に</a:t>
            </a:r>
            <a:r>
              <a:rPr lang="ja-JP" altLang="ja-JP" dirty="0"/>
              <a:t>は２０～３０年間かかる</a:t>
            </a:r>
            <a:r>
              <a:rPr lang="ja-JP" altLang="ja-JP" dirty="0" smtClean="0"/>
              <a:t>と</a:t>
            </a:r>
            <a:r>
              <a:rPr lang="ja-JP" altLang="en-US" dirty="0" smtClean="0"/>
              <a:t>指摘。</a:t>
            </a:r>
            <a:r>
              <a:rPr lang="ja-JP" altLang="ja-JP" dirty="0" smtClean="0"/>
              <a:t>「</a:t>
            </a:r>
            <a:r>
              <a:rPr lang="ja-JP" altLang="ja-JP" dirty="0"/>
              <a:t>奇跡的な環境改善」をしても１５～２０年かかるという</a:t>
            </a:r>
            <a:r>
              <a:rPr lang="ja-JP" altLang="ja-JP" dirty="0" smtClean="0"/>
              <a:t>。</a:t>
            </a:r>
            <a:r>
              <a:rPr lang="ja-JP" altLang="en-US" dirty="0" smtClean="0"/>
              <a:t>（</a:t>
            </a:r>
            <a:r>
              <a:rPr lang="en-US" altLang="ja-JP" dirty="0" smtClean="0"/>
              <a:t>2014</a:t>
            </a:r>
            <a:r>
              <a:rPr lang="ja-JP" altLang="en-US" dirty="0" smtClean="0"/>
              <a:t>年</a:t>
            </a:r>
            <a:r>
              <a:rPr lang="en-US" altLang="ja-JP" dirty="0" smtClean="0"/>
              <a:t>10</a:t>
            </a:r>
            <a:r>
              <a:rPr lang="ja-JP" altLang="en-US" dirty="0" smtClean="0"/>
              <a:t>月、</a:t>
            </a:r>
            <a:r>
              <a:rPr lang="ja-JP" altLang="ja-JP" dirty="0" smtClean="0"/>
              <a:t>中国</a:t>
            </a:r>
            <a:r>
              <a:rPr lang="ja-JP" altLang="ja-JP" dirty="0"/>
              <a:t>中央人民放送（電子版</a:t>
            </a:r>
            <a:r>
              <a:rPr lang="ja-JP" altLang="ja-JP" dirty="0" smtClean="0"/>
              <a:t>）</a:t>
            </a:r>
            <a:r>
              <a:rPr lang="ja-JP" altLang="en-US" dirty="0" smtClean="0"/>
              <a:t>）</a:t>
            </a:r>
            <a:endParaRPr lang="en-US" altLang="ja-JP" dirty="0" smtClean="0"/>
          </a:p>
          <a:p>
            <a:endParaRPr lang="en-US" altLang="ja-JP" dirty="0" smtClean="0"/>
          </a:p>
          <a:p>
            <a:r>
              <a:rPr lang="ja-JP" altLang="en-US" dirty="0" smtClean="0"/>
              <a:t>解振華・国家発展改革委員会副主任は、</a:t>
            </a:r>
            <a:r>
              <a:rPr lang="en-US" altLang="ja-JP" dirty="0" smtClean="0"/>
              <a:t>11</a:t>
            </a:r>
            <a:r>
              <a:rPr lang="ja-JP" altLang="en-US" dirty="0" smtClean="0"/>
              <a:t>月</a:t>
            </a:r>
            <a:r>
              <a:rPr lang="en-US" altLang="zh-CN" dirty="0" smtClean="0"/>
              <a:t>25</a:t>
            </a:r>
            <a:r>
              <a:rPr lang="ja-JP" altLang="en-US" dirty="0" smtClean="0"/>
              <a:t>日、</a:t>
            </a:r>
            <a:r>
              <a:rPr lang="en-US" altLang="ja-JP" dirty="0" smtClean="0"/>
              <a:t>APEC</a:t>
            </a:r>
            <a:r>
              <a:rPr lang="ja-JP" altLang="en-US" dirty="0" smtClean="0"/>
              <a:t>ブルーの常態化は２０３０年頃までに実現する見通しである旨を発言。</a:t>
            </a:r>
            <a:endParaRPr lang="ja-JP"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36</a:t>
            </a:fld>
            <a:endParaRPr kumimoji="1" lang="ja-JP" altLang="en-US" dirty="0"/>
          </a:p>
        </p:txBody>
      </p:sp>
      <p:sp>
        <p:nvSpPr>
          <p:cNvPr id="5" name="テキスト ボックス 4"/>
          <p:cNvSpPr txBox="1"/>
          <p:nvPr/>
        </p:nvSpPr>
        <p:spPr>
          <a:xfrm>
            <a:off x="7937" y="-17859"/>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600" dirty="0" smtClean="0"/>
              <a:t>中国における大気汚染解決の見通し</a:t>
            </a:r>
            <a:endParaRPr lang="en-US" altLang="ja-JP" sz="3600" dirty="0"/>
          </a:p>
        </p:txBody>
      </p:sp>
    </p:spTree>
    <p:extLst>
      <p:ext uri="{BB962C8B-B14F-4D97-AF65-F5344CB8AC3E}">
        <p14:creationId xmlns:p14="http://schemas.microsoft.com/office/powerpoint/2010/main" val="218648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2"/>
          </p:nvPr>
        </p:nvSpPr>
        <p:spPr/>
        <p:txBody>
          <a:bodyPr/>
          <a:lstStyle/>
          <a:p>
            <a:fld id="{D2D8002D-B5B0-4BAC-B1F6-782DDCCE6D9C}" type="slidenum">
              <a:rPr kumimoji="1" lang="ja-JP" altLang="en-US" smtClean="0"/>
              <a:pPr/>
              <a:t>37</a:t>
            </a:fld>
            <a:endParaRPr kumimoji="1" lang="ja-JP" altLang="en-US" dirty="0"/>
          </a:p>
        </p:txBody>
      </p:sp>
      <p:sp>
        <p:nvSpPr>
          <p:cNvPr id="73729" name="Rectangle 1"/>
          <p:cNvSpPr>
            <a:spLocks noChangeArrowheads="1"/>
          </p:cNvSpPr>
          <p:nvPr/>
        </p:nvSpPr>
        <p:spPr bwMode="auto">
          <a:xfrm>
            <a:off x="107504" y="739145"/>
            <a:ext cx="9036496" cy="5786199"/>
          </a:xfrm>
          <a:prstGeom prst="rect">
            <a:avLst/>
          </a:prstGeom>
        </p:spPr>
        <p:txBody>
          <a:bodyPr vert="horz" wrap="square" lIns="91440" tIns="45720" rIns="91440" bIns="45720" numCol="1" anchor="ctr" anchorCtr="0" compatLnSpc="1">
            <a:prstTxWarp prst="textNoShape">
              <a:avLst/>
            </a:prstTxWarp>
            <a:spAutoFit/>
          </a:bodyPr>
          <a:lstStyle/>
          <a:p>
            <a:pPr marL="266700" lvl="0" indent="-266700" fontAlgn="base">
              <a:spcBef>
                <a:spcPct val="0"/>
              </a:spcBef>
              <a:spcAft>
                <a:spcPct val="0"/>
              </a:spcAft>
              <a:tabLst>
                <a:tab pos="539750" algn="l"/>
              </a:tabLst>
            </a:pPr>
            <a:r>
              <a:rPr lang="ja-JP" altLang="en-US" sz="2700" dirty="0"/>
              <a:t>　</a:t>
            </a:r>
            <a:r>
              <a:rPr lang="ja-JP" altLang="en-US" sz="2700" dirty="0" smtClean="0"/>
              <a:t>・ 「貧困への宣戦と同様に、汚染に対しても決然と宣戦する」</a:t>
            </a:r>
            <a:endParaRPr lang="en-US" altLang="ja-JP" sz="2700" dirty="0" smtClean="0"/>
          </a:p>
          <a:p>
            <a:pPr marL="266700" lvl="0" indent="-266700" fontAlgn="base">
              <a:spcBef>
                <a:spcPct val="0"/>
              </a:spcBef>
              <a:spcAft>
                <a:spcPct val="0"/>
              </a:spcAft>
              <a:tabLst>
                <a:tab pos="539750" algn="l"/>
              </a:tabLst>
            </a:pPr>
            <a:r>
              <a:rPr lang="ja-JP" altLang="en-US" sz="2700" dirty="0" smtClean="0"/>
              <a:t>　・政府・企業・大衆が共同で参画する新たな仕組み</a:t>
            </a:r>
            <a:endParaRPr lang="en-US" altLang="ja-JP" sz="2700" dirty="0" smtClean="0"/>
          </a:p>
          <a:p>
            <a:pPr marL="266700" lvl="0" indent="-266700" fontAlgn="base">
              <a:spcBef>
                <a:spcPct val="0"/>
              </a:spcBef>
              <a:spcAft>
                <a:spcPct val="0"/>
              </a:spcAft>
              <a:tabLst>
                <a:tab pos="539750" algn="l"/>
              </a:tabLst>
            </a:pPr>
            <a:r>
              <a:rPr lang="ja-JP" altLang="en-US" sz="2700" dirty="0" smtClean="0"/>
              <a:t>　・地域間大気汚染共同対策</a:t>
            </a:r>
            <a:endParaRPr lang="en-US" altLang="ja-JP" sz="2700" dirty="0" smtClean="0"/>
          </a:p>
          <a:p>
            <a:pPr marL="266700" lvl="0" indent="-266700" fontAlgn="base">
              <a:spcBef>
                <a:spcPct val="0"/>
              </a:spcBef>
              <a:spcAft>
                <a:spcPct val="0"/>
              </a:spcAft>
              <a:tabLst>
                <a:tab pos="539750" algn="l"/>
              </a:tabLst>
            </a:pPr>
            <a:r>
              <a:rPr lang="ja-JP" altLang="en-US" sz="2700" dirty="0"/>
              <a:t>　</a:t>
            </a:r>
            <a:r>
              <a:rPr lang="ja-JP" altLang="en-US" sz="2700" dirty="0" smtClean="0"/>
              <a:t>・今年度目標</a:t>
            </a:r>
            <a:r>
              <a:rPr lang="ja-JP" altLang="en-US" sz="2700" dirty="0"/>
              <a:t>：</a:t>
            </a:r>
            <a:endParaRPr lang="en-US" altLang="ja-JP" sz="2700" dirty="0" smtClean="0"/>
          </a:p>
          <a:p>
            <a:pPr marL="266700" lvl="0" indent="-266700" fontAlgn="base">
              <a:spcBef>
                <a:spcPct val="0"/>
              </a:spcBef>
              <a:spcAft>
                <a:spcPct val="0"/>
              </a:spcAft>
              <a:tabLst>
                <a:tab pos="539750" algn="l"/>
              </a:tabLst>
            </a:pPr>
            <a:r>
              <a:rPr lang="ja-JP" altLang="en-US" sz="2600" dirty="0"/>
              <a:t>　</a:t>
            </a:r>
            <a:r>
              <a:rPr lang="ja-JP" altLang="en-US" sz="2600" dirty="0" smtClean="0"/>
              <a:t>　　　　　 　</a:t>
            </a:r>
            <a:r>
              <a:rPr lang="en-US" altLang="ja-JP" sz="2600" dirty="0" smtClean="0"/>
              <a:t>-</a:t>
            </a:r>
            <a:r>
              <a:rPr lang="ja-JP" altLang="en-US" sz="2600" dirty="0" smtClean="0"/>
              <a:t>　小型石炭ボイラーを５万台廃棄</a:t>
            </a:r>
            <a:endParaRPr lang="en-US" altLang="ja-JP" sz="2600" dirty="0" smtClean="0"/>
          </a:p>
          <a:p>
            <a:pPr marL="1971675" lvl="0" indent="-1971675" fontAlgn="base">
              <a:spcBef>
                <a:spcPct val="0"/>
              </a:spcBef>
              <a:spcAft>
                <a:spcPct val="0"/>
              </a:spcAft>
              <a:tabLst>
                <a:tab pos="539750" algn="l"/>
              </a:tabLst>
            </a:pPr>
            <a:r>
              <a:rPr lang="ja-JP" altLang="en-US" sz="2600" dirty="0" smtClean="0"/>
              <a:t>　　　　　　　 </a:t>
            </a:r>
            <a:r>
              <a:rPr lang="en-US" altLang="ja-JP" sz="2600" dirty="0" smtClean="0"/>
              <a:t>-  </a:t>
            </a:r>
            <a:r>
              <a:rPr lang="ja-JP" altLang="en-US" sz="2600" dirty="0"/>
              <a:t> </a:t>
            </a:r>
            <a:r>
              <a:rPr lang="ja-JP" altLang="en-US" sz="2600" dirty="0" smtClean="0"/>
              <a:t>石炭火力発電</a:t>
            </a:r>
            <a:r>
              <a:rPr lang="en-US" altLang="ja-JP" sz="2600" dirty="0" smtClean="0"/>
              <a:t>1500</a:t>
            </a:r>
            <a:r>
              <a:rPr lang="ja-JP" altLang="en-US" sz="2600" dirty="0" smtClean="0"/>
              <a:t>万</a:t>
            </a:r>
            <a:r>
              <a:rPr lang="en-US" altLang="ja-JP" sz="2600" dirty="0" smtClean="0"/>
              <a:t>kW</a:t>
            </a:r>
            <a:r>
              <a:rPr lang="ja-JP" altLang="en-US" sz="2600" dirty="0" smtClean="0"/>
              <a:t>分に脱硫装置、</a:t>
            </a:r>
            <a:endParaRPr lang="en-US" altLang="ja-JP" sz="2600" dirty="0" smtClean="0"/>
          </a:p>
          <a:p>
            <a:pPr marL="1971675" lvl="0" fontAlgn="base">
              <a:spcBef>
                <a:spcPct val="0"/>
              </a:spcBef>
              <a:spcAft>
                <a:spcPct val="0"/>
              </a:spcAft>
              <a:tabLst>
                <a:tab pos="539750" algn="l"/>
              </a:tabLst>
            </a:pPr>
            <a:r>
              <a:rPr lang="ja-JP" altLang="en-US" sz="2600" dirty="0" smtClean="0"/>
              <a:t>１億</a:t>
            </a:r>
            <a:r>
              <a:rPr lang="en-US" altLang="ja-JP" sz="2600" dirty="0" smtClean="0"/>
              <a:t>3000</a:t>
            </a:r>
            <a:r>
              <a:rPr lang="ja-JP" altLang="en-US" sz="2600" dirty="0" smtClean="0"/>
              <a:t>万</a:t>
            </a:r>
            <a:r>
              <a:rPr lang="en-US" altLang="ja-JP" sz="2600" dirty="0" smtClean="0"/>
              <a:t>kW</a:t>
            </a:r>
            <a:r>
              <a:rPr lang="ja-JP" altLang="en-US" sz="2600" dirty="0" smtClean="0"/>
              <a:t>分に脱硝装置、</a:t>
            </a:r>
            <a:endParaRPr lang="en-US" altLang="ja-JP" sz="2600" dirty="0" smtClean="0"/>
          </a:p>
          <a:p>
            <a:pPr marL="1971675" lvl="0" fontAlgn="base">
              <a:spcBef>
                <a:spcPct val="0"/>
              </a:spcBef>
              <a:spcAft>
                <a:spcPct val="0"/>
              </a:spcAft>
              <a:tabLst>
                <a:tab pos="539750" algn="l"/>
              </a:tabLst>
            </a:pPr>
            <a:r>
              <a:rPr lang="ja-JP" altLang="en-US" sz="2600" dirty="0" smtClean="0"/>
              <a:t>１億</a:t>
            </a:r>
            <a:r>
              <a:rPr lang="en-US" altLang="ja-JP" sz="2600" dirty="0" smtClean="0"/>
              <a:t>8000</a:t>
            </a:r>
            <a:r>
              <a:rPr lang="ja-JP" altLang="en-US" sz="2600" dirty="0" smtClean="0"/>
              <a:t>万</a:t>
            </a:r>
            <a:r>
              <a:rPr lang="en-US" altLang="ja-JP" sz="2600" dirty="0" smtClean="0"/>
              <a:t>KW</a:t>
            </a:r>
            <a:r>
              <a:rPr lang="ja-JP" altLang="en-US" sz="2600" dirty="0" smtClean="0"/>
              <a:t>分に集塵装置</a:t>
            </a:r>
            <a:endParaRPr lang="en-US" altLang="ja-JP" sz="2600" dirty="0" smtClean="0"/>
          </a:p>
          <a:p>
            <a:pPr marL="266700" indent="-266700" fontAlgn="base">
              <a:spcBef>
                <a:spcPct val="0"/>
              </a:spcBef>
              <a:spcAft>
                <a:spcPct val="0"/>
              </a:spcAft>
              <a:tabLst>
                <a:tab pos="539750" algn="l"/>
              </a:tabLst>
            </a:pPr>
            <a:r>
              <a:rPr lang="ja-JP" altLang="en-US" sz="2600" dirty="0"/>
              <a:t>　　　　　　　 </a:t>
            </a:r>
            <a:r>
              <a:rPr lang="en-US" altLang="ja-JP" sz="2600" dirty="0"/>
              <a:t>-  </a:t>
            </a:r>
            <a:r>
              <a:rPr lang="ja-JP" altLang="en-US" sz="2600" dirty="0"/>
              <a:t> </a:t>
            </a:r>
            <a:r>
              <a:rPr lang="ja-JP" altLang="en-US" sz="2600" dirty="0" smtClean="0"/>
              <a:t>黄標車・旧型車を</a:t>
            </a:r>
            <a:r>
              <a:rPr lang="en-US" altLang="ja-JP" sz="2600" dirty="0" smtClean="0"/>
              <a:t>600</a:t>
            </a:r>
            <a:r>
              <a:rPr lang="ja-JP" altLang="en-US" sz="2600" dirty="0" smtClean="0"/>
              <a:t>万台廃棄</a:t>
            </a:r>
            <a:endParaRPr lang="en-US" altLang="ja-JP" sz="2600" dirty="0"/>
          </a:p>
          <a:p>
            <a:pPr marL="266700" indent="-266700" fontAlgn="base">
              <a:spcBef>
                <a:spcPct val="0"/>
              </a:spcBef>
              <a:spcAft>
                <a:spcPct val="0"/>
              </a:spcAft>
              <a:tabLst>
                <a:tab pos="539750" algn="l"/>
              </a:tabLst>
            </a:pPr>
            <a:r>
              <a:rPr lang="ja-JP" altLang="en-US" sz="2600" dirty="0"/>
              <a:t>　　　　　　　 </a:t>
            </a:r>
            <a:r>
              <a:rPr lang="en-US" altLang="ja-JP" sz="2600" dirty="0"/>
              <a:t>-  </a:t>
            </a:r>
            <a:r>
              <a:rPr lang="ja-JP" altLang="en-US" sz="2600" dirty="0"/>
              <a:t> </a:t>
            </a:r>
            <a:r>
              <a:rPr lang="ja-JP" altLang="en-US" sz="2600" dirty="0" smtClean="0"/>
              <a:t>全国で国家第４段階基準に適合する軽油を供給</a:t>
            </a:r>
            <a:endParaRPr lang="en-US" altLang="ja-JP" sz="2600" dirty="0" smtClean="0"/>
          </a:p>
          <a:p>
            <a:pPr marL="266700" indent="-266700" fontAlgn="base">
              <a:spcBef>
                <a:spcPct val="0"/>
              </a:spcBef>
              <a:spcAft>
                <a:spcPct val="0"/>
              </a:spcAft>
              <a:tabLst>
                <a:tab pos="539750" algn="l"/>
              </a:tabLst>
            </a:pPr>
            <a:r>
              <a:rPr lang="ja-JP" altLang="en-US" sz="2600" dirty="0"/>
              <a:t>　　　　　　　 </a:t>
            </a:r>
            <a:r>
              <a:rPr lang="en-US" altLang="ja-JP" sz="2600" dirty="0"/>
              <a:t>-  </a:t>
            </a:r>
            <a:r>
              <a:rPr lang="en-US" altLang="ja-JP" sz="2600" dirty="0" smtClean="0"/>
              <a:t> </a:t>
            </a:r>
            <a:r>
              <a:rPr lang="ja-JP" altLang="en-US" sz="2600" dirty="0" smtClean="0"/>
              <a:t>ＧＤＰ単位当たりエネルギー消費量３．９</a:t>
            </a:r>
            <a:r>
              <a:rPr lang="ja-JP" altLang="en-US" sz="2600" dirty="0"/>
              <a:t>％</a:t>
            </a:r>
            <a:r>
              <a:rPr lang="ja-JP" altLang="en-US" sz="2600" dirty="0" smtClean="0"/>
              <a:t>削減</a:t>
            </a:r>
            <a:endParaRPr lang="en-US" altLang="ja-JP" sz="2600" dirty="0" smtClean="0"/>
          </a:p>
          <a:p>
            <a:pPr marL="266700" indent="-266700" fontAlgn="base">
              <a:spcBef>
                <a:spcPct val="0"/>
              </a:spcBef>
              <a:spcAft>
                <a:spcPct val="0"/>
              </a:spcAft>
              <a:tabLst>
                <a:tab pos="539750" algn="l"/>
              </a:tabLst>
            </a:pPr>
            <a:r>
              <a:rPr lang="ja-JP" altLang="en-US" sz="2600" dirty="0"/>
              <a:t>　　　　　　　 </a:t>
            </a:r>
            <a:r>
              <a:rPr lang="en-US" altLang="ja-JP" sz="2600" dirty="0"/>
              <a:t>- </a:t>
            </a:r>
            <a:r>
              <a:rPr lang="en-US" altLang="ja-JP" sz="2600" dirty="0" smtClean="0"/>
              <a:t>  </a:t>
            </a:r>
            <a:r>
              <a:rPr lang="ja-JP" altLang="en-US" sz="2600" dirty="0" smtClean="0"/>
              <a:t>二酸化硫黄排出量を２％削減</a:t>
            </a:r>
            <a:endParaRPr lang="en-US" altLang="ja-JP" sz="2600" dirty="0" smtClean="0"/>
          </a:p>
          <a:p>
            <a:pPr marL="266700" indent="-266700" fontAlgn="base">
              <a:spcBef>
                <a:spcPct val="0"/>
              </a:spcBef>
              <a:spcAft>
                <a:spcPct val="0"/>
              </a:spcAft>
              <a:tabLst>
                <a:tab pos="539750" algn="l"/>
              </a:tabLst>
            </a:pPr>
            <a:endParaRPr lang="en-US" altLang="ja-JP" sz="2600" dirty="0"/>
          </a:p>
          <a:p>
            <a:pPr marL="266700" lvl="0" indent="-266700" fontAlgn="base">
              <a:spcBef>
                <a:spcPct val="0"/>
              </a:spcBef>
              <a:spcAft>
                <a:spcPct val="0"/>
              </a:spcAft>
              <a:tabLst>
                <a:tab pos="539750" algn="l"/>
              </a:tabLst>
            </a:pPr>
            <a:r>
              <a:rPr lang="ja-JP" altLang="en-US" sz="2600" dirty="0"/>
              <a:t>　</a:t>
            </a:r>
            <a:r>
              <a:rPr lang="ja-JP" altLang="en-US" sz="2600" dirty="0" smtClean="0"/>
              <a:t>・環境保護税の立法関連作業をしっかりと行う</a:t>
            </a:r>
            <a:endParaRPr lang="en-US" altLang="ja-JP" sz="2600" dirty="0"/>
          </a:p>
        </p:txBody>
      </p:sp>
      <p:sp>
        <p:nvSpPr>
          <p:cNvPr id="5" name="テキスト ボックス 4"/>
          <p:cNvSpPr txBox="1"/>
          <p:nvPr/>
        </p:nvSpPr>
        <p:spPr>
          <a:xfrm>
            <a:off x="0" y="0"/>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en-US" altLang="ja-JP" sz="2800" dirty="0" smtClean="0"/>
              <a:t>2014</a:t>
            </a:r>
            <a:r>
              <a:rPr lang="ja-JP" altLang="en-US" sz="2800" dirty="0" smtClean="0"/>
              <a:t>年３月全人代の政府</a:t>
            </a:r>
            <a:r>
              <a:rPr lang="ja-JP" altLang="en-US" sz="2800" dirty="0"/>
              <a:t>活動報告</a:t>
            </a:r>
            <a:endParaRPr lang="en-US" altLang="ja-JP" sz="2800" dirty="0"/>
          </a:p>
        </p:txBody>
      </p:sp>
    </p:spTree>
    <p:extLst>
      <p:ext uri="{BB962C8B-B14F-4D97-AF65-F5344CB8AC3E}">
        <p14:creationId xmlns:p14="http://schemas.microsoft.com/office/powerpoint/2010/main" val="2377093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6513" y="491530"/>
            <a:ext cx="9361041" cy="5174035"/>
          </a:xfrm>
          <a:ln>
            <a:noFill/>
          </a:ln>
        </p:spPr>
        <p:txBody>
          <a:bodyPr>
            <a:noAutofit/>
          </a:bodyPr>
          <a:lstStyle/>
          <a:p>
            <a:r>
              <a:rPr lang="ja-JP" altLang="en-US" sz="2400" dirty="0" smtClean="0"/>
              <a:t>同</a:t>
            </a:r>
            <a:r>
              <a:rPr lang="ja-JP" altLang="ja-JP" sz="2400" dirty="0" smtClean="0"/>
              <a:t>市</a:t>
            </a:r>
            <a:r>
              <a:rPr lang="ja-JP" altLang="en-US" sz="2400" dirty="0" smtClean="0"/>
              <a:t>は１０月２１日に「北京市大気汚染応急プラン（試行）」を制定。</a:t>
            </a:r>
            <a:endParaRPr lang="en-US" altLang="ja-JP" sz="2400" dirty="0" smtClean="0"/>
          </a:p>
          <a:p>
            <a:r>
              <a:rPr lang="ja-JP" altLang="en-US" sz="2400" dirty="0" smtClean="0"/>
              <a:t>大気質についての予報を毎日発出。「市環保監測中心」のネット（</a:t>
            </a:r>
            <a:r>
              <a:rPr lang="en-US" altLang="ja-JP" sz="2400" dirty="0" smtClean="0"/>
              <a:t>http://www.bjmemc.com.cn</a:t>
            </a:r>
            <a:r>
              <a:rPr lang="ja-JP" altLang="en-US" sz="2400" dirty="0" smtClean="0"/>
              <a:t>）、テレビ、携帯等で日報、予報を公表。</a:t>
            </a:r>
            <a:endParaRPr lang="en-US" altLang="ja-JP" sz="2400" dirty="0" smtClean="0"/>
          </a:p>
          <a:p>
            <a:pPr marL="361950" indent="-361950"/>
            <a:r>
              <a:rPr lang="ja-JP" altLang="en-US" sz="2400" dirty="0" smtClean="0"/>
              <a:t>４段階の警報を設定。</a:t>
            </a:r>
            <a:endParaRPr lang="en-US" altLang="ja-JP" sz="2400" dirty="0" smtClean="0"/>
          </a:p>
          <a:p>
            <a:pPr marL="361950" indent="-361950">
              <a:buNone/>
            </a:pPr>
            <a:r>
              <a:rPr lang="ja-JP" altLang="en-US" sz="2400" dirty="0" smtClean="0"/>
              <a:t>　（１）</a:t>
            </a:r>
            <a:r>
              <a:rPr lang="ja-JP" altLang="en-US" sz="2400" u="heavy" dirty="0" smtClean="0">
                <a:uFill>
                  <a:solidFill>
                    <a:srgbClr val="0070C0"/>
                  </a:solidFill>
                </a:uFill>
              </a:rPr>
              <a:t>４級警報</a:t>
            </a:r>
            <a:r>
              <a:rPr lang="ja-JP" altLang="en-US" sz="2400" dirty="0" smtClean="0"/>
              <a:t>（</a:t>
            </a:r>
            <a:r>
              <a:rPr lang="ja-JP" altLang="en-US" sz="2400" dirty="0" smtClean="0">
                <a:solidFill>
                  <a:schemeClr val="accent1"/>
                </a:solidFill>
              </a:rPr>
              <a:t>青色</a:t>
            </a:r>
            <a:r>
              <a:rPr lang="ja-JP" altLang="en-US" sz="2400" dirty="0" smtClean="0"/>
              <a:t>）：今後１日間で重度汚染（</a:t>
            </a:r>
            <a:r>
              <a:rPr lang="en-US" altLang="ja-JP" sz="2400" dirty="0" smtClean="0"/>
              <a:t>AQI</a:t>
            </a:r>
            <a:r>
              <a:rPr lang="ja-JP" altLang="en-US" sz="2400" dirty="0" smtClean="0"/>
              <a:t>：</a:t>
            </a:r>
            <a:r>
              <a:rPr lang="en-US" altLang="ja-JP" sz="2400" dirty="0" smtClean="0"/>
              <a:t>201</a:t>
            </a:r>
            <a:r>
              <a:rPr lang="ja-JP" altLang="en-US" sz="2400" dirty="0" smtClean="0"/>
              <a:t>～</a:t>
            </a:r>
            <a:r>
              <a:rPr lang="en-US" altLang="ja-JP" sz="2400" dirty="0" smtClean="0"/>
              <a:t>300</a:t>
            </a:r>
            <a:r>
              <a:rPr lang="ja-JP" altLang="en-US" sz="2400" dirty="0" smtClean="0"/>
              <a:t>）が予測。</a:t>
            </a:r>
            <a:endParaRPr lang="en-US" altLang="ja-JP" sz="2400" dirty="0" smtClean="0"/>
          </a:p>
          <a:p>
            <a:pPr marL="2781300" indent="-2781300">
              <a:buNone/>
            </a:pPr>
            <a:r>
              <a:rPr lang="ja-JP" altLang="en-US" sz="2400" dirty="0" smtClean="0"/>
              <a:t>　（２）</a:t>
            </a:r>
            <a:r>
              <a:rPr lang="ja-JP" altLang="en-US" sz="2400" u="heavy" dirty="0" smtClean="0">
                <a:uFill>
                  <a:solidFill>
                    <a:srgbClr val="FFFF00"/>
                  </a:solidFill>
                </a:uFill>
              </a:rPr>
              <a:t>３級警報 </a:t>
            </a:r>
            <a:r>
              <a:rPr lang="en-US" altLang="ja-JP" sz="2400" dirty="0" smtClean="0"/>
              <a:t>(</a:t>
            </a:r>
            <a:r>
              <a:rPr lang="ja-JP" altLang="en-US" sz="2400" dirty="0" smtClean="0">
                <a:solidFill>
                  <a:srgbClr val="FFFF00"/>
                </a:solidFill>
                <a:effectLst>
                  <a:outerShdw blurRad="38100" dist="38100" dir="2700000" algn="tl">
                    <a:srgbClr val="000000">
                      <a:alpha val="43137"/>
                    </a:srgbClr>
                  </a:outerShdw>
                </a:effectLst>
              </a:rPr>
              <a:t>黄色</a:t>
            </a:r>
            <a:r>
              <a:rPr lang="en-US" altLang="ja-JP" sz="2400" dirty="0" smtClean="0"/>
              <a:t>)</a:t>
            </a:r>
            <a:r>
              <a:rPr lang="ja-JP" altLang="en-US" sz="2400" dirty="0" smtClean="0"/>
              <a:t>：今後１日間に厳重汚染（</a:t>
            </a:r>
            <a:r>
              <a:rPr lang="en-US" altLang="ja-JP" sz="2400" dirty="0" smtClean="0"/>
              <a:t>AQI</a:t>
            </a:r>
            <a:r>
              <a:rPr lang="ja-JP" altLang="en-US" sz="2400" dirty="0" smtClean="0"/>
              <a:t>：</a:t>
            </a:r>
            <a:r>
              <a:rPr lang="en-US" altLang="ja-JP" sz="2400" dirty="0" smtClean="0"/>
              <a:t>301</a:t>
            </a:r>
            <a:r>
              <a:rPr lang="ja-JP" altLang="en-US" sz="2400" dirty="0" smtClean="0"/>
              <a:t>～</a:t>
            </a:r>
            <a:r>
              <a:rPr lang="en-US" altLang="ja-JP" sz="2400" dirty="0" smtClean="0"/>
              <a:t>500</a:t>
            </a:r>
            <a:r>
              <a:rPr lang="ja-JP" altLang="en-US" sz="2400" dirty="0" smtClean="0"/>
              <a:t>）又は</a:t>
            </a:r>
            <a:endParaRPr lang="en-US" altLang="ja-JP" sz="2400" dirty="0" smtClean="0"/>
          </a:p>
          <a:p>
            <a:pPr marL="2781300" indent="0">
              <a:buNone/>
            </a:pPr>
            <a:r>
              <a:rPr lang="ja-JP" altLang="en-US" sz="2400" dirty="0" smtClean="0"/>
              <a:t>重度汚染が３日間継続することが予測。</a:t>
            </a:r>
            <a:endParaRPr lang="en-US" altLang="ja-JP" sz="2400" dirty="0" smtClean="0"/>
          </a:p>
          <a:p>
            <a:pPr marL="2867025" indent="-2686050">
              <a:buNone/>
            </a:pPr>
            <a:r>
              <a:rPr lang="ja-JP" altLang="en-US" sz="2400" dirty="0" smtClean="0"/>
              <a:t>（３）</a:t>
            </a:r>
            <a:r>
              <a:rPr lang="ja-JP" altLang="en-US" sz="2400" u="heavy" dirty="0" smtClean="0">
                <a:uFill>
                  <a:solidFill>
                    <a:schemeClr val="accent6"/>
                  </a:solidFill>
                </a:uFill>
              </a:rPr>
              <a:t>２級警報</a:t>
            </a:r>
            <a:r>
              <a:rPr lang="ja-JP" altLang="en-US" sz="2400" dirty="0" smtClean="0"/>
              <a:t>（</a:t>
            </a:r>
            <a:r>
              <a:rPr lang="ja-JP" altLang="en-US" sz="2400" dirty="0" smtClean="0">
                <a:solidFill>
                  <a:schemeClr val="accent6"/>
                </a:solidFill>
              </a:rPr>
              <a:t>オレンジ色</a:t>
            </a:r>
            <a:r>
              <a:rPr lang="ja-JP" altLang="en-US" sz="2400" dirty="0" smtClean="0"/>
              <a:t>）：今後３日間、重度汚染又は厳重汚染が交互に継続して出現することが予測。</a:t>
            </a:r>
            <a:endParaRPr lang="en-US" altLang="ja-JP" sz="2400" dirty="0" smtClean="0"/>
          </a:p>
          <a:p>
            <a:pPr marL="2867025" indent="-2686050">
              <a:buNone/>
            </a:pPr>
            <a:r>
              <a:rPr lang="ja-JP" altLang="en-US" sz="2400" dirty="0" smtClean="0"/>
              <a:t>（４）</a:t>
            </a:r>
            <a:r>
              <a:rPr lang="ja-JP" altLang="en-US" sz="2400" u="heavy" dirty="0" smtClean="0">
                <a:uFill>
                  <a:solidFill>
                    <a:srgbClr val="FF0000"/>
                  </a:solidFill>
                </a:uFill>
              </a:rPr>
              <a:t>１級警報</a:t>
            </a:r>
            <a:r>
              <a:rPr lang="ja-JP" altLang="en-US" sz="2400" dirty="0" smtClean="0"/>
              <a:t>（</a:t>
            </a:r>
            <a:r>
              <a:rPr lang="ja-JP" altLang="en-US" sz="2400" dirty="0" smtClean="0">
                <a:solidFill>
                  <a:srgbClr val="FF0000"/>
                </a:solidFill>
              </a:rPr>
              <a:t>赤色</a:t>
            </a:r>
            <a:r>
              <a:rPr lang="ja-JP" altLang="en-US" sz="2400" dirty="0" smtClean="0"/>
              <a:t>）：今後３日間、厳重汚染が継続することが予測。</a:t>
            </a:r>
          </a:p>
          <a:p>
            <a:r>
              <a:rPr lang="ja-JP" altLang="en-US" sz="2400" dirty="0" smtClean="0"/>
              <a:t>１級警報が出された場合には、例えば下記を実施。</a:t>
            </a:r>
            <a:endParaRPr lang="en-US" altLang="ja-JP" sz="2400" dirty="0" smtClean="0"/>
          </a:p>
          <a:p>
            <a:pPr marL="990600" lvl="1"/>
            <a:r>
              <a:rPr lang="ja-JP" altLang="en-US" sz="2200" dirty="0" smtClean="0"/>
              <a:t>小、中、高校、幼稚園の休校。</a:t>
            </a:r>
            <a:endParaRPr lang="en-US" altLang="ja-JP" sz="2200" dirty="0" smtClean="0"/>
          </a:p>
          <a:p>
            <a:pPr marL="990600" lvl="1"/>
            <a:r>
              <a:rPr lang="ja-JP" altLang="en-US" sz="2200" dirty="0" smtClean="0"/>
              <a:t>土木工事、取り壊し作業の停止。</a:t>
            </a:r>
            <a:endParaRPr lang="en-US" altLang="ja-JP" sz="2200" dirty="0" smtClean="0"/>
          </a:p>
          <a:p>
            <a:pPr marL="990600" lvl="1"/>
            <a:r>
              <a:rPr lang="ja-JP" altLang="en-US" sz="2200" dirty="0" smtClean="0"/>
              <a:t>土砂運搬車両等、粉じんの要因となる車両の運行停止。</a:t>
            </a:r>
            <a:endParaRPr lang="en-US" altLang="ja-JP" sz="2200" dirty="0" smtClean="0"/>
          </a:p>
          <a:p>
            <a:pPr marL="990600" lvl="1"/>
            <a:r>
              <a:rPr lang="ja-JP" altLang="en-US" sz="2200" dirty="0" smtClean="0"/>
              <a:t>全市で自動車のナンバープレート偶数・奇数による通行規制。</a:t>
            </a:r>
          </a:p>
        </p:txBody>
      </p:sp>
      <p:sp>
        <p:nvSpPr>
          <p:cNvPr id="4" name="スライド番号プレースホルダ 3"/>
          <p:cNvSpPr>
            <a:spLocks noGrp="1"/>
          </p:cNvSpPr>
          <p:nvPr>
            <p:ph type="sldNum" sz="quarter" idx="12"/>
          </p:nvPr>
        </p:nvSpPr>
        <p:spPr>
          <a:xfrm>
            <a:off x="6830888" y="6093296"/>
            <a:ext cx="2133600" cy="365125"/>
          </a:xfrm>
        </p:spPr>
        <p:txBody>
          <a:bodyPr/>
          <a:lstStyle/>
          <a:p>
            <a:fld id="{D2D8002D-B5B0-4BAC-B1F6-782DDCCE6D9C}" type="slidenum">
              <a:rPr kumimoji="1" lang="ja-JP" altLang="en-US" smtClean="0"/>
              <a:pPr/>
              <a:t>38</a:t>
            </a:fld>
            <a:endParaRPr kumimoji="1" lang="ja-JP" altLang="en-US" dirty="0"/>
          </a:p>
        </p:txBody>
      </p:sp>
      <p:sp>
        <p:nvSpPr>
          <p:cNvPr id="5" name="テキスト ボックス 4"/>
          <p:cNvSpPr txBox="1"/>
          <p:nvPr/>
        </p:nvSpPr>
        <p:spPr>
          <a:xfrm>
            <a:off x="7937" y="-17859"/>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800" dirty="0" smtClean="0"/>
              <a:t>北京市の対策： 「北京市大気汚染応急プラン（試行）」</a:t>
            </a:r>
            <a:endParaRPr lang="en-US" altLang="ja-JP" sz="2800" dirty="0"/>
          </a:p>
        </p:txBody>
      </p:sp>
    </p:spTree>
    <p:extLst>
      <p:ext uri="{BB962C8B-B14F-4D97-AF65-F5344CB8AC3E}">
        <p14:creationId xmlns:p14="http://schemas.microsoft.com/office/powerpoint/2010/main" val="1289486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39</a:t>
            </a:fld>
            <a:endParaRPr kumimoji="1" lang="ja-JP" altLang="en-US" dirty="0"/>
          </a:p>
        </p:txBody>
      </p:sp>
      <p:sp>
        <p:nvSpPr>
          <p:cNvPr id="5" name="タイトル 1"/>
          <p:cNvSpPr>
            <a:spLocks noGrp="1"/>
          </p:cNvSpPr>
          <p:nvPr>
            <p:ph type="title"/>
          </p:nvPr>
        </p:nvSpPr>
        <p:spPr>
          <a:xfrm>
            <a:off x="457200" y="2358008"/>
            <a:ext cx="8229600" cy="1143000"/>
          </a:xfrm>
        </p:spPr>
        <p:txBody>
          <a:bodyPr>
            <a:noAutofit/>
          </a:bodyPr>
          <a:lstStyle/>
          <a:p>
            <a:r>
              <a:rPr lang="ja-JP" altLang="en-US" sz="6000" dirty="0" smtClean="0"/>
              <a:t>日中大気汚染防止協力</a:t>
            </a:r>
            <a:endParaRPr kumimoji="1" lang="ja-JP" altLang="en-US" sz="6000" dirty="0"/>
          </a:p>
        </p:txBody>
      </p:sp>
    </p:spTree>
    <p:extLst>
      <p:ext uri="{BB962C8B-B14F-4D97-AF65-F5344CB8AC3E}">
        <p14:creationId xmlns:p14="http://schemas.microsoft.com/office/powerpoint/2010/main" val="318775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6553200" y="6448251"/>
            <a:ext cx="2133600" cy="365125"/>
          </a:xfrm>
        </p:spPr>
        <p:txBody>
          <a:bodyPr/>
          <a:lstStyle/>
          <a:p>
            <a:fld id="{D2D8002D-B5B0-4BAC-B1F6-782DDCCE6D9C}" type="slidenum">
              <a:rPr kumimoji="1" lang="ja-JP" altLang="en-US" smtClean="0"/>
              <a:pPr/>
              <a:t>4</a:t>
            </a:fld>
            <a:endParaRPr kumimoji="1" lang="ja-JP" altLang="en-US" dirty="0"/>
          </a:p>
        </p:txBody>
      </p:sp>
      <p:graphicFrame>
        <p:nvGraphicFramePr>
          <p:cNvPr id="14" name="コンテンツ プレースホルダ 4"/>
          <p:cNvGraphicFramePr>
            <a:graphicFrameLocks/>
          </p:cNvGraphicFramePr>
          <p:nvPr/>
        </p:nvGraphicFramePr>
        <p:xfrm>
          <a:off x="467544" y="6309320"/>
          <a:ext cx="7200800" cy="457200"/>
        </p:xfrm>
        <a:graphic>
          <a:graphicData uri="http://schemas.openxmlformats.org/drawingml/2006/table">
            <a:tbl>
              <a:tblPr/>
              <a:tblGrid>
                <a:gridCol w="7200800"/>
              </a:tblGrid>
              <a:tr h="0">
                <a:tc>
                  <a:txBody>
                    <a:bodyPr/>
                    <a:lstStyle/>
                    <a:p>
                      <a:endParaRPr kumimoji="1" lang="en-US" altLang="ja-JP" sz="1200" kern="1200" dirty="0" smtClean="0">
                        <a:solidFill>
                          <a:schemeClr val="tx1"/>
                        </a:solidFill>
                        <a:latin typeface="+mn-lt"/>
                        <a:ea typeface="+mn-ea"/>
                        <a:cs typeface="+mn-cs"/>
                      </a:endParaRPr>
                    </a:p>
                    <a:p>
                      <a:r>
                        <a:rPr lang="ja-JP" altLang="en-US" sz="1200" dirty="0" smtClean="0"/>
                        <a:t>（出典）　</a:t>
                      </a:r>
                      <a:r>
                        <a:rPr kumimoji="1" lang="en-US" altLang="ja-JP" sz="1200" kern="1200" dirty="0" smtClean="0">
                          <a:solidFill>
                            <a:schemeClr val="tx1"/>
                          </a:solidFill>
                          <a:latin typeface="+mn-lt"/>
                          <a:ea typeface="+mn-ea"/>
                          <a:cs typeface="+mn-cs"/>
                        </a:rPr>
                        <a:t>Global An n </a:t>
                      </a:r>
                      <a:r>
                        <a:rPr kumimoji="1" lang="en-US" altLang="ja-JP" sz="1200" kern="1200" dirty="0" err="1" smtClean="0">
                          <a:solidFill>
                            <a:schemeClr val="tx1"/>
                          </a:solidFill>
                          <a:latin typeface="+mn-lt"/>
                          <a:ea typeface="+mn-ea"/>
                          <a:cs typeface="+mn-cs"/>
                        </a:rPr>
                        <a:t>ual</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Averag</a:t>
                      </a:r>
                      <a:r>
                        <a:rPr kumimoji="1" lang="en-US" altLang="ja-JP" sz="1200" kern="1200" dirty="0" smtClean="0">
                          <a:solidFill>
                            <a:schemeClr val="tx1"/>
                          </a:solidFill>
                          <a:latin typeface="+mn-lt"/>
                          <a:ea typeface="+mn-ea"/>
                          <a:cs typeface="+mn-cs"/>
                        </a:rPr>
                        <a:t> e PM2.5 Grids from MODIS an d MISR Aerosol Optical Depth (AOD), 2010</a:t>
                      </a:r>
                      <a:endParaRPr lang="en-US" sz="1200" dirty="0"/>
                    </a:p>
                  </a:txBody>
                  <a:tcPr anchor="ctr">
                    <a:lnL>
                      <a:noFill/>
                    </a:lnL>
                    <a:lnR>
                      <a:noFill/>
                    </a:lnR>
                    <a:lnT>
                      <a:noFill/>
                    </a:lnT>
                    <a:lnB>
                      <a:noFill/>
                    </a:lnB>
                  </a:tcPr>
                </a:tc>
              </a:tr>
            </a:tbl>
          </a:graphicData>
        </a:graphic>
      </p:graphicFrame>
      <p:sp>
        <p:nvSpPr>
          <p:cNvPr id="16" name="テキスト ボックス 15"/>
          <p:cNvSpPr txBox="1"/>
          <p:nvPr/>
        </p:nvSpPr>
        <p:spPr>
          <a:xfrm>
            <a:off x="0" y="0"/>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600" dirty="0" smtClean="0"/>
              <a:t>衛星から観測した</a:t>
            </a:r>
            <a:r>
              <a:rPr lang="en-US" altLang="ja-JP" sz="3600" dirty="0" smtClean="0"/>
              <a:t>PM2.5</a:t>
            </a:r>
            <a:r>
              <a:rPr lang="ja-JP" altLang="en-US" sz="3600" dirty="0" smtClean="0"/>
              <a:t>（</a:t>
            </a:r>
            <a:r>
              <a:rPr lang="en-US" altLang="ja-JP" sz="3600" dirty="0" smtClean="0"/>
              <a:t>2001</a:t>
            </a:r>
            <a:r>
              <a:rPr lang="ja-JP" altLang="en-US" sz="3600" dirty="0" smtClean="0"/>
              <a:t>～</a:t>
            </a:r>
            <a:r>
              <a:rPr lang="en-US" altLang="ja-JP" sz="3600" dirty="0" smtClean="0"/>
              <a:t>2010</a:t>
            </a:r>
            <a:r>
              <a:rPr lang="ja-JP" altLang="en-US" sz="3600" dirty="0" smtClean="0"/>
              <a:t>年）</a:t>
            </a:r>
            <a:endParaRPr lang="en-US" altLang="ja-JP" sz="3600" dirty="0"/>
          </a:p>
        </p:txBody>
      </p:sp>
      <p:pic>
        <p:nvPicPr>
          <p:cNvPr id="86023" name="Picture 7" descr="D:\My Documents\My Pictures\図2.png"/>
          <p:cNvPicPr>
            <a:picLocks noChangeAspect="1" noChangeArrowheads="1"/>
          </p:cNvPicPr>
          <p:nvPr/>
        </p:nvPicPr>
        <p:blipFill>
          <a:blip r:embed="rId2" cstate="print"/>
          <a:srcRect/>
          <a:stretch>
            <a:fillRect/>
          </a:stretch>
        </p:blipFill>
        <p:spPr bwMode="auto">
          <a:xfrm>
            <a:off x="-2424194" y="620688"/>
            <a:ext cx="12396794" cy="5544616"/>
          </a:xfrm>
          <a:prstGeom prst="rect">
            <a:avLst/>
          </a:prstGeom>
          <a:noFill/>
        </p:spPr>
      </p:pic>
      <p:pic>
        <p:nvPicPr>
          <p:cNvPr id="86024" name="Picture 8" descr="D:\My Documents\My Pictures\図1.png"/>
          <p:cNvPicPr>
            <a:picLocks noChangeAspect="1" noChangeArrowheads="1"/>
          </p:cNvPicPr>
          <p:nvPr/>
        </p:nvPicPr>
        <p:blipFill>
          <a:blip r:embed="rId3" cstate="print"/>
          <a:srcRect/>
          <a:stretch>
            <a:fillRect/>
          </a:stretch>
        </p:blipFill>
        <p:spPr bwMode="auto">
          <a:xfrm>
            <a:off x="2211759" y="5229200"/>
            <a:ext cx="3008313" cy="1204913"/>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5496" y="847253"/>
            <a:ext cx="9108504" cy="4453955"/>
          </a:xfrm>
        </p:spPr>
        <p:txBody>
          <a:bodyPr>
            <a:noAutofit/>
          </a:bodyPr>
          <a:lstStyle/>
          <a:p>
            <a:r>
              <a:rPr kumimoji="1" lang="ja-JP" altLang="en-US" sz="2400" dirty="0" smtClean="0"/>
              <a:t>北京市、甘粛省、河南省、新疆ウイグル自治区、内モンゴル自治区等で、暖房熱源</a:t>
            </a:r>
            <a:r>
              <a:rPr lang="ja-JP" altLang="en-US" sz="2400" dirty="0" smtClean="0"/>
              <a:t>の</a:t>
            </a:r>
            <a:r>
              <a:rPr kumimoji="1" lang="ja-JP" altLang="en-US" sz="2400" dirty="0" smtClean="0"/>
              <a:t>石炭から天然ガスへの転換等の円借款を実施</a:t>
            </a:r>
            <a:endParaRPr kumimoji="1" lang="en-US" altLang="ja-JP" sz="2400" dirty="0" smtClean="0"/>
          </a:p>
          <a:p>
            <a:r>
              <a:rPr lang="ja-JP" altLang="en-US" sz="2400" dirty="0" smtClean="0"/>
              <a:t>湖南省湘</a:t>
            </a:r>
            <a:r>
              <a:rPr lang="zh-CN" altLang="en-US" sz="2400" b="1" dirty="0" smtClean="0"/>
              <a:t>潭</a:t>
            </a:r>
            <a:r>
              <a:rPr lang="ja-JP" altLang="en-US" sz="2400" dirty="0" smtClean="0"/>
              <a:t>市や湖北省武漢市で、発電所・製鉄所、自動車の大気汚染対策、総量削減計画策定を支援</a:t>
            </a:r>
            <a:endParaRPr lang="en-US" altLang="ja-JP" sz="2400" dirty="0" smtClean="0"/>
          </a:p>
          <a:p>
            <a:r>
              <a:rPr lang="ja-JP" altLang="en-US" sz="2400" dirty="0" smtClean="0"/>
              <a:t>省エネ・環境総合フォーラムや</a:t>
            </a:r>
            <a:r>
              <a:rPr kumimoji="1" lang="ja-JP" altLang="en-US" sz="2400" dirty="0" smtClean="0"/>
              <a:t>省エネ・環境ビジネスのマッチング（ＪＥＴＲＯ・ＮＥＤＯ・日中経済協会）を通じた企業支援</a:t>
            </a:r>
            <a:endParaRPr lang="en-US" altLang="ja-JP" sz="2400" dirty="0" smtClean="0"/>
          </a:p>
          <a:p>
            <a:r>
              <a:rPr lang="ja-JP" altLang="en-US" sz="2400" dirty="0" smtClean="0"/>
              <a:t>公害経験の共有や植林を通じた日中環境ＮＧＯの交流</a:t>
            </a:r>
            <a:endParaRPr lang="en-US" altLang="ja-JP" sz="2400" dirty="0" smtClean="0"/>
          </a:p>
        </p:txBody>
      </p:sp>
      <p:pic>
        <p:nvPicPr>
          <p:cNvPr id="2055" name="Picture 7"/>
          <p:cNvPicPr>
            <a:picLocks noChangeAspect="1" noChangeArrowheads="1"/>
          </p:cNvPicPr>
          <p:nvPr/>
        </p:nvPicPr>
        <p:blipFill>
          <a:blip r:embed="rId3" cstate="email"/>
          <a:srcRect/>
          <a:stretch>
            <a:fillRect/>
          </a:stretch>
        </p:blipFill>
        <p:spPr bwMode="auto">
          <a:xfrm>
            <a:off x="0" y="4141678"/>
            <a:ext cx="5724128" cy="2400441"/>
          </a:xfrm>
          <a:prstGeom prst="rect">
            <a:avLst/>
          </a:prstGeom>
          <a:noFill/>
          <a:ln w="9525">
            <a:noFill/>
            <a:miter lim="800000"/>
            <a:headEnd/>
            <a:tailEnd/>
          </a:ln>
        </p:spPr>
      </p:pic>
      <p:pic>
        <p:nvPicPr>
          <p:cNvPr id="2056" name="Picture 8"/>
          <p:cNvPicPr>
            <a:picLocks noChangeAspect="1" noChangeArrowheads="1"/>
          </p:cNvPicPr>
          <p:nvPr/>
        </p:nvPicPr>
        <p:blipFill>
          <a:blip r:embed="rId4" cstate="email"/>
          <a:srcRect/>
          <a:stretch>
            <a:fillRect/>
          </a:stretch>
        </p:blipFill>
        <p:spPr bwMode="auto">
          <a:xfrm>
            <a:off x="6058197" y="4146117"/>
            <a:ext cx="3059832" cy="2595251"/>
          </a:xfrm>
          <a:prstGeom prst="rect">
            <a:avLst/>
          </a:prstGeom>
          <a:noFill/>
          <a:ln w="9525">
            <a:noFill/>
            <a:miter lim="800000"/>
            <a:headEnd/>
            <a:tailEnd/>
          </a:ln>
        </p:spPr>
      </p:pic>
      <p:sp>
        <p:nvSpPr>
          <p:cNvPr id="6" name="テキスト ボックス 5"/>
          <p:cNvSpPr txBox="1"/>
          <p:nvPr/>
        </p:nvSpPr>
        <p:spPr>
          <a:xfrm>
            <a:off x="7937" y="-17859"/>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600" dirty="0" smtClean="0"/>
              <a:t>日中の大気汚染協力</a:t>
            </a:r>
            <a:endParaRPr lang="en-US" altLang="ja-JP" sz="3600" dirty="0"/>
          </a:p>
        </p:txBody>
      </p:sp>
    </p:spTree>
    <p:extLst>
      <p:ext uri="{BB962C8B-B14F-4D97-AF65-F5344CB8AC3E}">
        <p14:creationId xmlns:p14="http://schemas.microsoft.com/office/powerpoint/2010/main" val="9423539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5496" y="764704"/>
            <a:ext cx="9108504" cy="4453955"/>
          </a:xfrm>
        </p:spPr>
        <p:txBody>
          <a:bodyPr>
            <a:noAutofit/>
          </a:bodyPr>
          <a:lstStyle/>
          <a:p>
            <a:r>
              <a:rPr lang="en-US" altLang="ja-JP" sz="2600" dirty="0" smtClean="0">
                <a:latin typeface="+mn-ea"/>
              </a:rPr>
              <a:t>2014</a:t>
            </a:r>
            <a:r>
              <a:rPr lang="ja-JP" altLang="en-US" sz="2600" dirty="0" smtClean="0">
                <a:latin typeface="+mn-ea"/>
              </a:rPr>
              <a:t>年３月、</a:t>
            </a:r>
            <a:r>
              <a:rPr lang="ja-JP" altLang="en-US" sz="2600" u="sng" dirty="0" smtClean="0">
                <a:latin typeface="+mn-ea"/>
              </a:rPr>
              <a:t>日中韓環境大臣会合の合意に基づく政策対話を北京にて開催</a:t>
            </a:r>
            <a:r>
              <a:rPr lang="ja-JP" altLang="en-US" sz="2600" dirty="0" smtClean="0">
                <a:latin typeface="+mn-ea"/>
              </a:rPr>
              <a:t>し、</a:t>
            </a:r>
            <a:r>
              <a:rPr lang="en-US" altLang="ja-JP" sz="2600" dirty="0" smtClean="0">
                <a:latin typeface="+mn-ea"/>
              </a:rPr>
              <a:t>VOC</a:t>
            </a:r>
            <a:r>
              <a:rPr lang="ja-JP" altLang="en-US" sz="2600" dirty="0" smtClean="0">
                <a:latin typeface="+mn-ea"/>
              </a:rPr>
              <a:t>対策やオフロード自動車対策等について対話を継続することとされた。</a:t>
            </a:r>
            <a:r>
              <a:rPr lang="en-US" altLang="ja-JP" sz="2600" dirty="0" smtClean="0">
                <a:latin typeface="+mn-ea"/>
              </a:rPr>
              <a:t>2015</a:t>
            </a:r>
            <a:r>
              <a:rPr lang="ja-JP" altLang="en-US" sz="2600" dirty="0" smtClean="0">
                <a:latin typeface="+mn-ea"/>
              </a:rPr>
              <a:t>年春</a:t>
            </a:r>
            <a:r>
              <a:rPr lang="ja-JP" altLang="en-US" sz="2600" dirty="0">
                <a:latin typeface="+mn-ea"/>
              </a:rPr>
              <a:t>には当該政策対話を韓国にて</a:t>
            </a:r>
            <a:r>
              <a:rPr lang="ja-JP" altLang="en-US" sz="2600" dirty="0" smtClean="0">
                <a:latin typeface="+mn-ea"/>
              </a:rPr>
              <a:t>、第</a:t>
            </a:r>
            <a:r>
              <a:rPr lang="en-US" altLang="ja-JP" sz="2600" dirty="0" smtClean="0">
                <a:latin typeface="+mn-ea"/>
              </a:rPr>
              <a:t>17</a:t>
            </a:r>
            <a:r>
              <a:rPr lang="ja-JP" altLang="en-US" sz="2600" dirty="0" smtClean="0">
                <a:latin typeface="+mn-ea"/>
              </a:rPr>
              <a:t>回日中</a:t>
            </a:r>
            <a:r>
              <a:rPr lang="ja-JP" altLang="en-US" sz="2600" dirty="0">
                <a:latin typeface="+mn-ea"/>
              </a:rPr>
              <a:t>韓環境大臣</a:t>
            </a:r>
            <a:r>
              <a:rPr lang="ja-JP" altLang="en-US" sz="2600" dirty="0" smtClean="0">
                <a:latin typeface="+mn-ea"/>
              </a:rPr>
              <a:t>会合を北京にて、それぞれ開催予定。</a:t>
            </a:r>
            <a:endParaRPr lang="en-US" altLang="ja-JP" sz="2600" dirty="0" smtClean="0">
              <a:latin typeface="+mn-ea"/>
            </a:endParaRPr>
          </a:p>
          <a:p>
            <a:endParaRPr lang="en-US" altLang="ja-JP" sz="2600" dirty="0" smtClean="0">
              <a:latin typeface="+mn-ea"/>
            </a:endParaRPr>
          </a:p>
          <a:p>
            <a:r>
              <a:rPr lang="ja-JP" altLang="en-US" sz="2600" dirty="0" smtClean="0">
                <a:latin typeface="+mn-ea"/>
              </a:rPr>
              <a:t>日中経済協会が設立した</a:t>
            </a:r>
            <a:r>
              <a:rPr lang="ja-JP" altLang="en-US" sz="2600" u="sng" dirty="0" smtClean="0">
                <a:latin typeface="+mn-ea"/>
              </a:rPr>
              <a:t>中国大気汚染改善協力ネットワークは、</a:t>
            </a:r>
            <a:r>
              <a:rPr lang="en-US" altLang="ja-JP" sz="2600" dirty="0" smtClean="0">
                <a:latin typeface="+mn-ea"/>
              </a:rPr>
              <a:t>2014</a:t>
            </a:r>
            <a:r>
              <a:rPr lang="ja-JP" altLang="en-US" sz="2600" dirty="0" smtClean="0">
                <a:latin typeface="+mn-ea"/>
              </a:rPr>
              <a:t>年３月に山東省及び天津市のミッション団を日本に招聘し、地方政府や中国企業と意見交換。</a:t>
            </a:r>
            <a:endParaRPr lang="en-US" altLang="ja-JP" sz="2600" dirty="0" smtClean="0">
              <a:latin typeface="+mn-ea"/>
            </a:endParaRPr>
          </a:p>
          <a:p>
            <a:endParaRPr lang="en-US" altLang="ja-JP" sz="2800" dirty="0" smtClean="0"/>
          </a:p>
          <a:p>
            <a:r>
              <a:rPr lang="ja-JP" altLang="en-US" sz="2600" dirty="0">
                <a:latin typeface="+mn-ea"/>
              </a:rPr>
              <a:t>ＪＥＴＲＯ、ＮＥＤＯ、日中経済協会</a:t>
            </a:r>
            <a:r>
              <a:rPr lang="ja-JP" altLang="ja-JP" sz="2600" dirty="0">
                <a:latin typeface="+mn-ea"/>
              </a:rPr>
              <a:t>が中国全土</a:t>
            </a:r>
            <a:r>
              <a:rPr lang="en-US" altLang="ja-JP" sz="2600" dirty="0">
                <a:latin typeface="+mn-ea"/>
              </a:rPr>
              <a:t>10</a:t>
            </a:r>
            <a:r>
              <a:rPr lang="ja-JP" altLang="ja-JP" sz="2600" dirty="0">
                <a:latin typeface="+mn-ea"/>
              </a:rPr>
              <a:t>個所に設置している、</a:t>
            </a:r>
            <a:r>
              <a:rPr lang="ja-JP" altLang="ja-JP" sz="2600" u="sng" dirty="0">
                <a:latin typeface="+mn-ea"/>
              </a:rPr>
              <a:t>日中省エネ・環境協力相談窓口を通じ</a:t>
            </a:r>
            <a:r>
              <a:rPr lang="ja-JP" altLang="en-US" sz="2600" u="sng" dirty="0">
                <a:latin typeface="+mn-ea"/>
              </a:rPr>
              <a:t>て</a:t>
            </a:r>
            <a:r>
              <a:rPr lang="ja-JP" altLang="ja-JP" sz="2600" u="sng" dirty="0">
                <a:latin typeface="+mn-ea"/>
              </a:rPr>
              <a:t>、両国企業</a:t>
            </a:r>
            <a:r>
              <a:rPr lang="ja-JP" altLang="en-US" sz="2600" u="sng" dirty="0">
                <a:latin typeface="+mn-ea"/>
              </a:rPr>
              <a:t>による環境ビジネスの</a:t>
            </a:r>
            <a:r>
              <a:rPr lang="ja-JP" altLang="ja-JP" sz="2600" u="sng" dirty="0">
                <a:latin typeface="+mn-ea"/>
              </a:rPr>
              <a:t>マッチング</a:t>
            </a:r>
            <a:r>
              <a:rPr lang="ja-JP" altLang="en-US" sz="2600" u="sng" dirty="0">
                <a:latin typeface="+mn-ea"/>
              </a:rPr>
              <a:t>を推進。</a:t>
            </a:r>
            <a:endParaRPr lang="en-US" altLang="ja-JP" sz="2600" u="sng" dirty="0">
              <a:latin typeface="+mn-ea"/>
            </a:endParaRPr>
          </a:p>
        </p:txBody>
      </p:sp>
      <p:sp>
        <p:nvSpPr>
          <p:cNvPr id="6" name="テキスト ボックス 5"/>
          <p:cNvSpPr txBox="1"/>
          <p:nvPr/>
        </p:nvSpPr>
        <p:spPr>
          <a:xfrm>
            <a:off x="7937" y="-17859"/>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600" dirty="0" smtClean="0"/>
              <a:t>日中の大気汚染協力</a:t>
            </a:r>
            <a:endParaRPr lang="en-US" altLang="ja-JP" sz="3600" dirty="0"/>
          </a:p>
        </p:txBody>
      </p:sp>
    </p:spTree>
    <p:extLst>
      <p:ext uri="{BB962C8B-B14F-4D97-AF65-F5344CB8AC3E}">
        <p14:creationId xmlns:p14="http://schemas.microsoft.com/office/powerpoint/2010/main" val="36452618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5"/>
          <p:cNvSpPr>
            <a:spLocks noChangeArrowheads="1"/>
          </p:cNvSpPr>
          <p:nvPr/>
        </p:nvSpPr>
        <p:spPr bwMode="auto">
          <a:xfrm>
            <a:off x="0" y="575692"/>
            <a:ext cx="9144000" cy="6210300"/>
          </a:xfrm>
          <a:prstGeom prst="roundRect">
            <a:avLst>
              <a:gd name="adj" fmla="val 202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ja-JP" altLang="en-US" b="1">
              <a:latin typeface="+mj-ea"/>
              <a:ea typeface="+mj-ea"/>
            </a:endParaRPr>
          </a:p>
        </p:txBody>
      </p:sp>
      <p:sp>
        <p:nvSpPr>
          <p:cNvPr id="2064" name="Rectangle 11"/>
          <p:cNvSpPr>
            <a:spLocks noChangeArrowheads="1"/>
          </p:cNvSpPr>
          <p:nvPr/>
        </p:nvSpPr>
        <p:spPr bwMode="auto">
          <a:xfrm>
            <a:off x="683568" y="4437112"/>
            <a:ext cx="7848872" cy="864096"/>
          </a:xfrm>
          <a:prstGeom prst="rect">
            <a:avLst/>
          </a:prstGeom>
          <a:solidFill>
            <a:srgbClr val="0070C0">
              <a:alpha val="79999"/>
            </a:srgbClr>
          </a:solidFill>
          <a:ln w="12700">
            <a:solidFill>
              <a:schemeClr val="tx1"/>
            </a:solidFill>
            <a:miter lim="800000"/>
            <a:headEnd/>
            <a:tailEnd/>
          </a:ln>
        </p:spPr>
        <p:txBody>
          <a:bodyPr wrap="none" anchor="ctr"/>
          <a:lstStyle/>
          <a:p>
            <a:pPr algn="ctr">
              <a:lnSpc>
                <a:spcPts val="1700"/>
              </a:lnSpc>
              <a:defRPr/>
            </a:pPr>
            <a:r>
              <a:rPr lang="ja-JP" altLang="en-US" sz="2400" b="1" dirty="0" smtClean="0">
                <a:solidFill>
                  <a:schemeClr val="bg1"/>
                </a:solidFill>
                <a:latin typeface="+mj-ea"/>
                <a:ea typeface="+mj-ea"/>
              </a:rPr>
              <a:t>都市間連携協力のプラットフォーム</a:t>
            </a:r>
            <a:endParaRPr lang="en-US" altLang="ja-JP" sz="24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（日中都市間の連携を資金面、技術面から支援）</a:t>
            </a:r>
            <a:endParaRPr lang="en-US" altLang="ja-JP" sz="1600" b="1" dirty="0" smtClean="0">
              <a:solidFill>
                <a:schemeClr val="bg1"/>
              </a:solidFill>
              <a:latin typeface="+mj-ea"/>
              <a:ea typeface="+mj-ea"/>
            </a:endParaRPr>
          </a:p>
        </p:txBody>
      </p:sp>
      <p:sp>
        <p:nvSpPr>
          <p:cNvPr id="23" name="テキスト ボックス 16"/>
          <p:cNvSpPr txBox="1">
            <a:spLocks noChangeArrowheads="1"/>
          </p:cNvSpPr>
          <p:nvPr/>
        </p:nvSpPr>
        <p:spPr bwMode="auto">
          <a:xfrm>
            <a:off x="6300192" y="3645024"/>
            <a:ext cx="26277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400" b="1" dirty="0" smtClean="0">
                <a:latin typeface="+mj-ea"/>
                <a:ea typeface="+mj-ea"/>
              </a:rPr>
              <a:t>・各都市間連携協力のサポート</a:t>
            </a:r>
            <a:endParaRPr lang="en-US" altLang="ja-JP" sz="1400" b="1" dirty="0" smtClean="0">
              <a:latin typeface="+mj-ea"/>
              <a:ea typeface="+mj-ea"/>
            </a:endParaRPr>
          </a:p>
          <a:p>
            <a:pPr eaLnBrk="1" hangingPunct="1"/>
            <a:r>
              <a:rPr lang="ja-JP" altLang="en-US" sz="1400" b="1" dirty="0" smtClean="0">
                <a:latin typeface="+mj-ea"/>
                <a:ea typeface="+mj-ea"/>
              </a:rPr>
              <a:t>　（斡旋、調整等）</a:t>
            </a:r>
            <a:endParaRPr lang="en-US" altLang="ja-JP" sz="1400" b="1" dirty="0" smtClean="0">
              <a:latin typeface="+mj-ea"/>
              <a:ea typeface="+mj-ea"/>
            </a:endParaRPr>
          </a:p>
          <a:p>
            <a:pPr eaLnBrk="1" hangingPunct="1"/>
            <a:r>
              <a:rPr lang="ja-JP" altLang="en-US" sz="1400" b="1" dirty="0" smtClean="0">
                <a:latin typeface="+mj-ea"/>
                <a:ea typeface="+mj-ea"/>
              </a:rPr>
              <a:t>・資金の管理と執行等</a:t>
            </a:r>
            <a:endParaRPr lang="ja-JP" altLang="en-US" sz="1400" b="1" dirty="0">
              <a:latin typeface="+mj-ea"/>
              <a:ea typeface="+mj-ea"/>
            </a:endParaRPr>
          </a:p>
        </p:txBody>
      </p:sp>
      <p:sp>
        <p:nvSpPr>
          <p:cNvPr id="26" name="Rectangle 11"/>
          <p:cNvSpPr>
            <a:spLocks noChangeArrowheads="1"/>
          </p:cNvSpPr>
          <p:nvPr/>
        </p:nvSpPr>
        <p:spPr bwMode="auto">
          <a:xfrm>
            <a:off x="395536" y="692696"/>
            <a:ext cx="2592288" cy="2880320"/>
          </a:xfrm>
          <a:prstGeom prst="rect">
            <a:avLst/>
          </a:prstGeom>
          <a:solidFill>
            <a:schemeClr val="accent3">
              <a:lumMod val="75000"/>
              <a:alpha val="79999"/>
            </a:schemeClr>
          </a:solidFill>
          <a:ln w="76200">
            <a:solidFill>
              <a:srgbClr val="FF0000"/>
            </a:solidFill>
            <a:miter lim="800000"/>
            <a:headEnd/>
            <a:tailEnd/>
          </a:ln>
        </p:spPr>
        <p:txBody>
          <a:bodyPr wrap="none" anchor="ctr"/>
          <a:lstStyle/>
          <a:p>
            <a:pPr algn="ctr">
              <a:lnSpc>
                <a:spcPts val="1700"/>
              </a:lnSpc>
            </a:pPr>
            <a:r>
              <a:rPr lang="ja-JP" altLang="en-US" sz="1600" b="1" dirty="0" smtClean="0">
                <a:solidFill>
                  <a:schemeClr val="bg1"/>
                </a:solidFill>
                <a:latin typeface="+mj-ea"/>
                <a:ea typeface="+mj-ea"/>
              </a:rPr>
              <a:t>中国各都市</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北京市</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天津市</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上海市</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瀋陽市</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武漢市</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邯鄲市</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遼寧省</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江蘇省</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河北省</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広東省</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山西</a:t>
            </a:r>
            <a:r>
              <a:rPr lang="ja-JP" altLang="en-US" sz="1600" b="1" dirty="0">
                <a:solidFill>
                  <a:schemeClr val="bg1"/>
                </a:solidFill>
                <a:latin typeface="+mj-ea"/>
                <a:ea typeface="+mj-ea"/>
              </a:rPr>
              <a:t>省</a:t>
            </a:r>
            <a:r>
              <a:rPr lang="ja-JP" altLang="en-US" sz="1600" b="1" dirty="0" smtClean="0">
                <a:solidFill>
                  <a:schemeClr val="bg1"/>
                </a:solidFill>
                <a:latin typeface="+mj-ea"/>
                <a:ea typeface="+mj-ea"/>
              </a:rPr>
              <a:t>等</a:t>
            </a:r>
            <a:endParaRPr lang="en-US" altLang="ja-JP" sz="1600" b="1" dirty="0" smtClean="0">
              <a:solidFill>
                <a:schemeClr val="bg1"/>
              </a:solidFill>
              <a:latin typeface="+mj-ea"/>
              <a:ea typeface="+mj-ea"/>
            </a:endParaRPr>
          </a:p>
          <a:p>
            <a:pPr algn="ctr">
              <a:lnSpc>
                <a:spcPts val="1700"/>
              </a:lnSpc>
            </a:pPr>
            <a:r>
              <a:rPr lang="ja-JP" altLang="en-US" sz="1600" b="1" dirty="0" smtClean="0">
                <a:solidFill>
                  <a:schemeClr val="bg1"/>
                </a:solidFill>
                <a:latin typeface="+mj-ea"/>
                <a:ea typeface="+mj-ea"/>
              </a:rPr>
              <a:t>　　　　（調整中）</a:t>
            </a:r>
            <a:endParaRPr lang="en-US" altLang="ja-JP" sz="1600" b="1" dirty="0">
              <a:solidFill>
                <a:schemeClr val="bg1"/>
              </a:solidFill>
              <a:latin typeface="+mj-ea"/>
              <a:ea typeface="+mj-ea"/>
            </a:endParaRPr>
          </a:p>
        </p:txBody>
      </p:sp>
      <p:sp>
        <p:nvSpPr>
          <p:cNvPr id="27" name="Rectangle 11"/>
          <p:cNvSpPr>
            <a:spLocks noChangeArrowheads="1"/>
          </p:cNvSpPr>
          <p:nvPr/>
        </p:nvSpPr>
        <p:spPr bwMode="auto">
          <a:xfrm>
            <a:off x="5940152" y="692696"/>
            <a:ext cx="2592288" cy="2808312"/>
          </a:xfrm>
          <a:prstGeom prst="rect">
            <a:avLst/>
          </a:prstGeom>
          <a:solidFill>
            <a:schemeClr val="accent3">
              <a:lumMod val="75000"/>
              <a:alpha val="79999"/>
            </a:schemeClr>
          </a:solidFill>
          <a:ln w="76200">
            <a:solidFill>
              <a:srgbClr val="FF0000"/>
            </a:solidFill>
            <a:miter lim="800000"/>
            <a:headEnd/>
            <a:tailEnd/>
          </a:ln>
        </p:spPr>
        <p:txBody>
          <a:bodyPr wrap="none" anchor="ctr"/>
          <a:lstStyle/>
          <a:p>
            <a:pPr algn="ctr">
              <a:lnSpc>
                <a:spcPts val="1700"/>
              </a:lnSpc>
              <a:defRPr/>
            </a:pPr>
            <a:r>
              <a:rPr lang="ja-JP" altLang="en-US" sz="1600" b="1" dirty="0" smtClean="0">
                <a:solidFill>
                  <a:schemeClr val="bg1"/>
                </a:solidFill>
                <a:latin typeface="+mj-ea"/>
                <a:ea typeface="+mj-ea"/>
              </a:rPr>
              <a:t>日本の地方自治体</a:t>
            </a:r>
            <a:endParaRPr lang="en-US" altLang="ja-JP" sz="16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東京都</a:t>
            </a:r>
            <a:endParaRPr lang="en-US" altLang="ja-JP" sz="1600" b="1" dirty="0" smtClean="0">
              <a:solidFill>
                <a:schemeClr val="bg1"/>
              </a:solidFill>
              <a:latin typeface="+mj-ea"/>
              <a:ea typeface="+mj-ea"/>
            </a:endParaRPr>
          </a:p>
          <a:p>
            <a:pPr algn="ctr">
              <a:lnSpc>
                <a:spcPts val="1700"/>
              </a:lnSpc>
              <a:defRPr/>
            </a:pPr>
            <a:r>
              <a:rPr lang="ja-JP" altLang="en-US" sz="1600" b="1" dirty="0">
                <a:solidFill>
                  <a:schemeClr val="bg1"/>
                </a:solidFill>
                <a:latin typeface="+mj-ea"/>
                <a:ea typeface="+mj-ea"/>
              </a:rPr>
              <a:t>埼玉県</a:t>
            </a:r>
            <a:endParaRPr lang="en-US" altLang="ja-JP" sz="16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富山県</a:t>
            </a:r>
            <a:endParaRPr lang="en-US" altLang="ja-JP" sz="16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長野県</a:t>
            </a:r>
            <a:endParaRPr lang="en-US" altLang="ja-JP" sz="16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兵庫県</a:t>
            </a:r>
            <a:endParaRPr lang="en-US" altLang="ja-JP" sz="1600" b="1" dirty="0" smtClean="0">
              <a:solidFill>
                <a:schemeClr val="bg1"/>
              </a:solidFill>
              <a:latin typeface="+mj-ea"/>
              <a:ea typeface="+mj-ea"/>
            </a:endParaRPr>
          </a:p>
          <a:p>
            <a:pPr algn="ctr">
              <a:lnSpc>
                <a:spcPts val="1700"/>
              </a:lnSpc>
              <a:defRPr/>
            </a:pPr>
            <a:r>
              <a:rPr lang="ja-JP" altLang="en-US" sz="1600" b="1" dirty="0">
                <a:solidFill>
                  <a:schemeClr val="bg1"/>
                </a:solidFill>
                <a:latin typeface="+mj-ea"/>
                <a:ea typeface="+mj-ea"/>
              </a:rPr>
              <a:t>福岡県</a:t>
            </a:r>
            <a:endParaRPr lang="en-US" altLang="ja-JP" sz="16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川崎市</a:t>
            </a:r>
            <a:endParaRPr lang="en-US" altLang="ja-JP" sz="16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四日市市</a:t>
            </a:r>
            <a:endParaRPr lang="en-US" altLang="ja-JP" sz="16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神戸市</a:t>
            </a:r>
            <a:endParaRPr lang="en-US" altLang="ja-JP" sz="16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北九州市</a:t>
            </a:r>
            <a:endParaRPr lang="en-US" altLang="ja-JP" sz="1600" b="1" dirty="0" smtClean="0">
              <a:solidFill>
                <a:schemeClr val="bg1"/>
              </a:solidFill>
              <a:latin typeface="+mj-ea"/>
              <a:ea typeface="+mj-ea"/>
            </a:endParaRPr>
          </a:p>
          <a:p>
            <a:pPr algn="ctr">
              <a:lnSpc>
                <a:spcPts val="1700"/>
              </a:lnSpc>
              <a:defRPr/>
            </a:pPr>
            <a:r>
              <a:rPr lang="ja-JP" altLang="en-US" sz="1600" b="1" dirty="0" smtClean="0">
                <a:solidFill>
                  <a:schemeClr val="bg1"/>
                </a:solidFill>
                <a:latin typeface="+mj-ea"/>
                <a:ea typeface="+mj-ea"/>
              </a:rPr>
              <a:t>（今後増加予定）</a:t>
            </a:r>
            <a:endParaRPr lang="en-US" altLang="ja-JP" sz="1600" b="1" dirty="0" smtClean="0">
              <a:solidFill>
                <a:schemeClr val="bg1"/>
              </a:solidFill>
              <a:latin typeface="+mj-ea"/>
              <a:ea typeface="+mj-ea"/>
            </a:endParaRPr>
          </a:p>
        </p:txBody>
      </p:sp>
      <p:sp>
        <p:nvSpPr>
          <p:cNvPr id="30" name="左右矢印 29"/>
          <p:cNvSpPr/>
          <p:nvPr/>
        </p:nvSpPr>
        <p:spPr>
          <a:xfrm>
            <a:off x="3059832" y="1844824"/>
            <a:ext cx="2736304" cy="792088"/>
          </a:xfrm>
          <a:prstGeom prst="leftRightArrow">
            <a:avLst>
              <a:gd name="adj1" fmla="val 58136"/>
              <a:gd name="adj2" fmla="val 37797"/>
            </a:avLst>
          </a:prstGeom>
          <a:solidFill>
            <a:srgbClr val="EFEFFF"/>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solidFill>
                  <a:srgbClr val="FF0000"/>
                </a:solidFill>
                <a:latin typeface="+mj-ea"/>
                <a:ea typeface="+mj-ea"/>
              </a:rPr>
              <a:t>都市間</a:t>
            </a:r>
            <a:r>
              <a:rPr lang="ja-JP" altLang="en-US" sz="2400" b="1" dirty="0" smtClean="0">
                <a:solidFill>
                  <a:srgbClr val="FF0000"/>
                </a:solidFill>
                <a:latin typeface="+mj-ea"/>
                <a:ea typeface="+mj-ea"/>
              </a:rPr>
              <a:t>連携協力</a:t>
            </a:r>
            <a:endParaRPr lang="ja-JP" altLang="en-US" sz="2400" b="1" dirty="0">
              <a:solidFill>
                <a:srgbClr val="FF0000"/>
              </a:solidFill>
              <a:latin typeface="+mj-ea"/>
              <a:ea typeface="+mj-ea"/>
            </a:endParaRPr>
          </a:p>
        </p:txBody>
      </p:sp>
      <p:sp>
        <p:nvSpPr>
          <p:cNvPr id="31" name="テキスト ボックス 30"/>
          <p:cNvSpPr txBox="1"/>
          <p:nvPr/>
        </p:nvSpPr>
        <p:spPr>
          <a:xfrm>
            <a:off x="3203848" y="692696"/>
            <a:ext cx="2615530" cy="3785652"/>
          </a:xfrm>
          <a:prstGeom prst="rect">
            <a:avLst/>
          </a:prstGeom>
          <a:noFill/>
        </p:spPr>
        <p:txBody>
          <a:bodyPr wrap="square">
            <a:spAutoFit/>
          </a:bodyPr>
          <a:lstStyle/>
          <a:p>
            <a:pPr>
              <a:lnSpc>
                <a:spcPts val="1800"/>
              </a:lnSpc>
              <a:defRPr/>
            </a:pPr>
            <a:r>
              <a:rPr lang="ja-JP" altLang="en-US" sz="1400" b="1" dirty="0" smtClean="0">
                <a:latin typeface="+mj-ea"/>
                <a:ea typeface="+mj-ea"/>
              </a:rPr>
              <a:t>（協力方式の例）</a:t>
            </a:r>
            <a:endParaRPr lang="en-US" altLang="ja-JP" sz="1400" b="1" dirty="0" smtClean="0">
              <a:latin typeface="+mj-ea"/>
              <a:ea typeface="+mj-ea"/>
            </a:endParaRPr>
          </a:p>
          <a:p>
            <a:pPr>
              <a:lnSpc>
                <a:spcPts val="1800"/>
              </a:lnSpc>
              <a:defRPr/>
            </a:pPr>
            <a:r>
              <a:rPr lang="ja-JP" altLang="en-US" sz="1400" b="1" dirty="0" smtClean="0">
                <a:latin typeface="+mj-ea"/>
                <a:ea typeface="+mj-ea"/>
              </a:rPr>
              <a:t>・訪日研修</a:t>
            </a:r>
            <a:endParaRPr lang="en-US" altLang="ja-JP" sz="1400" b="1" dirty="0" smtClean="0">
              <a:latin typeface="+mj-ea"/>
              <a:ea typeface="+mj-ea"/>
            </a:endParaRPr>
          </a:p>
          <a:p>
            <a:pPr>
              <a:lnSpc>
                <a:spcPts val="1800"/>
              </a:lnSpc>
              <a:defRPr/>
            </a:pPr>
            <a:r>
              <a:rPr lang="ja-JP" altLang="en-US" sz="1400" b="1" dirty="0" smtClean="0">
                <a:latin typeface="+mj-ea"/>
                <a:ea typeface="+mj-ea"/>
              </a:rPr>
              <a:t>・専門家の派遣</a:t>
            </a:r>
            <a:endParaRPr lang="en-US" altLang="ja-JP" sz="1400" b="1" dirty="0" smtClean="0">
              <a:latin typeface="+mj-ea"/>
              <a:ea typeface="+mj-ea"/>
            </a:endParaRPr>
          </a:p>
          <a:p>
            <a:pPr>
              <a:lnSpc>
                <a:spcPts val="1800"/>
              </a:lnSpc>
              <a:defRPr/>
            </a:pPr>
            <a:r>
              <a:rPr lang="ja-JP" altLang="en-US" sz="1400" b="1" dirty="0" smtClean="0">
                <a:latin typeface="+mj-ea"/>
                <a:ea typeface="+mj-ea"/>
              </a:rPr>
              <a:t>・日中共同研究</a:t>
            </a:r>
            <a:endParaRPr lang="en-US" altLang="ja-JP" sz="1400" b="1" dirty="0" smtClean="0">
              <a:latin typeface="+mj-ea"/>
              <a:ea typeface="+mj-ea"/>
            </a:endParaRPr>
          </a:p>
          <a:p>
            <a:pPr>
              <a:lnSpc>
                <a:spcPts val="1800"/>
              </a:lnSpc>
              <a:defRPr/>
            </a:pPr>
            <a:r>
              <a:rPr lang="ja-JP" altLang="en-US" sz="1400" b="1" dirty="0" smtClean="0">
                <a:latin typeface="+mj-ea"/>
                <a:ea typeface="+mj-ea"/>
              </a:rPr>
              <a:t>・モデル事業の実施等</a:t>
            </a:r>
            <a:endParaRPr lang="en-US" altLang="ja-JP" sz="1400" b="1" dirty="0" smtClean="0">
              <a:latin typeface="+mj-ea"/>
              <a:ea typeface="+mj-ea"/>
            </a:endParaRPr>
          </a:p>
          <a:p>
            <a:pPr>
              <a:lnSpc>
                <a:spcPts val="1800"/>
              </a:lnSpc>
              <a:defRPr/>
            </a:pPr>
            <a:endParaRPr lang="en-US" altLang="ja-JP" sz="1400" b="1" dirty="0" smtClean="0">
              <a:latin typeface="+mj-ea"/>
              <a:ea typeface="+mj-ea"/>
            </a:endParaRPr>
          </a:p>
          <a:p>
            <a:pPr>
              <a:lnSpc>
                <a:spcPts val="1800"/>
              </a:lnSpc>
              <a:defRPr/>
            </a:pPr>
            <a:endParaRPr lang="en-US" altLang="ja-JP" sz="1400" b="1" dirty="0" smtClean="0">
              <a:latin typeface="+mj-ea"/>
              <a:ea typeface="+mj-ea"/>
            </a:endParaRPr>
          </a:p>
          <a:p>
            <a:pPr>
              <a:lnSpc>
                <a:spcPts val="1800"/>
              </a:lnSpc>
              <a:defRPr/>
            </a:pPr>
            <a:endParaRPr lang="en-US" altLang="ja-JP" sz="1400" b="1" dirty="0" smtClean="0">
              <a:latin typeface="+mj-ea"/>
              <a:ea typeface="+mj-ea"/>
            </a:endParaRPr>
          </a:p>
          <a:p>
            <a:pPr>
              <a:lnSpc>
                <a:spcPts val="1800"/>
              </a:lnSpc>
              <a:defRPr/>
            </a:pPr>
            <a:r>
              <a:rPr lang="ja-JP" altLang="en-US" sz="1400" b="1" dirty="0" smtClean="0">
                <a:latin typeface="+mj-ea"/>
                <a:ea typeface="+mj-ea"/>
              </a:rPr>
              <a:t>（協力分野の例）</a:t>
            </a:r>
            <a:endParaRPr lang="en-US" altLang="ja-JP" sz="1400" b="1" dirty="0" smtClean="0">
              <a:latin typeface="+mj-ea"/>
              <a:ea typeface="+mj-ea"/>
            </a:endParaRPr>
          </a:p>
          <a:p>
            <a:pPr>
              <a:lnSpc>
                <a:spcPts val="1800"/>
              </a:lnSpc>
              <a:defRPr/>
            </a:pPr>
            <a:r>
              <a:rPr lang="ja-JP" altLang="en-US" sz="1400" b="1" dirty="0" smtClean="0">
                <a:latin typeface="+mj-ea"/>
                <a:ea typeface="+mj-ea"/>
              </a:rPr>
              <a:t>・</a:t>
            </a:r>
            <a:r>
              <a:rPr lang="en-US" altLang="ja-JP" sz="1400" b="1" dirty="0" smtClean="0">
                <a:latin typeface="+mj-ea"/>
                <a:ea typeface="+mj-ea"/>
              </a:rPr>
              <a:t>VOC</a:t>
            </a:r>
            <a:r>
              <a:rPr lang="ja-JP" altLang="en-US" sz="1400" b="1" dirty="0" smtClean="0">
                <a:latin typeface="+mj-ea"/>
                <a:ea typeface="+mj-ea"/>
              </a:rPr>
              <a:t>対策</a:t>
            </a:r>
            <a:endParaRPr lang="en-US" altLang="ja-JP" sz="1400" b="1" dirty="0" smtClean="0">
              <a:latin typeface="+mj-ea"/>
              <a:ea typeface="+mj-ea"/>
            </a:endParaRPr>
          </a:p>
          <a:p>
            <a:pPr>
              <a:lnSpc>
                <a:spcPts val="1800"/>
              </a:lnSpc>
              <a:defRPr/>
            </a:pPr>
            <a:r>
              <a:rPr lang="ja-JP" altLang="en-US" sz="1400" b="1" dirty="0" smtClean="0">
                <a:latin typeface="+mj-ea"/>
                <a:ea typeface="+mj-ea"/>
              </a:rPr>
              <a:t>・自動車対策</a:t>
            </a:r>
            <a:endParaRPr lang="en-US" altLang="ja-JP" sz="1400" b="1" dirty="0" smtClean="0">
              <a:latin typeface="+mj-ea"/>
              <a:ea typeface="+mj-ea"/>
            </a:endParaRPr>
          </a:p>
          <a:p>
            <a:pPr>
              <a:lnSpc>
                <a:spcPts val="1800"/>
              </a:lnSpc>
              <a:defRPr/>
            </a:pPr>
            <a:r>
              <a:rPr lang="ja-JP" altLang="en-US" sz="1400" b="1" dirty="0" smtClean="0">
                <a:latin typeface="+mj-ea"/>
                <a:ea typeface="+mj-ea"/>
              </a:rPr>
              <a:t>（オフロード車等の対策を含む）</a:t>
            </a:r>
            <a:endParaRPr lang="en-US" altLang="ja-JP" sz="1400" b="1" dirty="0" smtClean="0">
              <a:latin typeface="+mj-ea"/>
              <a:ea typeface="+mj-ea"/>
            </a:endParaRPr>
          </a:p>
          <a:p>
            <a:pPr>
              <a:lnSpc>
                <a:spcPts val="1800"/>
              </a:lnSpc>
              <a:defRPr/>
            </a:pPr>
            <a:r>
              <a:rPr lang="ja-JP" altLang="en-US" sz="1400" b="1" dirty="0" smtClean="0">
                <a:latin typeface="+mj-ea"/>
                <a:ea typeface="+mj-ea"/>
              </a:rPr>
              <a:t>・建設工事の</a:t>
            </a:r>
            <a:r>
              <a:rPr lang="ja-JP" altLang="en-US" sz="1400" b="1" dirty="0" err="1" smtClean="0">
                <a:latin typeface="+mj-ea"/>
                <a:ea typeface="+mj-ea"/>
              </a:rPr>
              <a:t>揚じん</a:t>
            </a:r>
            <a:r>
              <a:rPr lang="ja-JP" altLang="en-US" sz="1400" b="1" dirty="0" smtClean="0">
                <a:latin typeface="+mj-ea"/>
                <a:ea typeface="+mj-ea"/>
              </a:rPr>
              <a:t>対策</a:t>
            </a:r>
            <a:endParaRPr lang="en-US" altLang="ja-JP" sz="1400" b="1" dirty="0" smtClean="0">
              <a:latin typeface="+mj-ea"/>
              <a:ea typeface="+mj-ea"/>
            </a:endParaRPr>
          </a:p>
          <a:p>
            <a:pPr>
              <a:lnSpc>
                <a:spcPts val="1800"/>
              </a:lnSpc>
              <a:defRPr/>
            </a:pPr>
            <a:r>
              <a:rPr lang="ja-JP" altLang="en-US" sz="1400" b="1" dirty="0" smtClean="0">
                <a:latin typeface="+mj-ea"/>
                <a:ea typeface="+mj-ea"/>
              </a:rPr>
              <a:t>・予報・警報システム</a:t>
            </a:r>
            <a:endParaRPr lang="en-US" altLang="ja-JP" sz="1400" b="1" dirty="0" smtClean="0">
              <a:latin typeface="+mj-ea"/>
              <a:ea typeface="+mj-ea"/>
            </a:endParaRPr>
          </a:p>
          <a:p>
            <a:pPr>
              <a:lnSpc>
                <a:spcPts val="1800"/>
              </a:lnSpc>
              <a:defRPr/>
            </a:pPr>
            <a:r>
              <a:rPr lang="ja-JP" altLang="en-US" sz="1400" b="1" dirty="0" smtClean="0">
                <a:latin typeface="+mj-ea"/>
                <a:ea typeface="+mj-ea"/>
              </a:rPr>
              <a:t>・汚染源解析</a:t>
            </a:r>
            <a:endParaRPr lang="en-US" altLang="ja-JP" sz="1400" b="1" dirty="0" smtClean="0">
              <a:latin typeface="+mj-ea"/>
              <a:ea typeface="+mj-ea"/>
            </a:endParaRPr>
          </a:p>
          <a:p>
            <a:pPr>
              <a:lnSpc>
                <a:spcPts val="1800"/>
              </a:lnSpc>
              <a:defRPr/>
            </a:pPr>
            <a:r>
              <a:rPr lang="ja-JP" altLang="en-US" sz="1400" b="1" dirty="0" smtClean="0">
                <a:latin typeface="+mj-ea"/>
                <a:ea typeface="+mj-ea"/>
              </a:rPr>
              <a:t>・</a:t>
            </a:r>
            <a:r>
              <a:rPr lang="ja-JP" altLang="en-US" sz="1400" b="1" dirty="0" smtClean="0">
                <a:latin typeface="+mj-ea"/>
              </a:rPr>
              <a:t>モニタリング等</a:t>
            </a:r>
            <a:endParaRPr lang="en-US" altLang="ja-JP" sz="1400" b="1" dirty="0" smtClean="0">
              <a:latin typeface="+mj-ea"/>
              <a:ea typeface="+mj-ea"/>
            </a:endParaRPr>
          </a:p>
        </p:txBody>
      </p:sp>
      <p:sp>
        <p:nvSpPr>
          <p:cNvPr id="34" name="テキスト ボックス 16"/>
          <p:cNvSpPr txBox="1">
            <a:spLocks noChangeArrowheads="1"/>
          </p:cNvSpPr>
          <p:nvPr/>
        </p:nvSpPr>
        <p:spPr bwMode="auto">
          <a:xfrm>
            <a:off x="6804248" y="5301208"/>
            <a:ext cx="1218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400" b="1" dirty="0" smtClean="0">
                <a:latin typeface="+mj-ea"/>
                <a:ea typeface="+mj-ea"/>
              </a:rPr>
              <a:t>・資金の提供</a:t>
            </a:r>
            <a:endParaRPr lang="en-US" altLang="ja-JP" sz="1400" b="1" dirty="0" smtClean="0">
              <a:latin typeface="+mj-ea"/>
              <a:ea typeface="+mj-ea"/>
            </a:endParaRPr>
          </a:p>
          <a:p>
            <a:pPr eaLnBrk="1" hangingPunct="1"/>
            <a:r>
              <a:rPr lang="ja-JP" altLang="en-US" sz="1400" b="1" dirty="0" smtClean="0">
                <a:latin typeface="+mj-ea"/>
                <a:ea typeface="+mj-ea"/>
              </a:rPr>
              <a:t>・指導・助言</a:t>
            </a:r>
            <a:endParaRPr lang="ja-JP" altLang="en-US" sz="1400" b="1" dirty="0">
              <a:latin typeface="+mj-ea"/>
              <a:ea typeface="+mj-ea"/>
            </a:endParaRPr>
          </a:p>
        </p:txBody>
      </p:sp>
      <p:sp>
        <p:nvSpPr>
          <p:cNvPr id="37" name="下矢印 36"/>
          <p:cNvSpPr/>
          <p:nvPr/>
        </p:nvSpPr>
        <p:spPr bwMode="auto">
          <a:xfrm rot="10800000">
            <a:off x="5940152" y="3429000"/>
            <a:ext cx="484632" cy="1080120"/>
          </a:xfrm>
          <a:prstGeom prst="downArrow">
            <a:avLst/>
          </a:prstGeom>
          <a:solidFill>
            <a:schemeClr val="accent5">
              <a:lumMod val="20000"/>
              <a:lumOff val="80000"/>
            </a:schemeClr>
          </a:solidFill>
          <a:ln w="19050">
            <a:solidFill>
              <a:schemeClr val="accent5">
                <a:lumMod val="75000"/>
              </a:schemeClr>
            </a:solidFill>
          </a:ln>
          <a:effectLst/>
          <a:extLst/>
        </p:spPr>
        <p:txBody>
          <a:bodyPr wrap="none" lIns="180000" tIns="180000" rIns="180000" bIns="180000" rtlCol="0" anchor="ctr"/>
          <a:lstStyle/>
          <a:p>
            <a:pPr algn="ctr"/>
            <a:endParaRPr kumimoji="1" lang="ja-JP" altLang="en-US" sz="4000" dirty="0" smtClean="0">
              <a:solidFill>
                <a:srgbClr val="00FF00"/>
              </a:solidFill>
              <a:latin typeface="HGSｺﾞｼｯｸE" pitchFamily="50" charset="-128"/>
              <a:ea typeface="HGSｺﾞｼｯｸE" pitchFamily="50" charset="-128"/>
              <a:cs typeface="Arial" charset="0"/>
            </a:endParaRPr>
          </a:p>
        </p:txBody>
      </p:sp>
      <p:sp>
        <p:nvSpPr>
          <p:cNvPr id="38" name="Rectangle 11"/>
          <p:cNvSpPr>
            <a:spLocks noChangeArrowheads="1"/>
          </p:cNvSpPr>
          <p:nvPr/>
        </p:nvSpPr>
        <p:spPr bwMode="auto">
          <a:xfrm>
            <a:off x="5364088" y="5877272"/>
            <a:ext cx="3168352" cy="756000"/>
          </a:xfrm>
          <a:prstGeom prst="rect">
            <a:avLst/>
          </a:prstGeom>
          <a:solidFill>
            <a:schemeClr val="accent3">
              <a:lumMod val="75000"/>
            </a:schemeClr>
          </a:solidFill>
          <a:ln w="12700">
            <a:solidFill>
              <a:schemeClr val="tx1"/>
            </a:solidFill>
            <a:miter lim="800000"/>
            <a:headEnd/>
            <a:tailEnd/>
          </a:ln>
          <a:effectLst/>
        </p:spPr>
        <p:txBody>
          <a:bodyPr wrap="none" tIns="108000" anchor="ctr"/>
          <a:lstStyle/>
          <a:p>
            <a:pPr algn="ctr">
              <a:lnSpc>
                <a:spcPts val="1700"/>
              </a:lnSpc>
              <a:defRPr/>
            </a:pPr>
            <a:r>
              <a:rPr lang="ja-JP" altLang="en-US" sz="2000" b="1" dirty="0" smtClean="0">
                <a:solidFill>
                  <a:schemeClr val="bg1"/>
                </a:solidFill>
                <a:latin typeface="+mj-ea"/>
                <a:ea typeface="+mj-ea"/>
              </a:rPr>
              <a:t>日本（環境省）</a:t>
            </a:r>
            <a:endParaRPr lang="en-US" altLang="ja-JP" sz="2000" b="1" dirty="0">
              <a:solidFill>
                <a:schemeClr val="bg1"/>
              </a:solidFill>
              <a:latin typeface="+mj-ea"/>
              <a:ea typeface="+mj-ea"/>
            </a:endParaRPr>
          </a:p>
        </p:txBody>
      </p:sp>
      <p:sp>
        <p:nvSpPr>
          <p:cNvPr id="39" name="Rectangle 11"/>
          <p:cNvSpPr>
            <a:spLocks noChangeArrowheads="1"/>
          </p:cNvSpPr>
          <p:nvPr/>
        </p:nvSpPr>
        <p:spPr bwMode="auto">
          <a:xfrm>
            <a:off x="683568" y="5877272"/>
            <a:ext cx="3010594" cy="756000"/>
          </a:xfrm>
          <a:prstGeom prst="rect">
            <a:avLst/>
          </a:prstGeom>
          <a:solidFill>
            <a:schemeClr val="accent3">
              <a:lumMod val="75000"/>
            </a:schemeClr>
          </a:solidFill>
          <a:ln w="12700">
            <a:solidFill>
              <a:schemeClr val="tx1"/>
            </a:solidFill>
            <a:miter lim="800000"/>
            <a:headEnd/>
            <a:tailEnd/>
          </a:ln>
        </p:spPr>
        <p:txBody>
          <a:bodyPr wrap="none" tIns="72000"/>
          <a:lstStyle/>
          <a:p>
            <a:pPr algn="ctr">
              <a:lnSpc>
                <a:spcPts val="1700"/>
              </a:lnSpc>
            </a:pPr>
            <a:endParaRPr lang="en-US" altLang="ja-JP" sz="2000" b="1" dirty="0" smtClean="0">
              <a:solidFill>
                <a:schemeClr val="bg1"/>
              </a:solidFill>
              <a:latin typeface="+mj-ea"/>
              <a:ea typeface="+mj-ea"/>
            </a:endParaRPr>
          </a:p>
          <a:p>
            <a:pPr algn="ctr">
              <a:lnSpc>
                <a:spcPts val="1700"/>
              </a:lnSpc>
            </a:pPr>
            <a:r>
              <a:rPr lang="ja-JP" altLang="en-US" sz="2000" b="1" dirty="0" smtClean="0">
                <a:solidFill>
                  <a:schemeClr val="bg1"/>
                </a:solidFill>
                <a:latin typeface="+mj-ea"/>
                <a:ea typeface="+mj-ea"/>
              </a:rPr>
              <a:t>中国（環境保護部）</a:t>
            </a:r>
            <a:endParaRPr lang="en-US" altLang="ja-JP" sz="2000" b="1" dirty="0">
              <a:solidFill>
                <a:schemeClr val="bg1"/>
              </a:solidFill>
              <a:latin typeface="+mj-ea"/>
              <a:ea typeface="+mj-ea"/>
            </a:endParaRPr>
          </a:p>
          <a:p>
            <a:pPr algn="ctr">
              <a:lnSpc>
                <a:spcPts val="1700"/>
              </a:lnSpc>
            </a:pPr>
            <a:endParaRPr lang="ja-JP" altLang="en-US" b="1" dirty="0">
              <a:latin typeface="+mj-ea"/>
              <a:ea typeface="+mj-ea"/>
            </a:endParaRPr>
          </a:p>
        </p:txBody>
      </p:sp>
      <p:sp>
        <p:nvSpPr>
          <p:cNvPr id="40" name="左右矢印 39"/>
          <p:cNvSpPr/>
          <p:nvPr/>
        </p:nvSpPr>
        <p:spPr>
          <a:xfrm>
            <a:off x="3635896" y="6021288"/>
            <a:ext cx="1728192" cy="468312"/>
          </a:xfrm>
          <a:prstGeom prst="leftRightArrow">
            <a:avLst>
              <a:gd name="adj1" fmla="val 58136"/>
              <a:gd name="adj2" fmla="val 37797"/>
            </a:avLst>
          </a:prstGeom>
          <a:solidFill>
            <a:srgbClr val="EFEFFF"/>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600" b="1" dirty="0" smtClean="0">
                <a:solidFill>
                  <a:schemeClr val="tx1"/>
                </a:solidFill>
                <a:latin typeface="+mj-ea"/>
                <a:ea typeface="+mj-ea"/>
              </a:rPr>
              <a:t>政府間調整</a:t>
            </a:r>
            <a:endParaRPr lang="ja-JP" altLang="en-US" sz="1600" b="1" dirty="0">
              <a:solidFill>
                <a:schemeClr val="tx1"/>
              </a:solidFill>
              <a:latin typeface="+mj-ea"/>
              <a:ea typeface="+mj-ea"/>
            </a:endParaRPr>
          </a:p>
        </p:txBody>
      </p:sp>
      <p:sp>
        <p:nvSpPr>
          <p:cNvPr id="41" name="テキスト ボックス 40"/>
          <p:cNvSpPr txBox="1"/>
          <p:nvPr/>
        </p:nvSpPr>
        <p:spPr>
          <a:xfrm>
            <a:off x="3851920" y="6534835"/>
            <a:ext cx="1512168" cy="323165"/>
          </a:xfrm>
          <a:prstGeom prst="rect">
            <a:avLst/>
          </a:prstGeom>
          <a:noFill/>
        </p:spPr>
        <p:txBody>
          <a:bodyPr wrap="square">
            <a:spAutoFit/>
          </a:bodyPr>
          <a:lstStyle/>
          <a:p>
            <a:pPr>
              <a:lnSpc>
                <a:spcPts val="1800"/>
              </a:lnSpc>
              <a:defRPr/>
            </a:pPr>
            <a:r>
              <a:rPr lang="ja-JP" altLang="en-US" sz="1400" b="1" dirty="0" smtClean="0">
                <a:latin typeface="+mj-ea"/>
                <a:ea typeface="+mj-ea"/>
              </a:rPr>
              <a:t>・全体調整</a:t>
            </a:r>
            <a:endParaRPr lang="en-US" altLang="ja-JP" sz="1400" b="1" dirty="0">
              <a:latin typeface="+mj-ea"/>
              <a:ea typeface="+mj-ea"/>
            </a:endParaRPr>
          </a:p>
        </p:txBody>
      </p:sp>
      <p:sp>
        <p:nvSpPr>
          <p:cNvPr id="42" name="下矢印 41"/>
          <p:cNvSpPr/>
          <p:nvPr/>
        </p:nvSpPr>
        <p:spPr bwMode="auto">
          <a:xfrm rot="10800000">
            <a:off x="5940152" y="5301208"/>
            <a:ext cx="484632" cy="576064"/>
          </a:xfrm>
          <a:prstGeom prst="downArrow">
            <a:avLst/>
          </a:prstGeom>
          <a:solidFill>
            <a:schemeClr val="accent5">
              <a:lumMod val="20000"/>
              <a:lumOff val="80000"/>
            </a:schemeClr>
          </a:solidFill>
          <a:ln w="19050">
            <a:solidFill>
              <a:schemeClr val="accent5">
                <a:lumMod val="75000"/>
              </a:schemeClr>
            </a:solidFill>
          </a:ln>
          <a:effectLst/>
          <a:extLst/>
        </p:spPr>
        <p:txBody>
          <a:bodyPr wrap="none" lIns="180000" tIns="180000" rIns="180000" bIns="180000" rtlCol="0" anchor="ctr"/>
          <a:lstStyle/>
          <a:p>
            <a:pPr algn="ctr"/>
            <a:endParaRPr kumimoji="1" lang="ja-JP" altLang="en-US" sz="4000" dirty="0" smtClean="0">
              <a:solidFill>
                <a:srgbClr val="00FF00"/>
              </a:solidFill>
              <a:latin typeface="HGSｺﾞｼｯｸE" pitchFamily="50" charset="-128"/>
              <a:ea typeface="HGSｺﾞｼｯｸE" pitchFamily="50" charset="-128"/>
              <a:cs typeface="Arial" charset="0"/>
            </a:endParaRPr>
          </a:p>
        </p:txBody>
      </p:sp>
      <p:sp>
        <p:nvSpPr>
          <p:cNvPr id="43" name="下矢印 42"/>
          <p:cNvSpPr/>
          <p:nvPr/>
        </p:nvSpPr>
        <p:spPr bwMode="auto">
          <a:xfrm rot="10800000">
            <a:off x="2411760" y="5301208"/>
            <a:ext cx="484632" cy="576064"/>
          </a:xfrm>
          <a:prstGeom prst="downArrow">
            <a:avLst/>
          </a:prstGeom>
          <a:solidFill>
            <a:schemeClr val="accent5">
              <a:lumMod val="20000"/>
              <a:lumOff val="80000"/>
            </a:schemeClr>
          </a:solidFill>
          <a:ln w="19050">
            <a:solidFill>
              <a:schemeClr val="accent5">
                <a:lumMod val="75000"/>
              </a:schemeClr>
            </a:solidFill>
          </a:ln>
          <a:effectLst/>
          <a:extLst/>
        </p:spPr>
        <p:txBody>
          <a:bodyPr wrap="none" lIns="180000" tIns="180000" rIns="180000" bIns="180000" rtlCol="0" anchor="ctr"/>
          <a:lstStyle/>
          <a:p>
            <a:pPr algn="ctr"/>
            <a:endParaRPr kumimoji="1" lang="ja-JP" altLang="en-US" sz="4000" dirty="0" smtClean="0">
              <a:solidFill>
                <a:srgbClr val="00FF00"/>
              </a:solidFill>
              <a:latin typeface="HGSｺﾞｼｯｸE" pitchFamily="50" charset="-128"/>
              <a:ea typeface="HGSｺﾞｼｯｸE" pitchFamily="50" charset="-128"/>
              <a:cs typeface="Arial" charset="0"/>
            </a:endParaRPr>
          </a:p>
        </p:txBody>
      </p:sp>
      <p:sp>
        <p:nvSpPr>
          <p:cNvPr id="44" name="テキスト ボックス 16"/>
          <p:cNvSpPr txBox="1">
            <a:spLocks noChangeArrowheads="1"/>
          </p:cNvSpPr>
          <p:nvPr/>
        </p:nvSpPr>
        <p:spPr bwMode="auto">
          <a:xfrm>
            <a:off x="1475656" y="5301208"/>
            <a:ext cx="12180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endParaRPr lang="en-US" altLang="ja-JP" sz="1400" b="1" dirty="0" smtClean="0">
              <a:latin typeface="+mj-ea"/>
              <a:ea typeface="+mj-ea"/>
            </a:endParaRPr>
          </a:p>
          <a:p>
            <a:pPr eaLnBrk="1" hangingPunct="1"/>
            <a:r>
              <a:rPr lang="ja-JP" altLang="en-US" sz="1400" b="1" dirty="0" smtClean="0">
                <a:latin typeface="+mj-ea"/>
                <a:ea typeface="+mj-ea"/>
              </a:rPr>
              <a:t>・指導・助言</a:t>
            </a:r>
            <a:endParaRPr lang="ja-JP" altLang="en-US" sz="1400" b="1" dirty="0">
              <a:latin typeface="+mj-ea"/>
              <a:ea typeface="+mj-ea"/>
            </a:endParaRPr>
          </a:p>
        </p:txBody>
      </p:sp>
      <p:sp>
        <p:nvSpPr>
          <p:cNvPr id="45" name="下矢印 44"/>
          <p:cNvSpPr/>
          <p:nvPr/>
        </p:nvSpPr>
        <p:spPr bwMode="auto">
          <a:xfrm rot="10800000">
            <a:off x="2411760" y="3501008"/>
            <a:ext cx="484632" cy="978408"/>
          </a:xfrm>
          <a:prstGeom prst="downArrow">
            <a:avLst/>
          </a:prstGeom>
          <a:solidFill>
            <a:schemeClr val="accent5">
              <a:lumMod val="20000"/>
              <a:lumOff val="80000"/>
            </a:schemeClr>
          </a:solidFill>
          <a:ln w="19050">
            <a:solidFill>
              <a:schemeClr val="accent5">
                <a:lumMod val="75000"/>
              </a:schemeClr>
            </a:solidFill>
          </a:ln>
          <a:effectLst/>
          <a:extLst/>
        </p:spPr>
        <p:txBody>
          <a:bodyPr wrap="none" lIns="180000" tIns="180000" rIns="180000" bIns="180000" rtlCol="0" anchor="ctr"/>
          <a:lstStyle/>
          <a:p>
            <a:pPr algn="ctr"/>
            <a:endParaRPr kumimoji="1" lang="ja-JP" altLang="en-US" sz="4000" dirty="0" smtClean="0">
              <a:solidFill>
                <a:srgbClr val="00FF00"/>
              </a:solidFill>
              <a:latin typeface="HGSｺﾞｼｯｸE" pitchFamily="50" charset="-128"/>
              <a:ea typeface="HGSｺﾞｼｯｸE" pitchFamily="50" charset="-128"/>
              <a:cs typeface="Arial" charset="0"/>
            </a:endParaRPr>
          </a:p>
        </p:txBody>
      </p:sp>
      <p:sp>
        <p:nvSpPr>
          <p:cNvPr id="46" name="テキスト ボックス 16"/>
          <p:cNvSpPr txBox="1">
            <a:spLocks noChangeArrowheads="1"/>
          </p:cNvSpPr>
          <p:nvPr/>
        </p:nvSpPr>
        <p:spPr bwMode="auto">
          <a:xfrm>
            <a:off x="0" y="3645024"/>
            <a:ext cx="262778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400" b="1" dirty="0" smtClean="0">
                <a:latin typeface="+mj-ea"/>
                <a:ea typeface="+mj-ea"/>
              </a:rPr>
              <a:t>・各都市間連携協力のサポート</a:t>
            </a:r>
            <a:endParaRPr lang="en-US" altLang="ja-JP" sz="1400" b="1" dirty="0" smtClean="0">
              <a:latin typeface="+mj-ea"/>
              <a:ea typeface="+mj-ea"/>
            </a:endParaRPr>
          </a:p>
          <a:p>
            <a:pPr eaLnBrk="1" hangingPunct="1"/>
            <a:r>
              <a:rPr lang="ja-JP" altLang="en-US" sz="1400" b="1" dirty="0" smtClean="0">
                <a:latin typeface="+mj-ea"/>
                <a:ea typeface="+mj-ea"/>
              </a:rPr>
              <a:t>　（斡旋、調整等）</a:t>
            </a:r>
            <a:endParaRPr lang="en-US" altLang="ja-JP" sz="1400" b="1" dirty="0" smtClean="0">
              <a:latin typeface="+mj-ea"/>
              <a:ea typeface="+mj-ea"/>
            </a:endParaRPr>
          </a:p>
          <a:p>
            <a:pPr eaLnBrk="1" hangingPunct="1"/>
            <a:r>
              <a:rPr lang="ja-JP" altLang="en-US" sz="1400" b="1" dirty="0" smtClean="0">
                <a:latin typeface="+mj-ea"/>
                <a:ea typeface="+mj-ea"/>
              </a:rPr>
              <a:t>・資金の管理と執行等</a:t>
            </a:r>
            <a:endParaRPr lang="en-US" altLang="ja-JP" sz="1400" b="1" dirty="0" smtClean="0">
              <a:latin typeface="+mj-ea"/>
              <a:ea typeface="+mj-ea"/>
            </a:endParaRPr>
          </a:p>
        </p:txBody>
      </p:sp>
      <p:sp>
        <p:nvSpPr>
          <p:cNvPr id="2" name="テキスト ボックス 1"/>
          <p:cNvSpPr txBox="1"/>
          <p:nvPr/>
        </p:nvSpPr>
        <p:spPr>
          <a:xfrm>
            <a:off x="444394" y="1513394"/>
            <a:ext cx="846348" cy="1077218"/>
          </a:xfrm>
          <a:prstGeom prst="rect">
            <a:avLst/>
          </a:prstGeom>
          <a:noFill/>
        </p:spPr>
        <p:txBody>
          <a:bodyPr wrap="square" rtlCol="0">
            <a:spAutoFit/>
          </a:bodyPr>
          <a:lstStyle/>
          <a:p>
            <a:r>
              <a:rPr kumimoji="1" lang="ja-JP" altLang="en-US" sz="1600" b="1" dirty="0" smtClean="0">
                <a:solidFill>
                  <a:schemeClr val="bg1"/>
                </a:solidFill>
              </a:rPr>
              <a:t>西安市</a:t>
            </a:r>
            <a:endParaRPr kumimoji="1" lang="en-US" altLang="ja-JP" sz="1600" b="1" dirty="0" smtClean="0">
              <a:solidFill>
                <a:schemeClr val="bg1"/>
              </a:solidFill>
            </a:endParaRPr>
          </a:p>
          <a:p>
            <a:r>
              <a:rPr lang="ja-JP" altLang="en-US" sz="1600" b="1" dirty="0" smtClean="0">
                <a:solidFill>
                  <a:schemeClr val="bg1"/>
                </a:solidFill>
              </a:rPr>
              <a:t>厦門市</a:t>
            </a:r>
            <a:endParaRPr lang="en-US" altLang="ja-JP" sz="1600" b="1" dirty="0" smtClean="0">
              <a:solidFill>
                <a:schemeClr val="bg1"/>
              </a:solidFill>
            </a:endParaRPr>
          </a:p>
          <a:p>
            <a:r>
              <a:rPr kumimoji="1" lang="ja-JP" altLang="en-US" sz="1600" b="1" dirty="0" smtClean="0">
                <a:solidFill>
                  <a:schemeClr val="bg1"/>
                </a:solidFill>
              </a:rPr>
              <a:t>重慶市</a:t>
            </a:r>
            <a:endParaRPr kumimoji="1" lang="en-US" altLang="ja-JP" sz="1600" b="1" dirty="0" smtClean="0">
              <a:solidFill>
                <a:schemeClr val="bg1"/>
              </a:solidFill>
            </a:endParaRPr>
          </a:p>
          <a:p>
            <a:r>
              <a:rPr lang="ja-JP" altLang="en-US" sz="1600" b="1" dirty="0" smtClean="0">
                <a:solidFill>
                  <a:schemeClr val="bg1"/>
                </a:solidFill>
              </a:rPr>
              <a:t>珠海市</a:t>
            </a:r>
            <a:endParaRPr kumimoji="1" lang="ja-JP" altLang="en-US" sz="1600" b="1" dirty="0">
              <a:solidFill>
                <a:schemeClr val="bg1"/>
              </a:solidFill>
            </a:endParaRPr>
          </a:p>
        </p:txBody>
      </p:sp>
      <p:cxnSp>
        <p:nvCxnSpPr>
          <p:cNvPr id="4" name="直線コネクタ 3"/>
          <p:cNvCxnSpPr/>
          <p:nvPr/>
        </p:nvCxnSpPr>
        <p:spPr>
          <a:xfrm>
            <a:off x="1360192" y="1029586"/>
            <a:ext cx="0" cy="2376264"/>
          </a:xfrm>
          <a:prstGeom prst="line">
            <a:avLst/>
          </a:prstGeom>
          <a:ln w="635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937" y="-27384"/>
            <a:ext cx="9144000" cy="451406"/>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lnSpc>
                <a:spcPts val="2800"/>
              </a:lnSpc>
            </a:pPr>
            <a:r>
              <a:rPr lang="en-US" altLang="ja-JP" sz="2400" b="1" dirty="0">
                <a:latin typeface="+mj-ea"/>
              </a:rPr>
              <a:t>2015</a:t>
            </a:r>
            <a:r>
              <a:rPr lang="ja-JP" altLang="en-US" sz="2400" b="1" dirty="0">
                <a:latin typeface="+mj-ea"/>
              </a:rPr>
              <a:t>年度中国大気環境改善のための都市間連携協力の進め方（案）</a:t>
            </a:r>
            <a:endParaRPr lang="en-US" altLang="ja-JP" sz="2400" b="1" dirty="0">
              <a:latin typeface="+mj-ea"/>
            </a:endParaRPr>
          </a:p>
        </p:txBody>
      </p:sp>
    </p:spTree>
    <p:extLst>
      <p:ext uri="{BB962C8B-B14F-4D97-AF65-F5344CB8AC3E}">
        <p14:creationId xmlns:p14="http://schemas.microsoft.com/office/powerpoint/2010/main" val="1677270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282213" y="2420939"/>
            <a:ext cx="8579575" cy="719137"/>
          </a:xfrm>
          <a:prstGeom prst="roundRect">
            <a:avLst>
              <a:gd name="adj" fmla="val 8495"/>
            </a:avLst>
          </a:prstGeom>
          <a:ln/>
        </p:spPr>
        <p:style>
          <a:lnRef idx="1">
            <a:schemeClr val="accent2"/>
          </a:lnRef>
          <a:fillRef idx="2">
            <a:schemeClr val="accent2"/>
          </a:fillRef>
          <a:effectRef idx="1">
            <a:schemeClr val="accent2"/>
          </a:effectRef>
          <a:fontRef idx="minor">
            <a:schemeClr val="dk1"/>
          </a:fontRef>
        </p:style>
        <p:txBody>
          <a:bodyPr/>
          <a:lstStyle/>
          <a:p>
            <a:pPr>
              <a:defRPr/>
            </a:pPr>
            <a:endParaRPr lang="en-US" altLang="ja-JP" sz="1600" dirty="0">
              <a:solidFill>
                <a:schemeClr val="tx1"/>
              </a:solidFill>
            </a:endParaRPr>
          </a:p>
        </p:txBody>
      </p:sp>
      <p:sp>
        <p:nvSpPr>
          <p:cNvPr id="36" name="角丸四角形 35"/>
          <p:cNvSpPr/>
          <p:nvPr/>
        </p:nvSpPr>
        <p:spPr>
          <a:xfrm>
            <a:off x="282213" y="3471863"/>
            <a:ext cx="8579575" cy="1828800"/>
          </a:xfrm>
          <a:prstGeom prst="roundRect">
            <a:avLst>
              <a:gd name="adj" fmla="val 8495"/>
            </a:avLst>
          </a:prstGeom>
          <a:ln/>
        </p:spPr>
        <p:style>
          <a:lnRef idx="1">
            <a:schemeClr val="accent1"/>
          </a:lnRef>
          <a:fillRef idx="2">
            <a:schemeClr val="accent1"/>
          </a:fillRef>
          <a:effectRef idx="1">
            <a:schemeClr val="accent1"/>
          </a:effectRef>
          <a:fontRef idx="minor">
            <a:schemeClr val="dk1"/>
          </a:fontRef>
        </p:style>
        <p:txBody>
          <a:bodyPr/>
          <a:lstStyle/>
          <a:p>
            <a:pPr>
              <a:defRPr/>
            </a:pPr>
            <a:endParaRPr lang="en-US" altLang="ja-JP" sz="1600" dirty="0">
              <a:solidFill>
                <a:schemeClr val="tx1"/>
              </a:solidFill>
            </a:endParaRPr>
          </a:p>
        </p:txBody>
      </p:sp>
      <p:sp>
        <p:nvSpPr>
          <p:cNvPr id="2" name="下矢印 1"/>
          <p:cNvSpPr/>
          <p:nvPr/>
        </p:nvSpPr>
        <p:spPr>
          <a:xfrm>
            <a:off x="534964" y="2997201"/>
            <a:ext cx="2490294" cy="78422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角丸四角形 18"/>
          <p:cNvSpPr/>
          <p:nvPr/>
        </p:nvSpPr>
        <p:spPr>
          <a:xfrm>
            <a:off x="282213" y="836613"/>
            <a:ext cx="8579575" cy="1223962"/>
          </a:xfrm>
          <a:prstGeom prst="roundRect">
            <a:avLst>
              <a:gd name="adj" fmla="val 8495"/>
            </a:avLst>
          </a:prstGeom>
          <a:ln/>
        </p:spPr>
        <p:style>
          <a:lnRef idx="1">
            <a:schemeClr val="accent6"/>
          </a:lnRef>
          <a:fillRef idx="2">
            <a:schemeClr val="accent6"/>
          </a:fillRef>
          <a:effectRef idx="1">
            <a:schemeClr val="accent6"/>
          </a:effectRef>
          <a:fontRef idx="minor">
            <a:schemeClr val="dk1"/>
          </a:fontRef>
        </p:style>
        <p:txBody>
          <a:bodyPr/>
          <a:lstStyle/>
          <a:p>
            <a:pPr>
              <a:defRPr/>
            </a:pPr>
            <a:endParaRPr lang="en-US" altLang="ja-JP" sz="1600" dirty="0">
              <a:solidFill>
                <a:schemeClr val="tx1"/>
              </a:solidFill>
            </a:endParaRPr>
          </a:p>
          <a:p>
            <a:pPr marL="285750" indent="-285750">
              <a:buFont typeface="Wingdings" pitchFamily="2" charset="2"/>
              <a:buChar char="ü"/>
              <a:defRPr/>
            </a:pPr>
            <a:r>
              <a:rPr lang="en-US" altLang="ja-JP" sz="1600" dirty="0">
                <a:solidFill>
                  <a:schemeClr val="tx1"/>
                </a:solidFill>
              </a:rPr>
              <a:t>PM2.5</a:t>
            </a:r>
            <a:r>
              <a:rPr lang="ja-JP" altLang="en-US" sz="1600" dirty="0">
                <a:solidFill>
                  <a:schemeClr val="tx1"/>
                </a:solidFill>
              </a:rPr>
              <a:t>対策は大気環境行政における残された大きな課題</a:t>
            </a:r>
            <a:endParaRPr lang="en-US" altLang="ja-JP" sz="1600" dirty="0">
              <a:solidFill>
                <a:schemeClr val="tx1"/>
              </a:solidFill>
            </a:endParaRPr>
          </a:p>
          <a:p>
            <a:pPr marL="285750" indent="-285750">
              <a:buFont typeface="Wingdings" pitchFamily="2" charset="2"/>
              <a:buChar char="ü"/>
              <a:defRPr/>
            </a:pPr>
            <a:r>
              <a:rPr lang="ja-JP" altLang="en-US" sz="1600" dirty="0">
                <a:solidFill>
                  <a:schemeClr val="tx1"/>
                </a:solidFill>
              </a:rPr>
              <a:t>平成</a:t>
            </a:r>
            <a:r>
              <a:rPr lang="en-US" altLang="ja-JP" sz="1600" dirty="0">
                <a:solidFill>
                  <a:schemeClr val="tx1"/>
                </a:solidFill>
              </a:rPr>
              <a:t>25</a:t>
            </a:r>
            <a:r>
              <a:rPr lang="ja-JP" altLang="en-US" sz="1600" dirty="0">
                <a:solidFill>
                  <a:schemeClr val="tx1"/>
                </a:solidFill>
              </a:rPr>
              <a:t>年１月以降の中国における</a:t>
            </a:r>
            <a:r>
              <a:rPr lang="en-US" altLang="ja-JP" sz="1600" dirty="0">
                <a:solidFill>
                  <a:schemeClr val="tx1"/>
                </a:solidFill>
              </a:rPr>
              <a:t>PM2.5</a:t>
            </a:r>
            <a:r>
              <a:rPr lang="ja-JP" altLang="en-US" sz="1600" dirty="0">
                <a:solidFill>
                  <a:schemeClr val="tx1"/>
                </a:solidFill>
              </a:rPr>
              <a:t>による深刻な大気汚染、国内における濃度上昇</a:t>
            </a:r>
            <a:endParaRPr lang="en-US" altLang="ja-JP" sz="1600" dirty="0">
              <a:solidFill>
                <a:schemeClr val="tx1"/>
              </a:solidFill>
            </a:endParaRPr>
          </a:p>
          <a:p>
            <a:pPr algn="ctr">
              <a:defRPr/>
            </a:pPr>
            <a:r>
              <a:rPr lang="ja-JP" altLang="en-US" sz="1600" dirty="0">
                <a:solidFill>
                  <a:schemeClr val="tx1"/>
                </a:solidFill>
              </a:rPr>
              <a:t>　　　　　　</a:t>
            </a:r>
            <a:r>
              <a:rPr lang="en-US" altLang="ja-JP" sz="2000" b="1" u="sng" dirty="0">
                <a:solidFill>
                  <a:schemeClr val="tx1"/>
                </a:solidFill>
                <a:latin typeface="+mj-ea"/>
                <a:ea typeface="+mj-ea"/>
              </a:rPr>
              <a:t>PM2.5</a:t>
            </a:r>
            <a:r>
              <a:rPr lang="ja-JP" altLang="en-US" sz="2000" b="1" u="sng" dirty="0">
                <a:solidFill>
                  <a:schemeClr val="tx1"/>
                </a:solidFill>
                <a:latin typeface="+mj-ea"/>
                <a:ea typeface="+mj-ea"/>
              </a:rPr>
              <a:t>による大気汚染への包括的な対応が必要</a:t>
            </a:r>
            <a:endParaRPr lang="en-US" altLang="ja-JP" sz="2000" b="1" u="sng" dirty="0">
              <a:solidFill>
                <a:schemeClr val="tx1"/>
              </a:solidFill>
              <a:latin typeface="+mj-ea"/>
              <a:ea typeface="+mj-ea"/>
            </a:endParaRPr>
          </a:p>
        </p:txBody>
      </p:sp>
      <p:sp>
        <p:nvSpPr>
          <p:cNvPr id="18" name="角丸四角形 17"/>
          <p:cNvSpPr/>
          <p:nvPr/>
        </p:nvSpPr>
        <p:spPr>
          <a:xfrm>
            <a:off x="70554" y="661140"/>
            <a:ext cx="2743069" cy="408623"/>
          </a:xfrm>
          <a:prstGeom prst="roundRect">
            <a:avLst/>
          </a:prstGeom>
          <a:ln/>
        </p:spPr>
        <p:style>
          <a:lnRef idx="0">
            <a:schemeClr val="accent6"/>
          </a:lnRef>
          <a:fillRef idx="3">
            <a:schemeClr val="accent6"/>
          </a:fillRef>
          <a:effectRef idx="3">
            <a:schemeClr val="accent6"/>
          </a:effectRef>
          <a:fontRef idx="minor">
            <a:schemeClr val="lt1"/>
          </a:fontRef>
        </p:style>
        <p:txBody>
          <a:bodyPr anchor="ctr">
            <a:spAutoFit/>
          </a:bodyPr>
          <a:lstStyle/>
          <a:p>
            <a:pPr algn="ctr">
              <a:defRPr/>
            </a:pPr>
            <a:r>
              <a:rPr lang="ja-JP" altLang="en-US" b="1" dirty="0"/>
              <a:t>取りまとめの背景</a:t>
            </a:r>
            <a:endParaRPr lang="en-US" altLang="ja-JP" b="1" dirty="0"/>
          </a:p>
        </p:txBody>
      </p:sp>
      <p:sp>
        <p:nvSpPr>
          <p:cNvPr id="20" name="角丸四角形 19"/>
          <p:cNvSpPr/>
          <p:nvPr/>
        </p:nvSpPr>
        <p:spPr>
          <a:xfrm>
            <a:off x="70554" y="2187839"/>
            <a:ext cx="2743069" cy="408623"/>
          </a:xfrm>
          <a:prstGeom prst="roundRect">
            <a:avLst/>
          </a:prstGeom>
          <a:ln/>
        </p:spPr>
        <p:style>
          <a:lnRef idx="0">
            <a:schemeClr val="accent2"/>
          </a:lnRef>
          <a:fillRef idx="3">
            <a:schemeClr val="accent2"/>
          </a:fillRef>
          <a:effectRef idx="3">
            <a:schemeClr val="accent2"/>
          </a:effectRef>
          <a:fontRef idx="minor">
            <a:schemeClr val="lt1"/>
          </a:fontRef>
        </p:style>
        <p:txBody>
          <a:bodyPr anchor="ctr">
            <a:spAutoFit/>
          </a:bodyPr>
          <a:lstStyle/>
          <a:p>
            <a:pPr algn="ctr">
              <a:defRPr/>
            </a:pPr>
            <a:r>
              <a:rPr lang="ja-JP" altLang="en-US" b="1" dirty="0"/>
              <a:t>政策パッケージの目標</a:t>
            </a:r>
            <a:endParaRPr lang="en-US" altLang="ja-JP" b="1" dirty="0"/>
          </a:p>
        </p:txBody>
      </p:sp>
      <p:sp>
        <p:nvSpPr>
          <p:cNvPr id="30" name="角丸四角形 29"/>
          <p:cNvSpPr/>
          <p:nvPr/>
        </p:nvSpPr>
        <p:spPr>
          <a:xfrm>
            <a:off x="458983" y="2708276"/>
            <a:ext cx="2673267" cy="322263"/>
          </a:xfrm>
          <a:prstGeom prst="roundRect">
            <a:avLst>
              <a:gd name="adj" fmla="val 8495"/>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ja-JP" altLang="en-US" sz="1400" dirty="0">
                <a:solidFill>
                  <a:schemeClr val="tx1"/>
                </a:solidFill>
              </a:rPr>
              <a:t>目標１　国民の安全・安心の確保</a:t>
            </a:r>
            <a:endParaRPr lang="en-US" altLang="ja-JP" sz="1400" dirty="0">
              <a:solidFill>
                <a:schemeClr val="tx1"/>
              </a:solidFill>
            </a:endParaRPr>
          </a:p>
        </p:txBody>
      </p:sp>
      <p:sp>
        <p:nvSpPr>
          <p:cNvPr id="35" name="角丸四角形 34"/>
          <p:cNvSpPr/>
          <p:nvPr/>
        </p:nvSpPr>
        <p:spPr>
          <a:xfrm>
            <a:off x="70554" y="3267959"/>
            <a:ext cx="2743069" cy="408623"/>
          </a:xfrm>
          <a:prstGeom prst="roundRect">
            <a:avLst/>
          </a:prstGeom>
          <a:ln/>
        </p:spPr>
        <p:style>
          <a:lnRef idx="0">
            <a:schemeClr val="accent1"/>
          </a:lnRef>
          <a:fillRef idx="3">
            <a:schemeClr val="accent1"/>
          </a:fillRef>
          <a:effectRef idx="3">
            <a:schemeClr val="accent1"/>
          </a:effectRef>
          <a:fontRef idx="minor">
            <a:schemeClr val="lt1"/>
          </a:fontRef>
        </p:style>
        <p:txBody>
          <a:bodyPr anchor="ctr">
            <a:spAutoFit/>
          </a:bodyPr>
          <a:lstStyle/>
          <a:p>
            <a:pPr algn="ctr">
              <a:defRPr/>
            </a:pPr>
            <a:r>
              <a:rPr lang="ja-JP" altLang="en-US" b="1" dirty="0"/>
              <a:t>目標達成のための取組</a:t>
            </a:r>
            <a:endParaRPr lang="en-US" altLang="ja-JP" b="1" dirty="0"/>
          </a:p>
        </p:txBody>
      </p:sp>
      <p:sp>
        <p:nvSpPr>
          <p:cNvPr id="37" name="角丸四角形 36"/>
          <p:cNvSpPr/>
          <p:nvPr/>
        </p:nvSpPr>
        <p:spPr>
          <a:xfrm>
            <a:off x="458984" y="3789363"/>
            <a:ext cx="2688773" cy="1403350"/>
          </a:xfrm>
          <a:prstGeom prst="roundRect">
            <a:avLst>
              <a:gd name="adj" fmla="val 8495"/>
            </a:avLst>
          </a:prstGeom>
          <a:ln/>
        </p:spPr>
        <p:style>
          <a:lnRef idx="2">
            <a:schemeClr val="accent1"/>
          </a:lnRef>
          <a:fillRef idx="1">
            <a:schemeClr val="lt1"/>
          </a:fillRef>
          <a:effectRef idx="0">
            <a:schemeClr val="accent1"/>
          </a:effectRef>
          <a:fontRef idx="minor">
            <a:schemeClr val="dk1"/>
          </a:fontRef>
        </p:style>
        <p:txBody>
          <a:bodyPr/>
          <a:lstStyle/>
          <a:p>
            <a:pPr marL="285750" indent="-285750">
              <a:buFont typeface="Wingdings" pitchFamily="2" charset="2"/>
              <a:buChar char="Ø"/>
              <a:defRPr/>
            </a:pPr>
            <a:r>
              <a:rPr lang="ja-JP" altLang="en-US" sz="1400" dirty="0">
                <a:solidFill>
                  <a:schemeClr val="tx1"/>
                </a:solidFill>
              </a:rPr>
              <a:t>予報・予測精度の改善等</a:t>
            </a:r>
            <a:endParaRPr lang="en-US" altLang="ja-JP" sz="1400" dirty="0">
              <a:solidFill>
                <a:schemeClr val="tx1"/>
              </a:solidFill>
            </a:endParaRPr>
          </a:p>
          <a:p>
            <a:pPr marL="171450" indent="-171450">
              <a:buFont typeface="Arial" pitchFamily="34" charset="0"/>
              <a:buChar char="•"/>
              <a:defRPr/>
            </a:pPr>
            <a:r>
              <a:rPr lang="en-US" altLang="ja-JP" sz="1200" dirty="0">
                <a:solidFill>
                  <a:schemeClr val="tx1"/>
                </a:solidFill>
                <a:latin typeface="ＭＳ Ｐ明朝" pitchFamily="18" charset="-128"/>
                <a:ea typeface="ＭＳ Ｐ明朝" pitchFamily="18" charset="-128"/>
              </a:rPr>
              <a:t>PM2.5</a:t>
            </a:r>
            <a:r>
              <a:rPr lang="ja-JP" altLang="en-US" sz="1200" dirty="0">
                <a:solidFill>
                  <a:schemeClr val="tx1"/>
                </a:solidFill>
                <a:latin typeface="ＭＳ Ｐ明朝" pitchFamily="18" charset="-128"/>
                <a:ea typeface="ＭＳ Ｐ明朝" pitchFamily="18" charset="-128"/>
              </a:rPr>
              <a:t>予報を目指したｼﾐｭﾚｰｼｮﾝﾓﾃﾞﾙの構築等に取り組みます。</a:t>
            </a:r>
            <a:endParaRPr lang="en-US" altLang="ja-JP" sz="1200" dirty="0">
              <a:solidFill>
                <a:schemeClr val="tx1"/>
              </a:solidFill>
            </a:endParaRPr>
          </a:p>
          <a:p>
            <a:pPr marL="285750" indent="-285750">
              <a:buFont typeface="Wingdings" pitchFamily="2" charset="2"/>
              <a:buChar char="Ø"/>
              <a:defRPr/>
            </a:pPr>
            <a:r>
              <a:rPr lang="ja-JP" altLang="en-US" sz="1400" dirty="0">
                <a:solidFill>
                  <a:schemeClr val="tx1"/>
                </a:solidFill>
              </a:rPr>
              <a:t>中国在留邦人対応の強化</a:t>
            </a:r>
            <a:endParaRPr lang="en-US" altLang="ja-JP" sz="1400" dirty="0">
              <a:solidFill>
                <a:schemeClr val="tx1"/>
              </a:solidFill>
            </a:endParaRPr>
          </a:p>
          <a:p>
            <a:pPr marL="171450" indent="-171450">
              <a:buFont typeface="Arial" pitchFamily="34" charset="0"/>
              <a:buChar char="•"/>
              <a:defRPr/>
            </a:pPr>
            <a:r>
              <a:rPr lang="ja-JP" altLang="en-US" sz="1200" dirty="0">
                <a:solidFill>
                  <a:schemeClr val="tx1"/>
                </a:solidFill>
                <a:latin typeface="ＭＳ Ｐ明朝" pitchFamily="18" charset="-128"/>
                <a:ea typeface="ＭＳ Ｐ明朝" pitchFamily="18" charset="-128"/>
              </a:rPr>
              <a:t>邦人への情報提供の強化、現地への医師の派遣等に取り組みます。</a:t>
            </a:r>
            <a:endParaRPr lang="en-US" altLang="ja-JP" sz="1200" dirty="0">
              <a:solidFill>
                <a:schemeClr val="tx1"/>
              </a:solidFill>
              <a:latin typeface="ＭＳ Ｐ明朝" pitchFamily="18" charset="-128"/>
              <a:ea typeface="ＭＳ Ｐ明朝" pitchFamily="18" charset="-128"/>
            </a:endParaRPr>
          </a:p>
        </p:txBody>
      </p:sp>
      <p:sp>
        <p:nvSpPr>
          <p:cNvPr id="38" name="角丸四角形 37"/>
          <p:cNvSpPr/>
          <p:nvPr/>
        </p:nvSpPr>
        <p:spPr>
          <a:xfrm>
            <a:off x="3305920" y="3789363"/>
            <a:ext cx="2039064" cy="1403350"/>
          </a:xfrm>
          <a:prstGeom prst="roundRect">
            <a:avLst>
              <a:gd name="adj" fmla="val 8495"/>
            </a:avLst>
          </a:prstGeom>
          <a:ln/>
        </p:spPr>
        <p:style>
          <a:lnRef idx="2">
            <a:schemeClr val="accent1"/>
          </a:lnRef>
          <a:fillRef idx="1">
            <a:schemeClr val="lt1"/>
          </a:fillRef>
          <a:effectRef idx="0">
            <a:schemeClr val="accent1"/>
          </a:effectRef>
          <a:fontRef idx="minor">
            <a:schemeClr val="dk1"/>
          </a:fontRef>
        </p:style>
        <p:txBody>
          <a:bodyPr/>
          <a:lstStyle/>
          <a:p>
            <a:pPr marL="285750" indent="-285750">
              <a:buFont typeface="Wingdings" pitchFamily="2" charset="2"/>
              <a:buChar char="Ø"/>
              <a:defRPr/>
            </a:pPr>
            <a:r>
              <a:rPr lang="en-US" altLang="ja-JP" sz="1400" dirty="0">
                <a:solidFill>
                  <a:schemeClr val="tx1"/>
                </a:solidFill>
              </a:rPr>
              <a:t>PM2.5</a:t>
            </a:r>
            <a:r>
              <a:rPr lang="ja-JP" altLang="en-US" sz="1400" dirty="0">
                <a:solidFill>
                  <a:schemeClr val="tx1"/>
                </a:solidFill>
              </a:rPr>
              <a:t>の現象解明と削減対策の検討</a:t>
            </a:r>
            <a:endParaRPr lang="en-US" altLang="ja-JP" sz="1400" dirty="0">
              <a:solidFill>
                <a:schemeClr val="tx1"/>
              </a:solidFill>
            </a:endParaRPr>
          </a:p>
          <a:p>
            <a:pPr marL="171450" indent="-171450">
              <a:buFont typeface="Arial" pitchFamily="34" charset="0"/>
              <a:buChar char="•"/>
              <a:defRPr/>
            </a:pPr>
            <a:r>
              <a:rPr lang="ja-JP" altLang="en-US" sz="1200" dirty="0">
                <a:solidFill>
                  <a:schemeClr val="tx1"/>
                </a:solidFill>
                <a:latin typeface="ＭＳ Ｐ明朝" pitchFamily="18" charset="-128"/>
                <a:ea typeface="ＭＳ Ｐ明朝" pitchFamily="18" charset="-128"/>
              </a:rPr>
              <a:t>中央環境審議会に専門委員会を設置し、現象解明と削減対策について総合的に検討を進めます。</a:t>
            </a:r>
            <a:endParaRPr lang="en-US" altLang="ja-JP" sz="1200" dirty="0">
              <a:solidFill>
                <a:schemeClr val="tx1"/>
              </a:solidFill>
              <a:latin typeface="ＭＳ Ｐ明朝" pitchFamily="18" charset="-128"/>
              <a:ea typeface="ＭＳ Ｐ明朝" pitchFamily="18" charset="-128"/>
            </a:endParaRPr>
          </a:p>
          <a:p>
            <a:pPr>
              <a:defRPr/>
            </a:pPr>
            <a:endParaRPr lang="en-US" altLang="ja-JP" sz="1200" dirty="0">
              <a:solidFill>
                <a:schemeClr val="tx1"/>
              </a:solidFill>
            </a:endParaRPr>
          </a:p>
        </p:txBody>
      </p:sp>
      <p:sp>
        <p:nvSpPr>
          <p:cNvPr id="39" name="角丸四角形 38"/>
          <p:cNvSpPr/>
          <p:nvPr/>
        </p:nvSpPr>
        <p:spPr>
          <a:xfrm>
            <a:off x="5510900" y="3789363"/>
            <a:ext cx="3166364" cy="1408112"/>
          </a:xfrm>
          <a:prstGeom prst="roundRect">
            <a:avLst>
              <a:gd name="adj" fmla="val 8495"/>
            </a:avLst>
          </a:prstGeom>
          <a:ln/>
        </p:spPr>
        <p:style>
          <a:lnRef idx="2">
            <a:schemeClr val="accent1"/>
          </a:lnRef>
          <a:fillRef idx="1">
            <a:schemeClr val="lt1"/>
          </a:fillRef>
          <a:effectRef idx="0">
            <a:schemeClr val="accent1"/>
          </a:effectRef>
          <a:fontRef idx="minor">
            <a:schemeClr val="dk1"/>
          </a:fontRef>
        </p:style>
        <p:txBody>
          <a:bodyPr/>
          <a:lstStyle/>
          <a:p>
            <a:pPr marL="171450" indent="-171450">
              <a:lnSpc>
                <a:spcPts val="1800"/>
              </a:lnSpc>
              <a:spcBef>
                <a:spcPts val="0"/>
              </a:spcBef>
              <a:buFont typeface="Wingdings" pitchFamily="2" charset="2"/>
              <a:buChar char="Ø"/>
              <a:defRPr/>
            </a:pPr>
            <a:r>
              <a:rPr lang="ja-JP" altLang="en-US" sz="1300" dirty="0">
                <a:solidFill>
                  <a:schemeClr val="tx1"/>
                </a:solidFill>
              </a:rPr>
              <a:t>アジア地域における地域的取組の推進</a:t>
            </a:r>
            <a:endParaRPr lang="en-US" altLang="ja-JP" sz="1300" dirty="0">
              <a:solidFill>
                <a:schemeClr val="tx1"/>
              </a:solidFill>
            </a:endParaRPr>
          </a:p>
          <a:p>
            <a:pPr marL="171450" indent="-171450">
              <a:lnSpc>
                <a:spcPts val="1800"/>
              </a:lnSpc>
              <a:spcBef>
                <a:spcPts val="0"/>
              </a:spcBef>
              <a:buFont typeface="Arial" pitchFamily="34" charset="0"/>
              <a:buChar char="•"/>
              <a:defRPr/>
            </a:pPr>
            <a:r>
              <a:rPr lang="ja-JP" altLang="en-US" sz="1200" dirty="0">
                <a:solidFill>
                  <a:schemeClr val="tx1"/>
                </a:solidFill>
                <a:latin typeface="ＭＳ Ｐ明朝" pitchFamily="18" charset="-128"/>
                <a:ea typeface="ＭＳ Ｐ明朝" pitchFamily="18" charset="-128"/>
              </a:rPr>
              <a:t>日中韓の政策対話など協力を進めます。</a:t>
            </a:r>
            <a:endParaRPr lang="en-US" altLang="ja-JP" sz="1200" u="sng" dirty="0">
              <a:solidFill>
                <a:schemeClr val="tx1"/>
              </a:solidFill>
              <a:latin typeface="ＭＳ Ｐ明朝" pitchFamily="18" charset="-128"/>
              <a:ea typeface="ＭＳ Ｐ明朝" pitchFamily="18" charset="-128"/>
            </a:endParaRPr>
          </a:p>
          <a:p>
            <a:pPr marL="171450" indent="-171450">
              <a:lnSpc>
                <a:spcPts val="1800"/>
              </a:lnSpc>
              <a:spcBef>
                <a:spcPts val="0"/>
              </a:spcBef>
              <a:buFont typeface="Wingdings" pitchFamily="2" charset="2"/>
              <a:buChar char="Ø"/>
              <a:defRPr/>
            </a:pPr>
            <a:r>
              <a:rPr lang="ja-JP" altLang="en-US" sz="1400" dirty="0">
                <a:solidFill>
                  <a:schemeClr val="tx1"/>
                </a:solidFill>
              </a:rPr>
              <a:t>二国間連携の強化</a:t>
            </a:r>
            <a:endParaRPr lang="en-US" altLang="ja-JP" sz="1400" dirty="0">
              <a:solidFill>
                <a:schemeClr val="tx1"/>
              </a:solidFill>
            </a:endParaRPr>
          </a:p>
          <a:p>
            <a:pPr marL="171450" indent="-171450">
              <a:lnSpc>
                <a:spcPts val="1800"/>
              </a:lnSpc>
              <a:spcBef>
                <a:spcPts val="0"/>
              </a:spcBef>
              <a:buFont typeface="Arial" pitchFamily="34" charset="0"/>
              <a:buChar char="•"/>
              <a:defRPr/>
            </a:pPr>
            <a:r>
              <a:rPr lang="ja-JP" altLang="en-US" sz="1200" dirty="0">
                <a:solidFill>
                  <a:schemeClr val="tx1"/>
                </a:solidFill>
                <a:latin typeface="ＭＳ Ｐ明朝" pitchFamily="18" charset="-128"/>
                <a:ea typeface="ＭＳ Ｐ明朝" pitchFamily="18" charset="-128"/>
              </a:rPr>
              <a:t>日中都市間連携事業を実施します。</a:t>
            </a:r>
            <a:endParaRPr lang="en-US" altLang="ja-JP" sz="1200" dirty="0">
              <a:solidFill>
                <a:schemeClr val="tx1"/>
              </a:solidFill>
              <a:latin typeface="ＭＳ Ｐ明朝" pitchFamily="18" charset="-128"/>
              <a:ea typeface="ＭＳ Ｐ明朝" pitchFamily="18" charset="-128"/>
            </a:endParaRPr>
          </a:p>
          <a:p>
            <a:pPr marL="171450" indent="-171450">
              <a:lnSpc>
                <a:spcPts val="1800"/>
              </a:lnSpc>
              <a:spcBef>
                <a:spcPts val="0"/>
              </a:spcBef>
              <a:buFont typeface="Arial" pitchFamily="34" charset="0"/>
              <a:buChar char="•"/>
              <a:defRPr/>
            </a:pPr>
            <a:r>
              <a:rPr lang="ja-JP" altLang="en-US" sz="1200" dirty="0">
                <a:solidFill>
                  <a:schemeClr val="tx1"/>
                </a:solidFill>
                <a:latin typeface="ＭＳ Ｐ明朝" pitchFamily="18" charset="-128"/>
                <a:ea typeface="ＭＳ Ｐ明朝" pitchFamily="18" charset="-128"/>
              </a:rPr>
              <a:t>韓国とも</a:t>
            </a:r>
            <a:r>
              <a:rPr lang="en-US" altLang="ja-JP" sz="1200" dirty="0">
                <a:solidFill>
                  <a:schemeClr val="tx1"/>
                </a:solidFill>
                <a:latin typeface="ＭＳ Ｐ明朝" pitchFamily="18" charset="-128"/>
                <a:ea typeface="ＭＳ Ｐ明朝" pitchFamily="18" charset="-128"/>
              </a:rPr>
              <a:t>PM2.5</a:t>
            </a:r>
            <a:r>
              <a:rPr lang="ja-JP" altLang="en-US" sz="1200" dirty="0">
                <a:solidFill>
                  <a:schemeClr val="tx1"/>
                </a:solidFill>
                <a:latin typeface="ＭＳ Ｐ明朝" pitchFamily="18" charset="-128"/>
                <a:ea typeface="ＭＳ Ｐ明朝" pitchFamily="18" charset="-128"/>
              </a:rPr>
              <a:t>のデータ共有等を進めます。</a:t>
            </a:r>
            <a:endParaRPr lang="en-US" altLang="ja-JP" sz="1200" dirty="0">
              <a:solidFill>
                <a:schemeClr val="tx1"/>
              </a:solidFill>
            </a:endParaRPr>
          </a:p>
        </p:txBody>
      </p:sp>
      <p:sp>
        <p:nvSpPr>
          <p:cNvPr id="40" name="下矢印 39"/>
          <p:cNvSpPr/>
          <p:nvPr/>
        </p:nvSpPr>
        <p:spPr>
          <a:xfrm>
            <a:off x="3344686" y="2997201"/>
            <a:ext cx="1930520" cy="785813"/>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角丸四角形 30"/>
          <p:cNvSpPr/>
          <p:nvPr/>
        </p:nvSpPr>
        <p:spPr>
          <a:xfrm>
            <a:off x="3305920" y="2708276"/>
            <a:ext cx="2039064" cy="322263"/>
          </a:xfrm>
          <a:prstGeom prst="roundRect">
            <a:avLst>
              <a:gd name="adj" fmla="val 8495"/>
            </a:avLst>
          </a:prstGeom>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ja-JP" altLang="en-US" sz="1400" dirty="0">
                <a:solidFill>
                  <a:schemeClr val="tx1"/>
                </a:solidFill>
              </a:rPr>
              <a:t>目標２　環境基準の達成</a:t>
            </a:r>
            <a:endParaRPr lang="en-US" altLang="ja-JP" sz="1400" dirty="0">
              <a:solidFill>
                <a:schemeClr val="tx1"/>
              </a:solidFill>
            </a:endParaRPr>
          </a:p>
        </p:txBody>
      </p:sp>
      <p:sp>
        <p:nvSpPr>
          <p:cNvPr id="41" name="下矢印 40"/>
          <p:cNvSpPr/>
          <p:nvPr/>
        </p:nvSpPr>
        <p:spPr>
          <a:xfrm>
            <a:off x="5589982" y="2997201"/>
            <a:ext cx="2991143" cy="78422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角丸四角形 31"/>
          <p:cNvSpPr/>
          <p:nvPr/>
        </p:nvSpPr>
        <p:spPr>
          <a:xfrm>
            <a:off x="5510900" y="2708276"/>
            <a:ext cx="3166364" cy="328613"/>
          </a:xfrm>
          <a:prstGeom prst="roundRect">
            <a:avLst>
              <a:gd name="adj" fmla="val 8495"/>
            </a:avLst>
          </a:prstGeom>
          <a:ln/>
        </p:spPr>
        <p:style>
          <a:lnRef idx="2">
            <a:schemeClr val="accent2"/>
          </a:lnRef>
          <a:fillRef idx="1">
            <a:schemeClr val="lt1"/>
          </a:fillRef>
          <a:effectRef idx="0">
            <a:schemeClr val="accent2"/>
          </a:effectRef>
          <a:fontRef idx="minor">
            <a:schemeClr val="dk1"/>
          </a:fontRef>
        </p:style>
        <p:txBody>
          <a:bodyPr/>
          <a:lstStyle/>
          <a:p>
            <a:pPr algn="ctr">
              <a:lnSpc>
                <a:spcPts val="1800"/>
              </a:lnSpc>
              <a:spcBef>
                <a:spcPts val="0"/>
              </a:spcBef>
              <a:defRPr/>
            </a:pPr>
            <a:r>
              <a:rPr lang="ja-JP" altLang="en-US" sz="1200" dirty="0">
                <a:solidFill>
                  <a:schemeClr val="tx1"/>
                </a:solidFill>
              </a:rPr>
              <a:t>目標３　アジア地域における清浄な大気の共有</a:t>
            </a:r>
            <a:endParaRPr lang="en-US" altLang="ja-JP" sz="1200" dirty="0">
              <a:solidFill>
                <a:schemeClr val="tx1"/>
              </a:solidFill>
            </a:endParaRPr>
          </a:p>
        </p:txBody>
      </p:sp>
      <p:sp>
        <p:nvSpPr>
          <p:cNvPr id="43" name="角丸四角形 42"/>
          <p:cNvSpPr/>
          <p:nvPr/>
        </p:nvSpPr>
        <p:spPr>
          <a:xfrm>
            <a:off x="282213" y="5732463"/>
            <a:ext cx="8579575" cy="927100"/>
          </a:xfrm>
          <a:prstGeom prst="roundRect">
            <a:avLst>
              <a:gd name="adj" fmla="val 8495"/>
            </a:avLst>
          </a:prstGeom>
          <a:ln/>
        </p:spPr>
        <p:style>
          <a:lnRef idx="1">
            <a:schemeClr val="accent3"/>
          </a:lnRef>
          <a:fillRef idx="2">
            <a:schemeClr val="accent3"/>
          </a:fillRef>
          <a:effectRef idx="1">
            <a:schemeClr val="accent3"/>
          </a:effectRef>
          <a:fontRef idx="minor">
            <a:schemeClr val="dk1"/>
          </a:fontRef>
        </p:style>
        <p:txBody>
          <a:bodyPr/>
          <a:lstStyle/>
          <a:p>
            <a:pPr>
              <a:defRPr/>
            </a:pPr>
            <a:endParaRPr lang="en-US" altLang="ja-JP" sz="1600" dirty="0">
              <a:solidFill>
                <a:schemeClr val="tx1"/>
              </a:solidFill>
            </a:endParaRPr>
          </a:p>
        </p:txBody>
      </p:sp>
      <p:sp>
        <p:nvSpPr>
          <p:cNvPr id="42" name="角丸四角形 41"/>
          <p:cNvSpPr/>
          <p:nvPr/>
        </p:nvSpPr>
        <p:spPr>
          <a:xfrm>
            <a:off x="70554" y="5445224"/>
            <a:ext cx="2743069" cy="432048"/>
          </a:xfrm>
          <a:prstGeom prst="roundRect">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600" b="1" dirty="0"/>
              <a:t>上記取組の基盤となる事業</a:t>
            </a:r>
            <a:endParaRPr lang="en-US" altLang="ja-JP" sz="1600" b="1" dirty="0"/>
          </a:p>
        </p:txBody>
      </p:sp>
      <p:sp>
        <p:nvSpPr>
          <p:cNvPr id="44" name="角丸四角形 43"/>
          <p:cNvSpPr/>
          <p:nvPr/>
        </p:nvSpPr>
        <p:spPr>
          <a:xfrm>
            <a:off x="6963830" y="6021388"/>
            <a:ext cx="1617295" cy="576262"/>
          </a:xfrm>
          <a:prstGeom prst="roundRect">
            <a:avLst>
              <a:gd name="adj" fmla="val 8495"/>
            </a:avLst>
          </a:prstGeom>
          <a:ln/>
        </p:spPr>
        <p:style>
          <a:lnRef idx="2">
            <a:schemeClr val="accent3"/>
          </a:lnRef>
          <a:fillRef idx="1">
            <a:schemeClr val="lt1"/>
          </a:fillRef>
          <a:effectRef idx="0">
            <a:schemeClr val="accent3"/>
          </a:effectRef>
          <a:fontRef idx="minor">
            <a:schemeClr val="dk1"/>
          </a:fontRef>
        </p:style>
        <p:txBody>
          <a:bodyPr/>
          <a:lstStyle/>
          <a:p>
            <a:pPr algn="ctr">
              <a:lnSpc>
                <a:spcPts val="1800"/>
              </a:lnSpc>
              <a:defRPr/>
            </a:pPr>
            <a:r>
              <a:rPr lang="ja-JP" altLang="en-US" sz="1400" dirty="0">
                <a:solidFill>
                  <a:schemeClr val="tx1"/>
                </a:solidFill>
              </a:rPr>
              <a:t>健康影響に関する知見の集積</a:t>
            </a:r>
            <a:endParaRPr lang="en-US" altLang="ja-JP" sz="1400" dirty="0">
              <a:solidFill>
                <a:schemeClr val="tx1"/>
              </a:solidFill>
              <a:latin typeface="ＭＳ Ｐ明朝" pitchFamily="18" charset="-128"/>
              <a:ea typeface="ＭＳ Ｐ明朝" pitchFamily="18" charset="-128"/>
            </a:endParaRPr>
          </a:p>
        </p:txBody>
      </p:sp>
      <p:sp>
        <p:nvSpPr>
          <p:cNvPr id="45" name="角丸四角形 44"/>
          <p:cNvSpPr/>
          <p:nvPr/>
        </p:nvSpPr>
        <p:spPr>
          <a:xfrm>
            <a:off x="562875" y="6021388"/>
            <a:ext cx="1302520" cy="576262"/>
          </a:xfrm>
          <a:prstGeom prst="roundRect">
            <a:avLst>
              <a:gd name="adj" fmla="val 8495"/>
            </a:avLst>
          </a:prstGeom>
          <a:ln/>
        </p:spPr>
        <p:style>
          <a:lnRef idx="2">
            <a:schemeClr val="accent3"/>
          </a:lnRef>
          <a:fillRef idx="1">
            <a:schemeClr val="lt1"/>
          </a:fillRef>
          <a:effectRef idx="0">
            <a:schemeClr val="accent3"/>
          </a:effectRef>
          <a:fontRef idx="minor">
            <a:schemeClr val="dk1"/>
          </a:fontRef>
        </p:style>
        <p:txBody>
          <a:bodyPr/>
          <a:lstStyle/>
          <a:p>
            <a:pPr algn="ctr">
              <a:lnSpc>
                <a:spcPts val="1800"/>
              </a:lnSpc>
              <a:defRPr/>
            </a:pPr>
            <a:r>
              <a:rPr lang="ja-JP" altLang="en-US" sz="1400" dirty="0">
                <a:solidFill>
                  <a:schemeClr val="tx1"/>
                </a:solidFill>
              </a:rPr>
              <a:t>発生源情報の</a:t>
            </a:r>
            <a:endParaRPr lang="en-US" altLang="ja-JP" sz="1400" dirty="0">
              <a:solidFill>
                <a:schemeClr val="tx1"/>
              </a:solidFill>
            </a:endParaRPr>
          </a:p>
          <a:p>
            <a:pPr algn="ctr">
              <a:lnSpc>
                <a:spcPts val="1800"/>
              </a:lnSpc>
              <a:defRPr/>
            </a:pPr>
            <a:r>
              <a:rPr lang="ja-JP" altLang="en-US" sz="1400" dirty="0">
                <a:solidFill>
                  <a:schemeClr val="tx1"/>
                </a:solidFill>
              </a:rPr>
              <a:t>整備</a:t>
            </a:r>
            <a:endParaRPr lang="en-US" altLang="ja-JP" sz="1400" dirty="0">
              <a:solidFill>
                <a:schemeClr val="tx1"/>
              </a:solidFill>
              <a:latin typeface="ＭＳ Ｐ明朝" pitchFamily="18" charset="-128"/>
              <a:ea typeface="ＭＳ Ｐ明朝" pitchFamily="18" charset="-128"/>
            </a:endParaRPr>
          </a:p>
        </p:txBody>
      </p:sp>
      <p:sp>
        <p:nvSpPr>
          <p:cNvPr id="46" name="角丸四角形 45"/>
          <p:cNvSpPr/>
          <p:nvPr/>
        </p:nvSpPr>
        <p:spPr>
          <a:xfrm>
            <a:off x="2110393" y="6021388"/>
            <a:ext cx="1302520" cy="576262"/>
          </a:xfrm>
          <a:prstGeom prst="roundRect">
            <a:avLst>
              <a:gd name="adj" fmla="val 8495"/>
            </a:avLst>
          </a:prstGeom>
          <a:ln/>
        </p:spPr>
        <p:style>
          <a:lnRef idx="2">
            <a:schemeClr val="accent3"/>
          </a:lnRef>
          <a:fillRef idx="1">
            <a:schemeClr val="lt1"/>
          </a:fillRef>
          <a:effectRef idx="0">
            <a:schemeClr val="accent3"/>
          </a:effectRef>
          <a:fontRef idx="minor">
            <a:schemeClr val="dk1"/>
          </a:fontRef>
        </p:style>
        <p:txBody>
          <a:bodyPr/>
          <a:lstStyle/>
          <a:p>
            <a:pPr algn="ctr">
              <a:lnSpc>
                <a:spcPts val="1800"/>
              </a:lnSpc>
              <a:defRPr/>
            </a:pPr>
            <a:r>
              <a:rPr lang="ja-JP" altLang="en-US" sz="1400" dirty="0">
                <a:solidFill>
                  <a:schemeClr val="tx1"/>
                </a:solidFill>
              </a:rPr>
              <a:t>二次生成機構の解明</a:t>
            </a:r>
            <a:endParaRPr lang="en-US" altLang="ja-JP" sz="1400" dirty="0">
              <a:solidFill>
                <a:schemeClr val="tx1"/>
              </a:solidFill>
              <a:latin typeface="ＭＳ Ｐ明朝" pitchFamily="18" charset="-128"/>
              <a:ea typeface="ＭＳ Ｐ明朝" pitchFamily="18" charset="-128"/>
            </a:endParaRPr>
          </a:p>
        </p:txBody>
      </p:sp>
      <p:sp>
        <p:nvSpPr>
          <p:cNvPr id="47" name="角丸四角形 46"/>
          <p:cNvSpPr/>
          <p:nvPr/>
        </p:nvSpPr>
        <p:spPr>
          <a:xfrm>
            <a:off x="3657910" y="6021388"/>
            <a:ext cx="1406411" cy="576262"/>
          </a:xfrm>
          <a:prstGeom prst="roundRect">
            <a:avLst>
              <a:gd name="adj" fmla="val 8495"/>
            </a:avLst>
          </a:prstGeom>
          <a:ln/>
        </p:spPr>
        <p:style>
          <a:lnRef idx="2">
            <a:schemeClr val="accent3"/>
          </a:lnRef>
          <a:fillRef idx="1">
            <a:schemeClr val="lt1"/>
          </a:fillRef>
          <a:effectRef idx="0">
            <a:schemeClr val="accent3"/>
          </a:effectRef>
          <a:fontRef idx="minor">
            <a:schemeClr val="dk1"/>
          </a:fontRef>
        </p:style>
        <p:txBody>
          <a:bodyPr/>
          <a:lstStyle/>
          <a:p>
            <a:pPr algn="ctr">
              <a:defRPr/>
            </a:pPr>
            <a:r>
              <a:rPr lang="ja-JP" altLang="en-US" sz="1200" dirty="0">
                <a:solidFill>
                  <a:schemeClr val="tx1"/>
                </a:solidFill>
              </a:rPr>
              <a:t>モデルの構築</a:t>
            </a:r>
            <a:endParaRPr lang="en-US" altLang="ja-JP" sz="1200" dirty="0">
              <a:solidFill>
                <a:schemeClr val="tx1"/>
              </a:solidFill>
            </a:endParaRPr>
          </a:p>
          <a:p>
            <a:pPr algn="ctr">
              <a:defRPr/>
            </a:pPr>
            <a:r>
              <a:rPr lang="ja-JP" altLang="en-US" sz="1050" dirty="0">
                <a:solidFill>
                  <a:schemeClr val="tx1"/>
                </a:solidFill>
                <a:latin typeface="ＭＳ Ｐ明朝" pitchFamily="18" charset="-128"/>
                <a:ea typeface="ＭＳ Ｐ明朝" pitchFamily="18" charset="-128"/>
              </a:rPr>
              <a:t>（越境大気汚染の</a:t>
            </a:r>
            <a:endParaRPr lang="en-US" altLang="ja-JP" sz="1050" dirty="0">
              <a:solidFill>
                <a:schemeClr val="tx1"/>
              </a:solidFill>
              <a:latin typeface="ＭＳ Ｐ明朝" pitchFamily="18" charset="-128"/>
              <a:ea typeface="ＭＳ Ｐ明朝" pitchFamily="18" charset="-128"/>
            </a:endParaRPr>
          </a:p>
          <a:p>
            <a:pPr algn="ctr">
              <a:defRPr/>
            </a:pPr>
            <a:r>
              <a:rPr lang="ja-JP" altLang="en-US" sz="1050" dirty="0">
                <a:solidFill>
                  <a:schemeClr val="tx1"/>
                </a:solidFill>
                <a:latin typeface="ＭＳ Ｐ明朝" pitchFamily="18" charset="-128"/>
                <a:ea typeface="ＭＳ Ｐ明朝" pitchFamily="18" charset="-128"/>
              </a:rPr>
              <a:t>寄与解明）</a:t>
            </a:r>
            <a:endParaRPr lang="en-US" altLang="ja-JP" sz="1050" dirty="0">
              <a:solidFill>
                <a:schemeClr val="tx1"/>
              </a:solidFill>
              <a:latin typeface="ＭＳ Ｐ明朝" pitchFamily="18" charset="-128"/>
              <a:ea typeface="ＭＳ Ｐ明朝" pitchFamily="18" charset="-128"/>
            </a:endParaRPr>
          </a:p>
        </p:txBody>
      </p:sp>
      <p:sp>
        <p:nvSpPr>
          <p:cNvPr id="48" name="角丸四角形 47"/>
          <p:cNvSpPr/>
          <p:nvPr/>
        </p:nvSpPr>
        <p:spPr>
          <a:xfrm>
            <a:off x="5275206" y="6021388"/>
            <a:ext cx="1477740" cy="576262"/>
          </a:xfrm>
          <a:prstGeom prst="roundRect">
            <a:avLst>
              <a:gd name="adj" fmla="val 8495"/>
            </a:avLst>
          </a:prstGeom>
          <a:ln/>
        </p:spPr>
        <p:style>
          <a:lnRef idx="2">
            <a:schemeClr val="accent3"/>
          </a:lnRef>
          <a:fillRef idx="1">
            <a:schemeClr val="lt1"/>
          </a:fillRef>
          <a:effectRef idx="0">
            <a:schemeClr val="accent3"/>
          </a:effectRef>
          <a:fontRef idx="minor">
            <a:schemeClr val="dk1"/>
          </a:fontRef>
        </p:style>
        <p:txBody>
          <a:bodyPr/>
          <a:lstStyle/>
          <a:p>
            <a:pPr algn="ctr">
              <a:lnSpc>
                <a:spcPts val="1800"/>
              </a:lnSpc>
              <a:defRPr/>
            </a:pPr>
            <a:r>
              <a:rPr lang="ja-JP" altLang="en-US" sz="1400" dirty="0">
                <a:solidFill>
                  <a:schemeClr val="tx1"/>
                </a:solidFill>
              </a:rPr>
              <a:t>大気環境モニタリングの充実</a:t>
            </a:r>
            <a:endParaRPr lang="en-US" altLang="ja-JP" sz="1400" dirty="0">
              <a:solidFill>
                <a:schemeClr val="tx1"/>
              </a:solidFill>
              <a:latin typeface="ＭＳ Ｐ明朝" pitchFamily="18" charset="-128"/>
              <a:ea typeface="ＭＳ Ｐ明朝" pitchFamily="18" charset="-128"/>
            </a:endParaRPr>
          </a:p>
        </p:txBody>
      </p:sp>
      <p:sp>
        <p:nvSpPr>
          <p:cNvPr id="8" name="横巻き 7"/>
          <p:cNvSpPr/>
          <p:nvPr/>
        </p:nvSpPr>
        <p:spPr>
          <a:xfrm>
            <a:off x="3586582" y="5229226"/>
            <a:ext cx="4315372" cy="777875"/>
          </a:xfrm>
          <a:prstGeom prst="horizontalScroll">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r>
              <a:rPr lang="ja-JP" altLang="en-US" sz="1200" dirty="0">
                <a:solidFill>
                  <a:schemeClr val="tx1"/>
                </a:solidFill>
                <a:latin typeface="+mn-ea"/>
              </a:rPr>
              <a:t>自治体、企業、研究者と連携し日本の英知を結集</a:t>
            </a:r>
            <a:endParaRPr lang="en-US" altLang="ja-JP" sz="1200" dirty="0">
              <a:solidFill>
                <a:schemeClr val="tx1"/>
              </a:solidFill>
              <a:latin typeface="+mn-ea"/>
            </a:endParaRPr>
          </a:p>
          <a:p>
            <a:pPr algn="ctr" fontAlgn="auto">
              <a:spcBef>
                <a:spcPts val="0"/>
              </a:spcBef>
              <a:spcAft>
                <a:spcPts val="0"/>
              </a:spcAft>
              <a:defRPr/>
            </a:pPr>
            <a:r>
              <a:rPr lang="ja-JP" altLang="en-US" sz="1200" dirty="0">
                <a:solidFill>
                  <a:schemeClr val="tx1"/>
                </a:solidFill>
                <a:latin typeface="+mn-ea"/>
              </a:rPr>
              <a:t>アジア各国との密接な協調</a:t>
            </a:r>
            <a:endParaRPr lang="ja-JP" altLang="en-US" sz="1200" dirty="0"/>
          </a:p>
        </p:txBody>
      </p:sp>
      <p:sp>
        <p:nvSpPr>
          <p:cNvPr id="3" name="右矢印 2"/>
          <p:cNvSpPr/>
          <p:nvPr/>
        </p:nvSpPr>
        <p:spPr>
          <a:xfrm>
            <a:off x="1511854" y="1700213"/>
            <a:ext cx="668316" cy="215900"/>
          </a:xfrm>
          <a:prstGeom prst="rightArrow">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ja-JP" altLang="en-US"/>
          </a:p>
        </p:txBody>
      </p:sp>
      <p:sp>
        <p:nvSpPr>
          <p:cNvPr id="28" name="テキスト ボックス 27"/>
          <p:cNvSpPr txBox="1"/>
          <p:nvPr/>
        </p:nvSpPr>
        <p:spPr>
          <a:xfrm>
            <a:off x="7937" y="-27384"/>
            <a:ext cx="9144000" cy="461665"/>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fontAlgn="auto">
              <a:spcBef>
                <a:spcPts val="0"/>
              </a:spcBef>
              <a:spcAft>
                <a:spcPts val="0"/>
              </a:spcAft>
              <a:defRPr/>
            </a:pPr>
            <a:r>
              <a:rPr lang="en-US" altLang="ja-JP" sz="2400" b="1" dirty="0" smtClean="0">
                <a:latin typeface="+mn-ea"/>
              </a:rPr>
              <a:t>PM2.5</a:t>
            </a:r>
            <a:r>
              <a:rPr lang="ja-JP" altLang="en-US" sz="2400" b="1" dirty="0" smtClean="0">
                <a:latin typeface="+mn-ea"/>
              </a:rPr>
              <a:t>に関する総合的な取組（政策パッケージ）の概要</a:t>
            </a:r>
            <a:endParaRPr lang="ja-JP" altLang="en-US" sz="2400" b="1" dirty="0">
              <a:latin typeface="+mn-ea"/>
            </a:endParaRPr>
          </a:p>
        </p:txBody>
      </p:sp>
    </p:spTree>
    <p:extLst>
      <p:ext uri="{BB962C8B-B14F-4D97-AF65-F5344CB8AC3E}">
        <p14:creationId xmlns:p14="http://schemas.microsoft.com/office/powerpoint/2010/main" val="2918809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44</a:t>
            </a:fld>
            <a:endParaRPr kumimoji="1" lang="ja-JP" altLang="en-US" dirty="0"/>
          </a:p>
        </p:txBody>
      </p:sp>
      <p:sp>
        <p:nvSpPr>
          <p:cNvPr id="5" name="タイトル 1"/>
          <p:cNvSpPr>
            <a:spLocks noGrp="1"/>
          </p:cNvSpPr>
          <p:nvPr>
            <p:ph type="title"/>
          </p:nvPr>
        </p:nvSpPr>
        <p:spPr>
          <a:xfrm>
            <a:off x="457200" y="2358008"/>
            <a:ext cx="8229600" cy="1143000"/>
          </a:xfrm>
        </p:spPr>
        <p:txBody>
          <a:bodyPr>
            <a:noAutofit/>
          </a:bodyPr>
          <a:lstStyle/>
          <a:p>
            <a:r>
              <a:rPr lang="ja-JP" altLang="en-US" sz="6000" dirty="0" smtClean="0"/>
              <a:t>健康影響、そして</a:t>
            </a:r>
            <a:r>
              <a:rPr lang="en-US" altLang="ja-JP" sz="6000" dirty="0" smtClean="0"/>
              <a:t/>
            </a:r>
            <a:br>
              <a:rPr lang="en-US" altLang="ja-JP" sz="6000" dirty="0" smtClean="0"/>
            </a:br>
            <a:r>
              <a:rPr lang="ja-JP" altLang="en-US" sz="6000" dirty="0" smtClean="0"/>
              <a:t>一人一人が行う対策</a:t>
            </a:r>
            <a:endParaRPr kumimoji="1" lang="ja-JP" altLang="en-US" sz="6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980728"/>
            <a:ext cx="8748464" cy="4525963"/>
          </a:xfrm>
        </p:spPr>
        <p:txBody>
          <a:bodyPr>
            <a:noAutofit/>
          </a:bodyPr>
          <a:lstStyle/>
          <a:p>
            <a:r>
              <a:rPr lang="en-US" altLang="ja-JP" dirty="0" smtClean="0"/>
              <a:t>PM10</a:t>
            </a:r>
            <a:r>
              <a:rPr lang="ja-JP" altLang="ja-JP" dirty="0" smtClean="0"/>
              <a:t>（直径</a:t>
            </a:r>
            <a:r>
              <a:rPr lang="en-US" altLang="ja-JP" dirty="0" smtClean="0"/>
              <a:t>10μm</a:t>
            </a:r>
            <a:r>
              <a:rPr lang="ja-JP" altLang="ja-JP" dirty="0" smtClean="0"/>
              <a:t>以下）、さらには</a:t>
            </a:r>
            <a:r>
              <a:rPr lang="en-US" altLang="ja-JP" dirty="0" smtClean="0"/>
              <a:t>PM2.5</a:t>
            </a:r>
            <a:r>
              <a:rPr lang="ja-JP" altLang="ja-JP" dirty="0" smtClean="0"/>
              <a:t>（直径</a:t>
            </a:r>
            <a:r>
              <a:rPr lang="en-US" altLang="ja-JP" dirty="0" smtClean="0"/>
              <a:t>2.5μm</a:t>
            </a:r>
            <a:r>
              <a:rPr lang="ja-JP" altLang="ja-JP" dirty="0" smtClean="0"/>
              <a:t>以下）と、粒子が小さくなるほど、肺の奥、さらに血管へと侵入し</a:t>
            </a:r>
            <a:r>
              <a:rPr lang="ja-JP" altLang="en-US" dirty="0" smtClean="0"/>
              <a:t>やす</a:t>
            </a:r>
            <a:r>
              <a:rPr lang="ja-JP" altLang="ja-JP" dirty="0" smtClean="0"/>
              <a:t>くな</a:t>
            </a:r>
            <a:r>
              <a:rPr lang="ja-JP" altLang="en-US" dirty="0" smtClean="0"/>
              <a:t>る。</a:t>
            </a:r>
            <a:endParaRPr lang="en-US" altLang="ja-JP" dirty="0" smtClean="0"/>
          </a:p>
          <a:p>
            <a:r>
              <a:rPr lang="ja-JP" altLang="ja-JP" dirty="0" smtClean="0"/>
              <a:t>濃度上昇に</a:t>
            </a:r>
            <a:r>
              <a:rPr lang="ja-JP" altLang="en-US" dirty="0" smtClean="0"/>
              <a:t>より</a:t>
            </a:r>
            <a:r>
              <a:rPr lang="ja-JP" altLang="ja-JP" dirty="0" smtClean="0"/>
              <a:t>、ぜんそく・気管支炎、肺や心臓の疾患による受診・入院数が増加、さらには肺がん・循環器系疾患による死亡リスクが増加。</a:t>
            </a:r>
            <a:endParaRPr lang="en-US" altLang="ja-JP" dirty="0" smtClean="0"/>
          </a:p>
          <a:p>
            <a:r>
              <a:rPr lang="ja-JP" altLang="ja-JP" dirty="0" smtClean="0"/>
              <a:t>高齢者や子供、肺・心臓に疾患のある方は、</a:t>
            </a:r>
            <a:r>
              <a:rPr lang="ja-JP" altLang="en-US" dirty="0" smtClean="0"/>
              <a:t>健常者</a:t>
            </a:r>
            <a:r>
              <a:rPr lang="ja-JP" altLang="ja-JP" dirty="0" smtClean="0"/>
              <a:t>と比べ</a:t>
            </a:r>
            <a:r>
              <a:rPr lang="ja-JP" altLang="en-US" dirty="0" smtClean="0"/>
              <a:t>、</a:t>
            </a:r>
            <a:r>
              <a:rPr lang="ja-JP" altLang="ja-JP" dirty="0" smtClean="0"/>
              <a:t>より高いリスク</a:t>
            </a:r>
            <a:r>
              <a:rPr lang="ja-JP" altLang="en-US" dirty="0" smtClean="0"/>
              <a:t>が発生</a:t>
            </a:r>
            <a:r>
              <a:rPr lang="ja-JP" altLang="ja-JP" dirty="0" smtClean="0"/>
              <a:t>。</a:t>
            </a:r>
          </a:p>
          <a:p>
            <a:endParaRPr kumimoji="1" lang="ja-JP" altLang="en-US" sz="1400" dirty="0"/>
          </a:p>
        </p:txBody>
      </p:sp>
      <p:sp>
        <p:nvSpPr>
          <p:cNvPr id="4" name="スライド番号プレースホルダ 3"/>
          <p:cNvSpPr>
            <a:spLocks noGrp="1"/>
          </p:cNvSpPr>
          <p:nvPr>
            <p:ph type="sldNum" sz="quarter" idx="12"/>
          </p:nvPr>
        </p:nvSpPr>
        <p:spPr>
          <a:xfrm>
            <a:off x="6686872" y="6448251"/>
            <a:ext cx="2133600" cy="365125"/>
          </a:xfrm>
        </p:spPr>
        <p:txBody>
          <a:bodyPr/>
          <a:lstStyle/>
          <a:p>
            <a:fld id="{D2D8002D-B5B0-4BAC-B1F6-782DDCCE6D9C}" type="slidenum">
              <a:rPr kumimoji="1" lang="ja-JP" altLang="en-US" smtClean="0"/>
              <a:pPr/>
              <a:t>45</a:t>
            </a:fld>
            <a:endParaRPr kumimoji="1" lang="ja-JP" altLang="en-US" dirty="0"/>
          </a:p>
        </p:txBody>
      </p:sp>
      <p:sp>
        <p:nvSpPr>
          <p:cNvPr id="5" name="正方形/長方形 4"/>
          <p:cNvSpPr/>
          <p:nvPr/>
        </p:nvSpPr>
        <p:spPr>
          <a:xfrm>
            <a:off x="714348" y="5157192"/>
            <a:ext cx="8001056" cy="1569660"/>
          </a:xfrm>
          <a:prstGeom prst="rect">
            <a:avLst/>
          </a:prstGeom>
        </p:spPr>
        <p:txBody>
          <a:bodyPr wrap="square">
            <a:spAutoFit/>
          </a:bodyPr>
          <a:lstStyle/>
          <a:p>
            <a:pPr algn="just">
              <a:buNone/>
            </a:pPr>
            <a:endParaRPr lang="en-US" altLang="ja-JP" sz="2400" kern="100" dirty="0" smtClean="0">
              <a:latin typeface="+mn-ea"/>
            </a:endParaRPr>
          </a:p>
          <a:p>
            <a:pPr algn="just">
              <a:buNone/>
            </a:pPr>
            <a:r>
              <a:rPr lang="ja-JP" altLang="en-US" sz="2400" kern="100" dirty="0" smtClean="0">
                <a:latin typeface="+mn-ea"/>
              </a:rPr>
              <a:t>→　各国は、環境基準を設定し、対策に取り組む</a:t>
            </a:r>
            <a:endParaRPr lang="en-US" altLang="ja-JP" sz="2400" kern="100" dirty="0" smtClean="0">
              <a:latin typeface="+mn-ea"/>
            </a:endParaRPr>
          </a:p>
          <a:p>
            <a:pPr lvl="1" algn="just"/>
            <a:r>
              <a:rPr lang="ja-JP" altLang="en-US" sz="2400" kern="100" dirty="0" smtClean="0">
                <a:latin typeface="+mn-ea"/>
              </a:rPr>
              <a:t>米国</a:t>
            </a:r>
            <a:r>
              <a:rPr lang="en-US" altLang="ja-JP" sz="2400" kern="100" dirty="0" smtClean="0">
                <a:latin typeface="+mn-ea"/>
              </a:rPr>
              <a:t>1997</a:t>
            </a:r>
            <a:r>
              <a:rPr lang="ja-JP" altLang="en-US" sz="2400" kern="100" dirty="0" smtClean="0">
                <a:latin typeface="+mn-ea"/>
              </a:rPr>
              <a:t>年～、日本：</a:t>
            </a:r>
            <a:r>
              <a:rPr lang="en-US" altLang="ja-JP" sz="2400" kern="100" dirty="0" smtClean="0">
                <a:latin typeface="+mn-ea"/>
              </a:rPr>
              <a:t>2009</a:t>
            </a:r>
            <a:r>
              <a:rPr lang="ja-JP" altLang="en-US" sz="2400" kern="100" dirty="0" smtClean="0">
                <a:latin typeface="+mn-ea"/>
              </a:rPr>
              <a:t>年～、中国</a:t>
            </a:r>
            <a:r>
              <a:rPr lang="en-US" altLang="ja-JP" sz="2400" kern="100" dirty="0" smtClean="0">
                <a:latin typeface="+mn-ea"/>
              </a:rPr>
              <a:t>2016</a:t>
            </a:r>
            <a:r>
              <a:rPr lang="ja-JP" altLang="en-US" sz="2400" kern="100" dirty="0" smtClean="0">
                <a:latin typeface="+mn-ea"/>
              </a:rPr>
              <a:t>年～（主要都市は</a:t>
            </a:r>
            <a:r>
              <a:rPr lang="en-US" altLang="ja-JP" sz="2400" kern="100" dirty="0" smtClean="0">
                <a:latin typeface="+mn-ea"/>
              </a:rPr>
              <a:t>2012</a:t>
            </a:r>
            <a:r>
              <a:rPr lang="ja-JP" altLang="en-US" sz="2400" kern="100" dirty="0" smtClean="0">
                <a:latin typeface="+mn-ea"/>
              </a:rPr>
              <a:t>年末～）</a:t>
            </a:r>
            <a:endParaRPr lang="en-US" altLang="ja-JP" sz="2400" kern="100" dirty="0" smtClean="0">
              <a:latin typeface="+mn-ea"/>
            </a:endParaRPr>
          </a:p>
        </p:txBody>
      </p:sp>
      <p:sp>
        <p:nvSpPr>
          <p:cNvPr id="6" name="テキスト ボックス 5"/>
          <p:cNvSpPr txBox="1"/>
          <p:nvPr/>
        </p:nvSpPr>
        <p:spPr>
          <a:xfrm>
            <a:off x="7937" y="-27384"/>
            <a:ext cx="9144000" cy="707886"/>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4000" dirty="0" smtClean="0"/>
              <a:t>ＰＭ２．５の健康影響</a:t>
            </a:r>
            <a:endParaRPr lang="en-US" altLang="ja-JP" sz="4000" dirty="0"/>
          </a:p>
        </p:txBody>
      </p:sp>
    </p:spTree>
    <p:extLst>
      <p:ext uri="{BB962C8B-B14F-4D97-AF65-F5344CB8AC3E}">
        <p14:creationId xmlns:p14="http://schemas.microsoft.com/office/powerpoint/2010/main" val="20837852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0" y="1106835"/>
            <a:ext cx="8686800" cy="5760640"/>
          </a:xfrm>
        </p:spPr>
        <p:txBody>
          <a:bodyPr>
            <a:normAutofit lnSpcReduction="10000"/>
          </a:bodyPr>
          <a:lstStyle/>
          <a:p>
            <a:pPr>
              <a:lnSpc>
                <a:spcPct val="110000"/>
              </a:lnSpc>
              <a:spcBef>
                <a:spcPts val="1200"/>
              </a:spcBef>
            </a:pPr>
            <a:r>
              <a:rPr lang="ja-JP" altLang="en-US" dirty="0" smtClean="0"/>
              <a:t>世界保健機関（ＷＨＯ）の専門組織、国際がん研究機関（ＩＡＲＣ）は、ＰＭ</a:t>
            </a:r>
            <a:r>
              <a:rPr lang="en-US" altLang="ja-JP" dirty="0" smtClean="0"/>
              <a:t>2.5</a:t>
            </a:r>
            <a:r>
              <a:rPr lang="ja-JP" altLang="en-US" dirty="0" smtClean="0"/>
              <a:t>などの大気汚染物質による発がんリスクを、５段階の危険度合いのうち最高レベルのグループ１に分類（</a:t>
            </a:r>
            <a:r>
              <a:rPr lang="en-US" altLang="ja-JP" dirty="0" smtClean="0"/>
              <a:t>2013</a:t>
            </a:r>
            <a:r>
              <a:rPr lang="ja-JP" altLang="en-US" dirty="0" smtClean="0"/>
              <a:t>年</a:t>
            </a:r>
            <a:r>
              <a:rPr lang="en-US" altLang="ja-JP" dirty="0" smtClean="0"/>
              <a:t>10</a:t>
            </a:r>
            <a:r>
              <a:rPr lang="ja-JP" altLang="en-US" dirty="0" smtClean="0"/>
              <a:t>月</a:t>
            </a:r>
            <a:r>
              <a:rPr lang="en-US" altLang="ja-JP" dirty="0" smtClean="0"/>
              <a:t>17</a:t>
            </a:r>
            <a:r>
              <a:rPr lang="ja-JP" altLang="en-US" dirty="0" smtClean="0"/>
              <a:t>日発表）。</a:t>
            </a:r>
            <a:endParaRPr lang="en-US" altLang="ja-JP" dirty="0" smtClean="0"/>
          </a:p>
          <a:p>
            <a:pPr>
              <a:lnSpc>
                <a:spcPct val="110000"/>
              </a:lnSpc>
              <a:spcBef>
                <a:spcPts val="1200"/>
              </a:spcBef>
            </a:pPr>
            <a:r>
              <a:rPr lang="ja-JP" altLang="en-US" dirty="0" smtClean="0"/>
              <a:t>ぼうこうがんのリスクを高める可能性も指摘。</a:t>
            </a:r>
            <a:endParaRPr lang="en-US" altLang="ja-JP" dirty="0" smtClean="0"/>
          </a:p>
          <a:p>
            <a:pPr marL="900113" indent="-87313">
              <a:buNone/>
            </a:pPr>
            <a:r>
              <a:rPr lang="ja-JP" altLang="en-US" sz="2800" dirty="0" smtClean="0"/>
              <a:t>（グループ１には他に、たばこ、アスベスト、ＰＣＢ、アルコール飲料、ヒ素、六価クロム、放射性要素等の放射性物質、太陽光暴露　　等</a:t>
            </a:r>
            <a:endParaRPr kumimoji="1" lang="en-US" altLang="ja-JP" dirty="0" smtClean="0"/>
          </a:p>
          <a:p>
            <a:r>
              <a:rPr lang="en-US" altLang="ja-JP" dirty="0" smtClean="0"/>
              <a:t>2012</a:t>
            </a:r>
            <a:r>
              <a:rPr lang="ja-JP" altLang="en-US" dirty="0" smtClean="0"/>
              <a:t>年</a:t>
            </a:r>
            <a:r>
              <a:rPr lang="ja-JP" altLang="en-US" dirty="0"/>
              <a:t>には世界で</a:t>
            </a:r>
            <a:r>
              <a:rPr lang="ja-JP" altLang="en-US" dirty="0" smtClean="0"/>
              <a:t>約</a:t>
            </a:r>
            <a:r>
              <a:rPr lang="en-US" altLang="ja-JP" dirty="0" smtClean="0"/>
              <a:t>700</a:t>
            </a:r>
            <a:r>
              <a:rPr lang="ja-JP" altLang="en-US" dirty="0" smtClean="0"/>
              <a:t>万人以上が</a:t>
            </a:r>
            <a:r>
              <a:rPr lang="ja-JP" altLang="en-US" dirty="0"/>
              <a:t>大気汚染</a:t>
            </a:r>
            <a:r>
              <a:rPr lang="ja-JP" altLang="en-US" dirty="0" smtClean="0"/>
              <a:t>に関連した死因により死亡。</a:t>
            </a:r>
            <a:endParaRPr lang="en-US" altLang="ja-JP"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46</a:t>
            </a:fld>
            <a:endParaRPr kumimoji="1" lang="ja-JP" altLang="en-US" dirty="0"/>
          </a:p>
        </p:txBody>
      </p:sp>
      <p:sp>
        <p:nvSpPr>
          <p:cNvPr id="5" name="テキスト ボックス 4"/>
          <p:cNvSpPr txBox="1"/>
          <p:nvPr/>
        </p:nvSpPr>
        <p:spPr>
          <a:xfrm>
            <a:off x="7937" y="-27384"/>
            <a:ext cx="9144000" cy="1077218"/>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200" dirty="0" smtClean="0"/>
              <a:t>ＰＭ２．５の健康影響</a:t>
            </a:r>
            <a:r>
              <a:rPr lang="en-US" altLang="ja-JP" sz="3200" dirty="0" smtClean="0"/>
              <a:t/>
            </a:r>
            <a:br>
              <a:rPr lang="en-US" altLang="ja-JP" sz="3200" dirty="0" smtClean="0"/>
            </a:br>
            <a:r>
              <a:rPr lang="ja-JP" altLang="en-US" sz="3200" dirty="0" smtClean="0"/>
              <a:t>（国際がん研究機関の発表）</a:t>
            </a:r>
            <a:endParaRPr lang="en-US" altLang="ja-JP" sz="3200" dirty="0"/>
          </a:p>
        </p:txBody>
      </p:sp>
    </p:spTree>
    <p:extLst>
      <p:ext uri="{BB962C8B-B14F-4D97-AF65-F5344CB8AC3E}">
        <p14:creationId xmlns:p14="http://schemas.microsoft.com/office/powerpoint/2010/main" val="30768508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061" t="14905" r="10124" b="30323"/>
          <a:stretch/>
        </p:blipFill>
        <p:spPr bwMode="auto">
          <a:xfrm>
            <a:off x="85799" y="1653183"/>
            <a:ext cx="4378189" cy="37367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円/楕円 4"/>
          <p:cNvSpPr/>
          <p:nvPr/>
        </p:nvSpPr>
        <p:spPr>
          <a:xfrm>
            <a:off x="3286050" y="3527945"/>
            <a:ext cx="1116124" cy="57351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179511" y="476672"/>
            <a:ext cx="8763271" cy="1200329"/>
          </a:xfrm>
          <a:prstGeom prst="rect">
            <a:avLst/>
          </a:prstGeom>
          <a:noFill/>
        </p:spPr>
        <p:txBody>
          <a:bodyPr wrap="square" rtlCol="0">
            <a:spAutoFit/>
          </a:bodyPr>
          <a:lstStyle/>
          <a:p>
            <a:r>
              <a:rPr lang="ja-JP" altLang="en-US" sz="2400" dirty="0" smtClean="0"/>
              <a:t>独立</a:t>
            </a:r>
            <a:r>
              <a:rPr lang="ja-JP" altLang="en-US" sz="2400" dirty="0"/>
              <a:t>行政法人環境再生保全</a:t>
            </a:r>
            <a:r>
              <a:rPr lang="ja-JP" altLang="en-US" sz="2400" dirty="0" smtClean="0"/>
              <a:t>機構（ＥＲＣＡ）では、</a:t>
            </a:r>
            <a:r>
              <a:rPr lang="ja-JP" altLang="en-US" sz="2400" u="sng" dirty="0" smtClean="0"/>
              <a:t>中国在留邦人の方々を対象に、ぜん息及びＣＯＰＤ（慢性閉塞性肺疾患）に関するメール相談</a:t>
            </a:r>
            <a:r>
              <a:rPr lang="ja-JP" altLang="en-US" sz="2400" dirty="0" smtClean="0"/>
              <a:t>を行います。</a:t>
            </a:r>
            <a:endParaRPr lang="en-US" altLang="ja-JP" sz="2400" dirty="0" smtClean="0"/>
          </a:p>
        </p:txBody>
      </p:sp>
      <p:sp>
        <p:nvSpPr>
          <p:cNvPr id="11" name="テキスト ボックス 10"/>
          <p:cNvSpPr txBox="1"/>
          <p:nvPr/>
        </p:nvSpPr>
        <p:spPr>
          <a:xfrm>
            <a:off x="-36512" y="5401791"/>
            <a:ext cx="9310737" cy="1508105"/>
          </a:xfrm>
          <a:prstGeom prst="rect">
            <a:avLst/>
          </a:prstGeom>
          <a:noFill/>
        </p:spPr>
        <p:txBody>
          <a:bodyPr wrap="square" rtlCol="0">
            <a:spAutoFit/>
          </a:bodyPr>
          <a:lstStyle/>
          <a:p>
            <a:r>
              <a:rPr lang="en-US" altLang="ja-JP" sz="2000" dirty="0" smtClean="0"/>
              <a:t>【</a:t>
            </a:r>
            <a:r>
              <a:rPr lang="ja-JP" altLang="en-US" sz="2000" dirty="0" smtClean="0"/>
              <a:t>相談までの</a:t>
            </a:r>
            <a:r>
              <a:rPr kumimoji="1" lang="ja-JP" altLang="en-US" sz="2000" dirty="0" smtClean="0"/>
              <a:t>手順</a:t>
            </a:r>
            <a:r>
              <a:rPr kumimoji="1" lang="en-US" altLang="ja-JP" sz="2000" dirty="0" smtClean="0"/>
              <a:t>】</a:t>
            </a:r>
          </a:p>
          <a:p>
            <a:r>
              <a:rPr lang="ja-JP" altLang="en-US" dirty="0" smtClean="0"/>
              <a:t>　　</a:t>
            </a:r>
            <a:r>
              <a:rPr lang="ja-JP" altLang="en-US" b="1" dirty="0" smtClean="0"/>
              <a:t>①「大気環境・</a:t>
            </a:r>
            <a:r>
              <a:rPr lang="ja-JP" altLang="en-US" b="1" dirty="0" err="1" smtClean="0"/>
              <a:t>ぜん</a:t>
            </a:r>
            <a:r>
              <a:rPr lang="ja-JP" altLang="en-US" b="1" dirty="0" smtClean="0"/>
              <a:t>息などの情報館」で検索または「</a:t>
            </a:r>
            <a:r>
              <a:rPr lang="en-US" altLang="ja-JP" b="1" dirty="0" smtClean="0"/>
              <a:t>http</a:t>
            </a:r>
            <a:r>
              <a:rPr lang="en-US" altLang="ja-JP" b="1" dirty="0"/>
              <a:t>://www.erca.go.jp/yobou</a:t>
            </a:r>
            <a:r>
              <a:rPr lang="en-US" altLang="ja-JP" b="1" dirty="0" smtClean="0"/>
              <a:t>/</a:t>
            </a:r>
            <a:r>
              <a:rPr lang="ja-JP" altLang="en-US" b="1" dirty="0" smtClean="0"/>
              <a:t>」を入力</a:t>
            </a:r>
            <a:endParaRPr lang="en-US" altLang="ja-JP" b="1" dirty="0" smtClean="0"/>
          </a:p>
          <a:p>
            <a:r>
              <a:rPr lang="ja-JP" altLang="en-US" b="1" dirty="0" smtClean="0"/>
              <a:t>　　②「ぜんそく・ＣＯＰＤメール相談」のバナーをクリック</a:t>
            </a:r>
            <a:endParaRPr lang="en-US" altLang="ja-JP" b="1" dirty="0" smtClean="0"/>
          </a:p>
          <a:p>
            <a:r>
              <a:rPr lang="ja-JP" altLang="en-US" b="1" dirty="0"/>
              <a:t>　</a:t>
            </a:r>
            <a:r>
              <a:rPr lang="ja-JP" altLang="en-US" b="1" dirty="0" smtClean="0"/>
              <a:t>　③「</a:t>
            </a:r>
            <a:r>
              <a:rPr lang="ja-JP" altLang="en-US" b="1" dirty="0" err="1" smtClean="0"/>
              <a:t>ぜん</a:t>
            </a:r>
            <a:r>
              <a:rPr lang="ja-JP" altLang="en-US" b="1" dirty="0"/>
              <a:t>息</a:t>
            </a:r>
            <a:r>
              <a:rPr lang="ja-JP" altLang="en-US" b="1" dirty="0" smtClean="0"/>
              <a:t>・ＣＯＰＤメールフォームへ（外部サイトへ移動します）」をクリック</a:t>
            </a:r>
            <a:endParaRPr lang="en-US" altLang="ja-JP" b="1" dirty="0" smtClean="0"/>
          </a:p>
          <a:p>
            <a:r>
              <a:rPr lang="ja-JP" altLang="en-US" b="1" dirty="0"/>
              <a:t>　</a:t>
            </a:r>
            <a:r>
              <a:rPr lang="ja-JP" altLang="en-US" b="1" dirty="0" smtClean="0"/>
              <a:t>　④メールフォームに</a:t>
            </a:r>
            <a:r>
              <a:rPr lang="ja-JP" altLang="en-US" b="1" dirty="0"/>
              <a:t>必要</a:t>
            </a:r>
            <a:r>
              <a:rPr lang="ja-JP" altLang="en-US" b="1" dirty="0" smtClean="0"/>
              <a:t>事項及び相談内容を入力</a:t>
            </a:r>
            <a:r>
              <a:rPr lang="ja-JP" altLang="en-US" b="1" dirty="0"/>
              <a:t>し</a:t>
            </a:r>
            <a:r>
              <a:rPr lang="ja-JP" altLang="en-US" b="1" dirty="0" smtClean="0"/>
              <a:t>、送信する</a:t>
            </a:r>
            <a:endParaRPr lang="en-US" altLang="ja-JP" b="1" dirty="0" smtClean="0"/>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10" t="15346" r="1898" b="6948"/>
          <a:stretch/>
        </p:blipFill>
        <p:spPr bwMode="auto">
          <a:xfrm>
            <a:off x="4852464" y="1653184"/>
            <a:ext cx="4093344" cy="373677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右矢印 1"/>
          <p:cNvSpPr/>
          <p:nvPr/>
        </p:nvSpPr>
        <p:spPr>
          <a:xfrm>
            <a:off x="4402174" y="3597301"/>
            <a:ext cx="553099" cy="576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6948264" y="4579776"/>
            <a:ext cx="1368152" cy="648072"/>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b="1" dirty="0" smtClean="0"/>
              <a:t>メールフォームに移動</a:t>
            </a:r>
            <a:endParaRPr kumimoji="1" lang="ja-JP" altLang="en-US" sz="1400" b="1" dirty="0"/>
          </a:p>
        </p:txBody>
      </p:sp>
      <p:sp>
        <p:nvSpPr>
          <p:cNvPr id="12" name="円/楕円 11"/>
          <p:cNvSpPr/>
          <p:nvPr/>
        </p:nvSpPr>
        <p:spPr>
          <a:xfrm>
            <a:off x="4886025" y="4615780"/>
            <a:ext cx="1895174" cy="28803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 name="屈折矢印 5"/>
          <p:cNvSpPr/>
          <p:nvPr/>
        </p:nvSpPr>
        <p:spPr>
          <a:xfrm rot="5400000">
            <a:off x="6434854" y="4675795"/>
            <a:ext cx="203473" cy="659507"/>
          </a:xfrm>
          <a:prstGeom prst="bentUpArrow">
            <a:avLst>
              <a:gd name="adj1" fmla="val 43725"/>
              <a:gd name="adj2" fmla="val 36873"/>
              <a:gd name="adj3"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7092280" y="4196276"/>
            <a:ext cx="792088" cy="21602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正方形/長方形 13"/>
          <p:cNvSpPr/>
          <p:nvPr/>
        </p:nvSpPr>
        <p:spPr>
          <a:xfrm>
            <a:off x="4955273" y="4337037"/>
            <a:ext cx="792088" cy="1080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7937" y="-27384"/>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400" b="1" dirty="0" err="1" smtClean="0"/>
              <a:t>ぜん</a:t>
            </a:r>
            <a:r>
              <a:rPr lang="ja-JP" altLang="en-US" sz="2400" b="1" dirty="0" smtClean="0"/>
              <a:t>息・</a:t>
            </a:r>
            <a:r>
              <a:rPr lang="ja-JP" altLang="en-US" sz="2800" b="1" dirty="0" smtClean="0"/>
              <a:t>ＣＯＰＤ</a:t>
            </a:r>
            <a:r>
              <a:rPr lang="ja-JP" altLang="en-US" sz="2400" b="1" dirty="0" smtClean="0"/>
              <a:t>（慢性閉塞性肺疾患）メール相談のご案内</a:t>
            </a:r>
            <a:endParaRPr lang="ja-JP" altLang="en-US" sz="2400" b="1" dirty="0"/>
          </a:p>
        </p:txBody>
      </p:sp>
    </p:spTree>
    <p:extLst>
      <p:ext uri="{BB962C8B-B14F-4D97-AF65-F5344CB8AC3E}">
        <p14:creationId xmlns:p14="http://schemas.microsoft.com/office/powerpoint/2010/main" val="4109948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80656" y="692696"/>
            <a:ext cx="8443223" cy="6370975"/>
          </a:xfrm>
          <a:prstGeom prst="rect">
            <a:avLst/>
          </a:prstGeom>
          <a:noFill/>
          <a:ln>
            <a:noFill/>
          </a:ln>
        </p:spPr>
        <p:txBody>
          <a:bodyPr wrap="square" rtlCol="0">
            <a:spAutoFit/>
          </a:bodyPr>
          <a:lstStyle/>
          <a:p>
            <a:r>
              <a:rPr lang="en-US" altLang="ja-JP" sz="2400" b="1" dirty="0" smtClean="0"/>
              <a:t>【</a:t>
            </a:r>
            <a:r>
              <a:rPr lang="ja-JP" altLang="en-US" sz="2400" b="1" dirty="0" smtClean="0"/>
              <a:t>ご利用</a:t>
            </a:r>
            <a:r>
              <a:rPr lang="ja-JP" altLang="en-US" sz="2400" b="1" dirty="0"/>
              <a:t>に</a:t>
            </a:r>
            <a:r>
              <a:rPr lang="ja-JP" altLang="en-US" sz="2400" b="1" dirty="0" smtClean="0"/>
              <a:t>あたって</a:t>
            </a:r>
            <a:r>
              <a:rPr lang="en-US" altLang="ja-JP" sz="2400" b="1" dirty="0" smtClean="0"/>
              <a:t>】</a:t>
            </a:r>
          </a:p>
          <a:p>
            <a:pPr marL="342900" indent="-342900">
              <a:spcBef>
                <a:spcPts val="600"/>
              </a:spcBef>
              <a:buFont typeface="Wingdings" panose="05000000000000000000" pitchFamily="2" charset="2"/>
              <a:buChar char="Ø"/>
            </a:pPr>
            <a:r>
              <a:rPr lang="ja-JP" altLang="en-US" sz="2800" dirty="0" smtClean="0"/>
              <a:t>　メール</a:t>
            </a:r>
            <a:r>
              <a:rPr lang="ja-JP" altLang="en-US" sz="2800" dirty="0"/>
              <a:t>での相談と</a:t>
            </a:r>
            <a:r>
              <a:rPr lang="ja-JP" altLang="en-US" sz="2800" dirty="0" smtClean="0"/>
              <a:t>なります（電話</a:t>
            </a:r>
            <a:r>
              <a:rPr lang="ja-JP" altLang="en-US" sz="2800" dirty="0"/>
              <a:t>及びＦＡＸでの受付は行って</a:t>
            </a:r>
            <a:r>
              <a:rPr lang="ja-JP" altLang="en-US" sz="2800" dirty="0" smtClean="0"/>
              <a:t>おりません）。</a:t>
            </a:r>
            <a:endParaRPr lang="en-US" altLang="ja-JP" sz="2800" dirty="0"/>
          </a:p>
          <a:p>
            <a:pPr marL="342900" indent="-342900">
              <a:spcBef>
                <a:spcPts val="600"/>
              </a:spcBef>
              <a:buFont typeface="Wingdings" panose="05000000000000000000" pitchFamily="2" charset="2"/>
              <a:buChar char="Ø"/>
            </a:pPr>
            <a:r>
              <a:rPr lang="ja-JP" altLang="en-US" sz="2800" dirty="0"/>
              <a:t>　</a:t>
            </a:r>
            <a:r>
              <a:rPr lang="ja-JP" altLang="en-US" sz="2800" dirty="0" err="1"/>
              <a:t>ぜん</a:t>
            </a:r>
            <a:r>
              <a:rPr lang="ja-JP" altLang="en-US" sz="2800" dirty="0"/>
              <a:t>息</a:t>
            </a:r>
            <a:r>
              <a:rPr lang="ja-JP" altLang="en-US" sz="2800" dirty="0" smtClean="0"/>
              <a:t>やＣＯＰＤに関する悩みや疑問について、専門医</a:t>
            </a:r>
            <a:r>
              <a:rPr lang="ja-JP" altLang="en-US" sz="2800" dirty="0"/>
              <a:t>・看護師が</a:t>
            </a:r>
            <a:r>
              <a:rPr lang="ja-JP" altLang="en-US" sz="2800" dirty="0" smtClean="0"/>
              <a:t>無料でお答え致します。なお</a:t>
            </a:r>
            <a:r>
              <a:rPr lang="ja-JP" altLang="en-US" sz="2800" dirty="0" smtClean="0">
                <a:effectLst/>
              </a:rPr>
              <a:t>相談の内容により、回答に時間がかかる場合があります。</a:t>
            </a:r>
            <a:endParaRPr lang="en-US" altLang="ja-JP" sz="2800" dirty="0"/>
          </a:p>
          <a:p>
            <a:pPr marL="342900" indent="-342900">
              <a:spcBef>
                <a:spcPts val="600"/>
              </a:spcBef>
              <a:buFont typeface="Wingdings" panose="05000000000000000000" pitchFamily="2" charset="2"/>
              <a:buChar char="Ø"/>
            </a:pPr>
            <a:r>
              <a:rPr lang="ja-JP" altLang="en-US" sz="2800" dirty="0"/>
              <a:t>　</a:t>
            </a:r>
            <a:r>
              <a:rPr lang="ja-JP" altLang="en-US" sz="2800" dirty="0" smtClean="0"/>
              <a:t>日本語</a:t>
            </a:r>
            <a:r>
              <a:rPr lang="ja-JP" altLang="en-US" sz="2800" dirty="0"/>
              <a:t>のみの対応となります</a:t>
            </a:r>
            <a:r>
              <a:rPr lang="ja-JP" altLang="en-US" sz="2800" dirty="0" smtClean="0"/>
              <a:t>。</a:t>
            </a:r>
            <a:endParaRPr lang="en-US" altLang="ja-JP" sz="3200" b="1" dirty="0"/>
          </a:p>
          <a:p>
            <a:pPr marL="342900" indent="-342900">
              <a:spcBef>
                <a:spcPts val="600"/>
              </a:spcBef>
              <a:buFont typeface="Wingdings" panose="05000000000000000000" pitchFamily="2" charset="2"/>
              <a:buChar char="Ø"/>
            </a:pPr>
            <a:r>
              <a:rPr lang="ja-JP" altLang="en-US" sz="2800" dirty="0"/>
              <a:t>　</a:t>
            </a:r>
            <a:r>
              <a:rPr lang="ja-JP" altLang="en-US" sz="2800" dirty="0">
                <a:solidFill>
                  <a:srgbClr val="FF0000"/>
                </a:solidFill>
              </a:rPr>
              <a:t>診療や医療機関の紹介は行っておりません。</a:t>
            </a:r>
            <a:endParaRPr lang="en-US" altLang="ja-JP" sz="2800" dirty="0">
              <a:solidFill>
                <a:srgbClr val="FF0000"/>
              </a:solidFill>
            </a:endParaRPr>
          </a:p>
          <a:p>
            <a:pPr marL="342900" indent="-342900">
              <a:buFont typeface="Wingdings" panose="05000000000000000000" pitchFamily="2" charset="2"/>
              <a:buChar char="Ø"/>
            </a:pPr>
            <a:endParaRPr lang="en-US" altLang="ja-JP" sz="2800" dirty="0">
              <a:solidFill>
                <a:srgbClr val="FF0000"/>
              </a:solidFill>
            </a:endParaRPr>
          </a:p>
          <a:p>
            <a:r>
              <a:rPr lang="ja-JP" altLang="en-US" sz="2800" b="1" dirty="0" smtClean="0"/>
              <a:t>　（その他）</a:t>
            </a:r>
            <a:endParaRPr lang="en-US" altLang="ja-JP" sz="2800" b="1" dirty="0" smtClean="0"/>
          </a:p>
          <a:p>
            <a:pPr marL="266700" indent="-266700"/>
            <a:r>
              <a:rPr lang="ja-JP" altLang="en-US" sz="2800" dirty="0" smtClean="0"/>
              <a:t>　　</a:t>
            </a:r>
            <a:r>
              <a:rPr lang="ja-JP" altLang="en-US" sz="2800" dirty="0" err="1" smtClean="0"/>
              <a:t>ぜん</a:t>
            </a:r>
            <a:r>
              <a:rPr lang="ja-JP" altLang="en-US" sz="2800" dirty="0"/>
              <a:t>息</a:t>
            </a:r>
            <a:r>
              <a:rPr lang="ja-JP" altLang="en-US" sz="2800" dirty="0" smtClean="0"/>
              <a:t>やＣＯＰＤに</a:t>
            </a:r>
            <a:r>
              <a:rPr lang="ja-JP" altLang="en-US" sz="2800" dirty="0"/>
              <a:t>関する</a:t>
            </a:r>
            <a:r>
              <a:rPr lang="ja-JP" altLang="en-US" sz="2800" dirty="0" smtClean="0"/>
              <a:t>パンフレットは、ホームページ</a:t>
            </a:r>
            <a:r>
              <a:rPr lang="ja-JP" altLang="en-US" sz="2800" dirty="0"/>
              <a:t>より</a:t>
            </a:r>
            <a:r>
              <a:rPr lang="ja-JP" altLang="en-US" sz="2800" dirty="0" smtClean="0"/>
              <a:t>ダウンロードすること</a:t>
            </a:r>
            <a:r>
              <a:rPr lang="ja-JP" altLang="en-US" sz="2800" dirty="0"/>
              <a:t>が</a:t>
            </a:r>
            <a:r>
              <a:rPr lang="ja-JP" altLang="en-US" sz="2800" dirty="0" smtClean="0"/>
              <a:t>できます（発送は日本国内のみとなっております。予めご了承願います）。</a:t>
            </a:r>
            <a:endParaRPr lang="en-US" altLang="ja-JP" sz="2800" dirty="0" smtClean="0"/>
          </a:p>
          <a:p>
            <a:pPr marL="342900" indent="-342900">
              <a:buFont typeface="Wingdings" panose="05000000000000000000" pitchFamily="2" charset="2"/>
              <a:buChar char="Ø"/>
            </a:pPr>
            <a:endParaRPr lang="en-US" altLang="ja-JP" sz="2800" dirty="0" smtClean="0"/>
          </a:p>
        </p:txBody>
      </p:sp>
      <p:sp>
        <p:nvSpPr>
          <p:cNvPr id="5" name="テキスト ボックス 4"/>
          <p:cNvSpPr txBox="1"/>
          <p:nvPr/>
        </p:nvSpPr>
        <p:spPr>
          <a:xfrm>
            <a:off x="7937" y="-27384"/>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400" b="1" dirty="0" err="1" smtClean="0"/>
              <a:t>ぜん</a:t>
            </a:r>
            <a:r>
              <a:rPr lang="ja-JP" altLang="en-US" sz="2400" b="1" dirty="0" smtClean="0"/>
              <a:t>息・</a:t>
            </a:r>
            <a:r>
              <a:rPr lang="ja-JP" altLang="en-US" sz="2800" b="1" dirty="0" smtClean="0"/>
              <a:t>ＣＯＰＤ</a:t>
            </a:r>
            <a:r>
              <a:rPr lang="ja-JP" altLang="en-US" sz="2400" b="1" dirty="0" smtClean="0"/>
              <a:t>（慢性閉塞性肺疾患）メール相談のご案内</a:t>
            </a:r>
            <a:endParaRPr lang="ja-JP" altLang="en-US" sz="2400" b="1" dirty="0"/>
          </a:p>
        </p:txBody>
      </p:sp>
    </p:spTree>
    <p:extLst>
      <p:ext uri="{BB962C8B-B14F-4D97-AF65-F5344CB8AC3E}">
        <p14:creationId xmlns:p14="http://schemas.microsoft.com/office/powerpoint/2010/main" val="25852805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16024" y="1124744"/>
            <a:ext cx="8820472" cy="4741987"/>
          </a:xfrm>
        </p:spPr>
        <p:txBody>
          <a:bodyPr>
            <a:normAutofit fontScale="85000" lnSpcReduction="20000"/>
          </a:bodyPr>
          <a:lstStyle/>
          <a:p>
            <a:r>
              <a:rPr lang="ja-JP" altLang="en-US" dirty="0" smtClean="0"/>
              <a:t>部屋のサイズに適したものを選択する。</a:t>
            </a:r>
            <a:endParaRPr lang="en-US" altLang="ja-JP" dirty="0" smtClean="0"/>
          </a:p>
          <a:p>
            <a:r>
              <a:rPr lang="ja-JP" altLang="en-US" dirty="0" smtClean="0"/>
              <a:t>説明書に従い、フィルターの清掃、交換などをこまめに行う（清掃時にはマスクを着用）。</a:t>
            </a:r>
            <a:endParaRPr lang="en-US" altLang="ja-JP" dirty="0" smtClean="0"/>
          </a:p>
          <a:p>
            <a:r>
              <a:rPr kumimoji="1" lang="ja-JP" altLang="en-US" dirty="0" smtClean="0"/>
              <a:t>日系メーカーで</a:t>
            </a:r>
            <a:r>
              <a:rPr lang="ja-JP" altLang="en-US" dirty="0" smtClean="0"/>
              <a:t>は８社（エクレア、シャープ、ダイキン、東芝、パナソニック、日立、三菱重工、三菱電機） （</a:t>
            </a:r>
            <a:r>
              <a:rPr lang="en-US" altLang="ja-JP" dirty="0" smtClean="0"/>
              <a:t>50</a:t>
            </a:r>
            <a:r>
              <a:rPr lang="ja-JP" altLang="en-US" dirty="0" smtClean="0"/>
              <a:t>音順</a:t>
            </a:r>
            <a:r>
              <a:rPr lang="ja-JP" altLang="en-US" dirty="0"/>
              <a:t>）</a:t>
            </a:r>
            <a:r>
              <a:rPr kumimoji="1" lang="ja-JP" altLang="en-US" dirty="0" smtClean="0"/>
              <a:t>が取扱い。</a:t>
            </a:r>
            <a:endParaRPr kumimoji="1" lang="en-US" altLang="ja-JP" dirty="0" smtClean="0"/>
          </a:p>
          <a:p>
            <a:pPr>
              <a:buNone/>
            </a:pPr>
            <a:r>
              <a:rPr lang="en-US" altLang="ja-JP" dirty="0" smtClean="0"/>
              <a:t>	</a:t>
            </a:r>
            <a:r>
              <a:rPr lang="en-US" altLang="ja-JP" sz="2000" dirty="0" smtClean="0">
                <a:hlinkClick r:id="rId2"/>
              </a:rPr>
              <a:t>http://product.cado.ne.jp/ </a:t>
            </a:r>
            <a:endParaRPr lang="en-US" altLang="ja-JP" sz="2000" dirty="0" smtClean="0"/>
          </a:p>
          <a:p>
            <a:pPr>
              <a:buNone/>
            </a:pPr>
            <a:r>
              <a:rPr lang="en-US" altLang="ja-JP" sz="2000" dirty="0" smtClean="0"/>
              <a:t>	</a:t>
            </a:r>
            <a:r>
              <a:rPr lang="en-US" altLang="ja-JP" sz="2000" dirty="0" smtClean="0">
                <a:hlinkClick r:id="rId3"/>
              </a:rPr>
              <a:t>http://dh.yesky.com/sharp-W380/</a:t>
            </a:r>
            <a:endParaRPr lang="en-US" altLang="ja-JP" sz="2000" dirty="0" smtClean="0"/>
          </a:p>
          <a:p>
            <a:pPr>
              <a:buNone/>
            </a:pPr>
            <a:r>
              <a:rPr lang="en-US" altLang="ja-JP" sz="2000" dirty="0" smtClean="0"/>
              <a:t>	</a:t>
            </a:r>
            <a:r>
              <a:rPr lang="en-US" altLang="ja-JP" sz="2000" dirty="0" smtClean="0">
                <a:hlinkClick r:id="rId2"/>
              </a:rPr>
              <a:t>http://www.daikin-china.com.cn/products/streamer/</a:t>
            </a:r>
            <a:endParaRPr lang="en-US" altLang="ja-JP" sz="2000" dirty="0" smtClean="0"/>
          </a:p>
          <a:p>
            <a:pPr>
              <a:buNone/>
            </a:pPr>
            <a:r>
              <a:rPr lang="ja-JP" altLang="en-US" sz="2000" dirty="0" smtClean="0"/>
              <a:t>　　 </a:t>
            </a:r>
            <a:r>
              <a:rPr lang="en-US" altLang="ja-JP" sz="2000" u="sng" dirty="0" smtClean="0">
                <a:hlinkClick r:id="rId4"/>
              </a:rPr>
              <a:t>http</a:t>
            </a:r>
            <a:r>
              <a:rPr lang="en-US" altLang="ja-JP" sz="2000" u="sng" dirty="0">
                <a:hlinkClick r:id="rId4"/>
              </a:rPr>
              <a:t>://www.ths-toshiba.com.cn/</a:t>
            </a:r>
            <a:endParaRPr lang="ja-JP" altLang="ja-JP" sz="2000" dirty="0"/>
          </a:p>
          <a:p>
            <a:pPr>
              <a:buNone/>
            </a:pPr>
            <a:r>
              <a:rPr lang="en-US" altLang="ja-JP" sz="2000" dirty="0" smtClean="0"/>
              <a:t>	</a:t>
            </a:r>
            <a:r>
              <a:rPr lang="en-US" altLang="ja-JP" sz="2000" dirty="0" smtClean="0">
                <a:hlinkClick r:id="rId5"/>
              </a:rPr>
              <a:t>http://home.panasonic.cn/beauty/air/products.html</a:t>
            </a:r>
            <a:endParaRPr lang="en-US" altLang="ja-JP" sz="2000" dirty="0" smtClean="0"/>
          </a:p>
          <a:p>
            <a:pPr indent="19050">
              <a:buNone/>
            </a:pPr>
            <a:r>
              <a:rPr lang="en-US" altLang="ja-JP" sz="2000" dirty="0" smtClean="0">
                <a:hlinkClick r:id="rId6"/>
              </a:rPr>
              <a:t>http://</a:t>
            </a:r>
            <a:r>
              <a:rPr lang="en-US" altLang="ja-JP" sz="2000" u="sng" dirty="0" smtClean="0">
                <a:hlinkClick r:id="rId6"/>
              </a:rPr>
              <a:t>www.hitachi-shha.com.cn</a:t>
            </a:r>
            <a:endParaRPr lang="en-US" altLang="ja-JP" sz="2000" u="sng" dirty="0" smtClean="0"/>
          </a:p>
          <a:p>
            <a:pPr indent="19050">
              <a:buNone/>
            </a:pPr>
            <a:r>
              <a:rPr lang="en-US" altLang="ja-JP" sz="2000" dirty="0">
                <a:hlinkClick r:id="rId7"/>
              </a:rPr>
              <a:t>http://</a:t>
            </a:r>
            <a:r>
              <a:rPr lang="en-US" altLang="ja-JP" sz="2000" dirty="0" smtClean="0">
                <a:hlinkClick r:id="rId7"/>
              </a:rPr>
              <a:t>www.super-k.cn/1366/kongjing.html</a:t>
            </a:r>
            <a:endParaRPr lang="en-US" altLang="ja-JP" sz="2000" dirty="0" smtClean="0"/>
          </a:p>
          <a:p>
            <a:pPr indent="19050">
              <a:buNone/>
            </a:pPr>
            <a:r>
              <a:rPr lang="en-US" altLang="ja-JP" sz="2000" u="sng" dirty="0">
                <a:hlinkClick r:id="rId8"/>
              </a:rPr>
              <a:t>http://</a:t>
            </a:r>
            <a:r>
              <a:rPr lang="en-US" altLang="ja-JP" sz="2000" u="sng" dirty="0" smtClean="0">
                <a:hlinkClick r:id="rId8"/>
              </a:rPr>
              <a:t>www.mlc-cn.com/air-purifiers/index.asp</a:t>
            </a:r>
            <a:endParaRPr lang="en-US" altLang="ja-JP" sz="2000" u="sng"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49</a:t>
            </a:fld>
            <a:endParaRPr kumimoji="1" lang="ja-JP" altLang="en-US" dirty="0"/>
          </a:p>
        </p:txBody>
      </p:sp>
      <p:sp>
        <p:nvSpPr>
          <p:cNvPr id="5" name="正方形/長方形 4"/>
          <p:cNvSpPr/>
          <p:nvPr/>
        </p:nvSpPr>
        <p:spPr>
          <a:xfrm>
            <a:off x="467544" y="5951021"/>
            <a:ext cx="8496944" cy="646331"/>
          </a:xfrm>
          <a:prstGeom prst="rect">
            <a:avLst/>
          </a:prstGeom>
        </p:spPr>
        <p:txBody>
          <a:bodyPr wrap="square">
            <a:spAutoFit/>
          </a:bodyPr>
          <a:lstStyle/>
          <a:p>
            <a:pPr>
              <a:buNone/>
            </a:pPr>
            <a:r>
              <a:rPr lang="en-US" altLang="ja-JP" dirty="0" smtClean="0"/>
              <a:t>※</a:t>
            </a:r>
            <a:r>
              <a:rPr lang="ja-JP" altLang="en-US" dirty="0" smtClean="0"/>
              <a:t>本資料で取り上げた個別商品については、皆様が対策を検討される上での参考例としてご紹介したものであり、購入の検討に当たっては、各自の御判断でお願いします。</a:t>
            </a:r>
            <a:endParaRPr lang="en-US" altLang="ja-JP" dirty="0" smtClean="0"/>
          </a:p>
        </p:txBody>
      </p:sp>
      <p:sp>
        <p:nvSpPr>
          <p:cNvPr id="7" name="円柱 6"/>
          <p:cNvSpPr/>
          <p:nvPr/>
        </p:nvSpPr>
        <p:spPr>
          <a:xfrm>
            <a:off x="2987824" y="188640"/>
            <a:ext cx="3168352" cy="864096"/>
          </a:xfrm>
          <a:prstGeom prst="can">
            <a:avLst>
              <a:gd name="adj" fmla="val 218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空気清浄機</a:t>
            </a:r>
            <a:endParaRPr kumimoji="1" lang="ja-JP" alt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a:t>
            </a:fld>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テキスト ボックス 5"/>
          <p:cNvSpPr txBox="1"/>
          <p:nvPr/>
        </p:nvSpPr>
        <p:spPr>
          <a:xfrm>
            <a:off x="0" y="77724"/>
            <a:ext cx="9071992"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800" dirty="0" smtClean="0"/>
              <a:t>厳重汚染時の北京市内の風景（</a:t>
            </a:r>
            <a:r>
              <a:rPr lang="en-US" altLang="ja-JP" sz="2800" dirty="0" smtClean="0"/>
              <a:t>2014</a:t>
            </a:r>
            <a:r>
              <a:rPr lang="ja-JP" altLang="en-US" sz="2800" dirty="0"/>
              <a:t>年</a:t>
            </a:r>
            <a:r>
              <a:rPr lang="en-US" altLang="ja-JP" sz="2800" dirty="0"/>
              <a:t>10</a:t>
            </a:r>
            <a:r>
              <a:rPr lang="ja-JP" altLang="en-US" sz="2800" dirty="0"/>
              <a:t>月</a:t>
            </a:r>
            <a:r>
              <a:rPr lang="en-US" altLang="ja-JP" sz="2800" dirty="0"/>
              <a:t>9</a:t>
            </a:r>
            <a:r>
              <a:rPr lang="ja-JP" altLang="en-US" sz="2800" dirty="0"/>
              <a:t>日）</a:t>
            </a:r>
            <a:endParaRPr lang="en-US" altLang="ja-JP" sz="2800" dirty="0"/>
          </a:p>
        </p:txBody>
      </p:sp>
    </p:spTree>
    <p:extLst>
      <p:ext uri="{BB962C8B-B14F-4D97-AF65-F5344CB8AC3E}">
        <p14:creationId xmlns:p14="http://schemas.microsoft.com/office/powerpoint/2010/main" val="2266885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52636"/>
            <a:ext cx="8784976" cy="6588732"/>
          </a:xfrm>
          <a:prstGeom prst="rect">
            <a:avLst/>
          </a:prstGeom>
        </p:spPr>
      </p:pic>
      <p:sp>
        <p:nvSpPr>
          <p:cNvPr id="4" name="スライド番号プレースホルダ 3"/>
          <p:cNvSpPr>
            <a:spLocks noGrp="1"/>
          </p:cNvSpPr>
          <p:nvPr>
            <p:ph type="sldNum" sz="quarter" idx="12"/>
          </p:nvPr>
        </p:nvSpPr>
        <p:spPr>
          <a:xfrm>
            <a:off x="6553200" y="6237312"/>
            <a:ext cx="2133600" cy="365125"/>
          </a:xfrm>
        </p:spPr>
        <p:txBody>
          <a:bodyPr/>
          <a:lstStyle/>
          <a:p>
            <a:fld id="{D2D8002D-B5B0-4BAC-B1F6-782DDCCE6D9C}" type="slidenum">
              <a:rPr kumimoji="1" lang="ja-JP" altLang="en-US" smtClean="0"/>
              <a:pPr/>
              <a:t>50</a:t>
            </a:fld>
            <a:endParaRPr kumimoji="1" lang="ja-JP" altLang="en-US" dirty="0"/>
          </a:p>
        </p:txBody>
      </p:sp>
      <p:sp>
        <p:nvSpPr>
          <p:cNvPr id="3" name="コンテンツ プレースホルダ 2"/>
          <p:cNvSpPr>
            <a:spLocks noGrp="1"/>
          </p:cNvSpPr>
          <p:nvPr>
            <p:ph idx="1"/>
          </p:nvPr>
        </p:nvSpPr>
        <p:spPr>
          <a:xfrm>
            <a:off x="457200" y="5465117"/>
            <a:ext cx="8229600" cy="1132235"/>
          </a:xfrm>
          <a:solidFill>
            <a:schemeClr val="accent6">
              <a:lumMod val="20000"/>
              <a:lumOff val="80000"/>
            </a:schemeClr>
          </a:solidFill>
        </p:spPr>
        <p:txBody>
          <a:bodyPr>
            <a:normAutofit/>
          </a:bodyPr>
          <a:lstStyle/>
          <a:p>
            <a:pPr marL="0" indent="0" algn="ctr">
              <a:buNone/>
            </a:pPr>
            <a:r>
              <a:rPr lang="ja-JP" altLang="en-US" sz="2800" dirty="0" smtClean="0"/>
              <a:t>空気清浄機のフィルター使用</a:t>
            </a:r>
            <a:r>
              <a:rPr lang="en-US" altLang="ja-JP" sz="2800" dirty="0" smtClean="0"/>
              <a:t>10</a:t>
            </a:r>
            <a:r>
              <a:rPr lang="ja-JP" altLang="en-US" sz="2800" dirty="0" smtClean="0"/>
              <a:t>日後</a:t>
            </a:r>
            <a:endParaRPr lang="en-US" altLang="ja-JP" sz="2800" dirty="0" smtClean="0"/>
          </a:p>
          <a:p>
            <a:pPr marL="0" indent="0" algn="ctr">
              <a:buNone/>
            </a:pPr>
            <a:r>
              <a:rPr lang="ja-JP" altLang="en-US" sz="2800" dirty="0" smtClean="0"/>
              <a:t>（</a:t>
            </a:r>
            <a:r>
              <a:rPr lang="en-US" altLang="ja-JP" sz="2800" dirty="0" smtClean="0"/>
              <a:t>2013</a:t>
            </a:r>
            <a:r>
              <a:rPr lang="ja-JP" altLang="en-US" sz="2800" dirty="0" smtClean="0"/>
              <a:t>年</a:t>
            </a:r>
            <a:r>
              <a:rPr lang="en-US" altLang="ja-JP" sz="2800" dirty="0" smtClean="0"/>
              <a:t>11</a:t>
            </a:r>
            <a:r>
              <a:rPr lang="ja-JP" altLang="en-US" sz="2800" dirty="0" smtClean="0"/>
              <a:t>月下旬、北京駐在員の自宅にて）</a:t>
            </a:r>
            <a:endParaRPr kumimoji="1" lang="ja-JP" altLang="en-US" sz="28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919261"/>
            <a:ext cx="6912768" cy="4525963"/>
          </a:xfrm>
        </p:spPr>
        <p:txBody>
          <a:bodyPr>
            <a:noAutofit/>
          </a:bodyPr>
          <a:lstStyle/>
          <a:p>
            <a:pPr marL="0" indent="0">
              <a:buNone/>
            </a:pPr>
            <a:r>
              <a:rPr lang="ja-JP" altLang="en-US" sz="3000" dirty="0"/>
              <a:t>　「</a:t>
            </a:r>
            <a:r>
              <a:rPr lang="en-US" altLang="ja-JP" sz="3000" dirty="0"/>
              <a:t>N95</a:t>
            </a:r>
            <a:r>
              <a:rPr lang="ja-JP" altLang="en-US" sz="3000" dirty="0"/>
              <a:t>」という規格のマスクは、</a:t>
            </a:r>
            <a:r>
              <a:rPr lang="en-US" altLang="ja-JP" sz="3000" dirty="0"/>
              <a:t>PM2.5</a:t>
            </a:r>
            <a:r>
              <a:rPr lang="ja-JP" altLang="en-US" sz="3000" dirty="0"/>
              <a:t>を</a:t>
            </a:r>
            <a:r>
              <a:rPr lang="en-US" altLang="ja-JP" sz="3000" dirty="0"/>
              <a:t>95%</a:t>
            </a:r>
            <a:r>
              <a:rPr lang="ja-JP" altLang="en-US" sz="3000" dirty="0"/>
              <a:t>以上遮断</a:t>
            </a:r>
            <a:r>
              <a:rPr lang="ja-JP" altLang="en-US" sz="3000" dirty="0" smtClean="0"/>
              <a:t>。病院</a:t>
            </a:r>
            <a:r>
              <a:rPr lang="ja-JP" altLang="en-US" sz="3000" dirty="0"/>
              <a:t>、薬局、ネット上（「</a:t>
            </a:r>
            <a:r>
              <a:rPr lang="zh-CN" altLang="en-US" sz="3000" dirty="0"/>
              <a:t>口罩</a:t>
            </a:r>
            <a:r>
              <a:rPr lang="en-US" altLang="ja-JP" sz="3000" dirty="0"/>
              <a:t>N</a:t>
            </a:r>
            <a:r>
              <a:rPr lang="en-US" altLang="zh-CN" sz="3000" dirty="0"/>
              <a:t>95</a:t>
            </a:r>
            <a:r>
              <a:rPr lang="ja-JP" altLang="en-US" sz="3000" dirty="0"/>
              <a:t>」で検索）で販売。</a:t>
            </a:r>
            <a:endParaRPr lang="en-US" altLang="ja-JP" sz="3000" dirty="0"/>
          </a:p>
          <a:p>
            <a:pPr marL="0" indent="0">
              <a:buNone/>
            </a:pPr>
            <a:endParaRPr lang="en-US" altLang="ja-JP" sz="1600" dirty="0"/>
          </a:p>
          <a:p>
            <a:pPr marL="0" indent="0">
              <a:buNone/>
            </a:pPr>
            <a:r>
              <a:rPr lang="ja-JP" altLang="en-US" sz="3000" dirty="0"/>
              <a:t>　</a:t>
            </a:r>
            <a:r>
              <a:rPr lang="ja-JP" altLang="en-US" sz="3000" dirty="0" smtClean="0"/>
              <a:t>ただし、マスクのフィルターの遮断性が高くても、鼻柱や頬の周りの隙間から空気が入ると効果は激減することに注意。</a:t>
            </a:r>
            <a:endParaRPr lang="en-US" altLang="ja-JP" sz="3000" dirty="0" smtClean="0"/>
          </a:p>
          <a:p>
            <a:pPr marL="0" indent="0">
              <a:buNone/>
            </a:pPr>
            <a:endParaRPr lang="en-US" altLang="ja-JP" sz="1600" dirty="0" smtClean="0"/>
          </a:p>
          <a:p>
            <a:pPr marL="0" indent="0">
              <a:buNone/>
            </a:pPr>
            <a:r>
              <a:rPr lang="ja-JP" altLang="en-US" sz="3000" dirty="0"/>
              <a:t>　</a:t>
            </a:r>
            <a:r>
              <a:rPr lang="ja-JP" altLang="en-US" sz="3000" dirty="0" smtClean="0"/>
              <a:t>顔の形や大小は十人十色。各自の顔にフィットする形状を選別することが必要。</a:t>
            </a:r>
            <a:endParaRPr lang="en-US" altLang="ja-JP" sz="3000" dirty="0" smtClean="0"/>
          </a:p>
          <a:p>
            <a:pPr marL="0" indent="0">
              <a:buNone/>
            </a:pPr>
            <a:endParaRPr lang="en-US" altLang="ja-JP" sz="1600" dirty="0" smtClean="0"/>
          </a:p>
          <a:p>
            <a:pPr marL="0" indent="0">
              <a:buNone/>
            </a:pPr>
            <a:r>
              <a:rPr lang="ja-JP" altLang="en-US" sz="3000" dirty="0"/>
              <a:t>　</a:t>
            </a:r>
            <a:r>
              <a:rPr lang="ja-JP" altLang="en-US" sz="3000" dirty="0" smtClean="0"/>
              <a:t>後頭部全体にゴムをかけるタイプのものは、より密閉性が増す。</a:t>
            </a:r>
            <a:endParaRPr lang="en-US" altLang="ja-JP" sz="3000" dirty="0" smtClean="0"/>
          </a:p>
        </p:txBody>
      </p:sp>
      <p:sp>
        <p:nvSpPr>
          <p:cNvPr id="4" name="スライド番号プレースホルダ 3"/>
          <p:cNvSpPr>
            <a:spLocks noGrp="1"/>
          </p:cNvSpPr>
          <p:nvPr>
            <p:ph type="sldNum" sz="quarter" idx="12"/>
          </p:nvPr>
        </p:nvSpPr>
        <p:spPr>
          <a:xfrm>
            <a:off x="6553200" y="6520259"/>
            <a:ext cx="2133600" cy="365125"/>
          </a:xfrm>
        </p:spPr>
        <p:txBody>
          <a:bodyPr/>
          <a:lstStyle/>
          <a:p>
            <a:fld id="{D2D8002D-B5B0-4BAC-B1F6-782DDCCE6D9C}" type="slidenum">
              <a:rPr kumimoji="1" lang="ja-JP" altLang="en-US" smtClean="0"/>
              <a:pPr/>
              <a:t>51</a:t>
            </a:fld>
            <a:endParaRPr kumimoji="1" lang="ja-JP" altLang="en-US" dirty="0"/>
          </a:p>
        </p:txBody>
      </p:sp>
      <p:sp>
        <p:nvSpPr>
          <p:cNvPr id="6" name="円柱 5"/>
          <p:cNvSpPr/>
          <p:nvPr/>
        </p:nvSpPr>
        <p:spPr>
          <a:xfrm>
            <a:off x="2987824" y="116632"/>
            <a:ext cx="3168352" cy="648072"/>
          </a:xfrm>
          <a:prstGeom prst="can">
            <a:avLst>
              <a:gd name="adj" fmla="val 21867"/>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マスク</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2688412"/>
            <a:ext cx="1967923" cy="1892716"/>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3" y="375926"/>
            <a:ext cx="1967922" cy="2107106"/>
          </a:xfrm>
          <a:prstGeom prst="rect">
            <a:avLst/>
          </a:prstGeom>
        </p:spPr>
      </p:pic>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0075" y="4786508"/>
            <a:ext cx="2006421" cy="1827207"/>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6856" y="274638"/>
            <a:ext cx="8229600" cy="1143000"/>
          </a:xfrm>
        </p:spPr>
        <p:txBody>
          <a:bodyPr>
            <a:noAutofit/>
          </a:bodyPr>
          <a:lstStyle/>
          <a:p>
            <a:r>
              <a:rPr kumimoji="1" lang="en-US" altLang="ja-JP" dirty="0" smtClean="0"/>
              <a:t>	</a:t>
            </a:r>
            <a:endParaRPr kumimoji="1" lang="ja-JP" altLang="en-US" dirty="0"/>
          </a:p>
        </p:txBody>
      </p:sp>
      <p:sp>
        <p:nvSpPr>
          <p:cNvPr id="5" name="タイトル 1"/>
          <p:cNvSpPr txBox="1">
            <a:spLocks/>
          </p:cNvSpPr>
          <p:nvPr/>
        </p:nvSpPr>
        <p:spPr>
          <a:xfrm>
            <a:off x="539552" y="188640"/>
            <a:ext cx="8229600" cy="792088"/>
          </a:xfrm>
          <a:prstGeom prst="rect">
            <a:avLst/>
          </a:prstGeom>
          <a:solidFill>
            <a:schemeClr val="bg2">
              <a:lumMod val="9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noProof="0" dirty="0" smtClean="0">
                <a:latin typeface="+mj-lt"/>
                <a:ea typeface="+mj-ea"/>
                <a:cs typeface="+mj-cs"/>
              </a:rPr>
              <a:t>タバコとの比較</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1745" name="Picture 1"/>
          <p:cNvPicPr>
            <a:picLocks noChangeAspect="1" noChangeArrowheads="1"/>
          </p:cNvPicPr>
          <p:nvPr/>
        </p:nvPicPr>
        <p:blipFill>
          <a:blip r:embed="rId2" cstate="email"/>
          <a:srcRect/>
          <a:stretch>
            <a:fillRect/>
          </a:stretch>
        </p:blipFill>
        <p:spPr bwMode="auto">
          <a:xfrm>
            <a:off x="4355976" y="3341643"/>
            <a:ext cx="4592279" cy="3434669"/>
          </a:xfrm>
          <a:prstGeom prst="rect">
            <a:avLst/>
          </a:prstGeom>
          <a:noFill/>
          <a:ln w="9525">
            <a:noFill/>
            <a:miter lim="800000"/>
            <a:headEnd/>
            <a:tailEnd/>
          </a:ln>
        </p:spPr>
      </p:pic>
      <p:sp>
        <p:nvSpPr>
          <p:cNvPr id="7" name="正方形/長方形 6"/>
          <p:cNvSpPr/>
          <p:nvPr/>
        </p:nvSpPr>
        <p:spPr>
          <a:xfrm>
            <a:off x="357158" y="4077072"/>
            <a:ext cx="4071966" cy="2246769"/>
          </a:xfrm>
          <a:prstGeom prst="rect">
            <a:avLst/>
          </a:prstGeom>
        </p:spPr>
        <p:txBody>
          <a:bodyPr wrap="square">
            <a:spAutoFit/>
          </a:bodyPr>
          <a:lstStyle/>
          <a:p>
            <a:pPr>
              <a:buNone/>
            </a:pPr>
            <a:r>
              <a:rPr lang="ja-JP" altLang="en-US" sz="2800" dirty="0" smtClean="0"/>
              <a:t>・</a:t>
            </a:r>
            <a:r>
              <a:rPr lang="en-US" altLang="ja-JP" sz="2800" dirty="0" smtClean="0"/>
              <a:t>2011</a:t>
            </a:r>
            <a:r>
              <a:rPr lang="ja-JP" altLang="en-US" sz="2800" dirty="0" smtClean="0"/>
              <a:t>年</a:t>
            </a:r>
            <a:r>
              <a:rPr lang="en-US" altLang="ja-JP" sz="2800" dirty="0" smtClean="0"/>
              <a:t>5</a:t>
            </a:r>
            <a:r>
              <a:rPr lang="ja-JP" altLang="en-US" sz="2800" dirty="0" smtClean="0"/>
              <a:t>月以降、衛生部の規制により、中国国内の公共施設やレストランは全面禁煙であることに注意。</a:t>
            </a:r>
            <a:endParaRPr lang="en-US" altLang="ja-JP" sz="2800" dirty="0" smtClean="0"/>
          </a:p>
        </p:txBody>
      </p:sp>
      <p:sp>
        <p:nvSpPr>
          <p:cNvPr id="3" name="コンテンツ プレースホルダ 2"/>
          <p:cNvSpPr>
            <a:spLocks noGrp="1"/>
          </p:cNvSpPr>
          <p:nvPr>
            <p:ph idx="1"/>
          </p:nvPr>
        </p:nvSpPr>
        <p:spPr>
          <a:xfrm>
            <a:off x="214282" y="980728"/>
            <a:ext cx="8572560" cy="4525963"/>
          </a:xfrm>
        </p:spPr>
        <p:txBody>
          <a:bodyPr>
            <a:noAutofit/>
          </a:bodyPr>
          <a:lstStyle/>
          <a:p>
            <a:pPr>
              <a:buNone/>
            </a:pPr>
            <a:r>
              <a:rPr lang="ja-JP" altLang="en-US" dirty="0" smtClean="0"/>
              <a:t>・タバコ１本で、</a:t>
            </a:r>
            <a:r>
              <a:rPr lang="en-US" altLang="ja-JP" dirty="0" smtClean="0"/>
              <a:t>PM2.5</a:t>
            </a:r>
            <a:r>
              <a:rPr lang="ja-JP" altLang="en-US" dirty="0" smtClean="0"/>
              <a:t>濃度は</a:t>
            </a:r>
            <a:r>
              <a:rPr lang="en-US" altLang="ja-JP" dirty="0" smtClean="0"/>
              <a:t>800μg</a:t>
            </a:r>
            <a:r>
              <a:rPr lang="en-US" altLang="ja-JP" kern="100" dirty="0" smtClean="0">
                <a:ea typeface="ＭＳ 明朝"/>
                <a:cs typeface="Times New Roman"/>
              </a:rPr>
              <a:t>/m</a:t>
            </a:r>
            <a:r>
              <a:rPr lang="en-US" altLang="ja-JP" kern="100" baseline="30000" dirty="0" smtClean="0">
                <a:ea typeface="ＭＳ 明朝"/>
                <a:cs typeface="Times New Roman"/>
              </a:rPr>
              <a:t>3</a:t>
            </a:r>
            <a:r>
              <a:rPr lang="ja-JP" altLang="en-US" dirty="0" smtClean="0"/>
              <a:t>に（</a:t>
            </a:r>
            <a:r>
              <a:rPr lang="en-US" altLang="ja-JP" dirty="0" smtClean="0"/>
              <a:t>2008</a:t>
            </a:r>
            <a:r>
              <a:rPr lang="ja-JP" altLang="en-US" dirty="0" smtClean="0"/>
              <a:t>年、北京医科大学調査）、</a:t>
            </a:r>
            <a:r>
              <a:rPr lang="en-US" altLang="ja-JP" dirty="0" smtClean="0"/>
              <a:t>200</a:t>
            </a:r>
            <a:r>
              <a:rPr lang="ja-JP" altLang="en-US" dirty="0" smtClean="0"/>
              <a:t>種類以上の有毒物質が含まれる。</a:t>
            </a:r>
            <a:endParaRPr lang="en-US" altLang="ja-JP" dirty="0" smtClean="0"/>
          </a:p>
          <a:p>
            <a:pPr>
              <a:buNone/>
            </a:pPr>
            <a:r>
              <a:rPr lang="ja-JP" altLang="en-US" dirty="0" smtClean="0"/>
              <a:t>・大気汚染が厳しい環境でタバコをすることは、本人及び周囲の人の健康リスクを著しく高める。</a:t>
            </a:r>
            <a:endParaRPr lang="en-US" altLang="ja-JP" sz="2800" dirty="0" smtClean="0"/>
          </a:p>
        </p:txBody>
      </p:sp>
      <p:sp>
        <p:nvSpPr>
          <p:cNvPr id="6" name="スライド番号プレースホルダ 5"/>
          <p:cNvSpPr>
            <a:spLocks noGrp="1"/>
          </p:cNvSpPr>
          <p:nvPr>
            <p:ph type="sldNum" sz="quarter" idx="12"/>
          </p:nvPr>
        </p:nvSpPr>
        <p:spPr>
          <a:xfrm>
            <a:off x="6830888" y="6448251"/>
            <a:ext cx="2133600" cy="365125"/>
          </a:xfrm>
        </p:spPr>
        <p:txBody>
          <a:bodyPr/>
          <a:lstStyle/>
          <a:p>
            <a:fld id="{D2D8002D-B5B0-4BAC-B1F6-782DDCCE6D9C}" type="slidenum">
              <a:rPr kumimoji="1" lang="ja-JP" altLang="en-US" smtClean="0"/>
              <a:pPr/>
              <a:t>52</a:t>
            </a:fld>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53</a:t>
            </a:fld>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04216"/>
            <a:ext cx="8640960" cy="5891563"/>
          </a:xfrm>
          <a:prstGeom prst="rect">
            <a:avLst/>
          </a:prstGeom>
        </p:spPr>
      </p:pic>
      <p:sp>
        <p:nvSpPr>
          <p:cNvPr id="6" name="テキスト ボックス 5"/>
          <p:cNvSpPr txBox="1"/>
          <p:nvPr/>
        </p:nvSpPr>
        <p:spPr>
          <a:xfrm>
            <a:off x="1979712" y="6505599"/>
            <a:ext cx="6038833" cy="307777"/>
          </a:xfrm>
          <a:prstGeom prst="rect">
            <a:avLst/>
          </a:prstGeom>
          <a:noFill/>
        </p:spPr>
        <p:txBody>
          <a:bodyPr wrap="none" rtlCol="0">
            <a:spAutoFit/>
          </a:bodyPr>
          <a:lstStyle/>
          <a:p>
            <a:r>
              <a:rPr lang="ja-JP" altLang="en-US" sz="1400" dirty="0" smtClean="0"/>
              <a:t>出</a:t>
            </a:r>
            <a:r>
              <a:rPr lang="ja-JP" altLang="en-US" sz="1400" dirty="0"/>
              <a:t>典</a:t>
            </a:r>
            <a:r>
              <a:rPr lang="ja-JP" altLang="en-US" sz="1400" dirty="0" smtClean="0"/>
              <a:t>：産業</a:t>
            </a:r>
            <a:r>
              <a:rPr lang="ja-JP" altLang="en-US" sz="1400" dirty="0"/>
              <a:t>医科大学 産業生態科学研究所 健康開発科学研究室　</a:t>
            </a:r>
            <a:r>
              <a:rPr lang="ja-JP" altLang="en-US" sz="1400" dirty="0" smtClean="0"/>
              <a:t>大和浩教授</a:t>
            </a:r>
            <a:endParaRPr kumimoji="1" lang="ja-JP" altLang="en-US" sz="1400" dirty="0"/>
          </a:p>
        </p:txBody>
      </p:sp>
      <p:sp>
        <p:nvSpPr>
          <p:cNvPr id="7" name="タイトル 1"/>
          <p:cNvSpPr txBox="1">
            <a:spLocks/>
          </p:cNvSpPr>
          <p:nvPr/>
        </p:nvSpPr>
        <p:spPr>
          <a:xfrm>
            <a:off x="539552" y="14180"/>
            <a:ext cx="8229600" cy="590037"/>
          </a:xfrm>
          <a:prstGeom prst="rect">
            <a:avLst/>
          </a:prstGeom>
          <a:solidFill>
            <a:schemeClr val="bg2">
              <a:lumMod val="90000"/>
            </a:schemeClr>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3600" noProof="0" dirty="0" smtClean="0">
                <a:latin typeface="+mj-lt"/>
                <a:ea typeface="+mj-ea"/>
                <a:cs typeface="+mj-cs"/>
              </a:rPr>
              <a:t>室内の大気汚染源：たばこ</a:t>
            </a:r>
            <a:endParaRPr kumimoji="1" lang="en-US" altLang="ja-JP" sz="36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4268436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764704"/>
            <a:ext cx="9036496" cy="6336704"/>
          </a:xfrm>
        </p:spPr>
        <p:txBody>
          <a:bodyPr>
            <a:normAutofit fontScale="85000" lnSpcReduction="10000"/>
          </a:bodyPr>
          <a:lstStyle/>
          <a:p>
            <a:pPr>
              <a:lnSpc>
                <a:spcPct val="120000"/>
              </a:lnSpc>
            </a:pPr>
            <a:r>
              <a:rPr lang="ja-JP" altLang="en-US" dirty="0" smtClean="0"/>
              <a:t>中国国務院は、</a:t>
            </a:r>
            <a:r>
              <a:rPr lang="en-US" altLang="ja-JP" dirty="0"/>
              <a:t> 2014</a:t>
            </a:r>
            <a:r>
              <a:rPr lang="ja-JP" altLang="en-US" dirty="0"/>
              <a:t>年</a:t>
            </a:r>
            <a:r>
              <a:rPr lang="en-US" altLang="ja-JP" dirty="0"/>
              <a:t>11</a:t>
            </a:r>
            <a:r>
              <a:rPr lang="ja-JP" altLang="en-US" dirty="0" smtClean="0"/>
              <a:t>月、屋内公共スペースの一律禁煙、タバコの広告や販促の全面禁止などを内容とした、条例案を公開、意見募集を実施。</a:t>
            </a:r>
            <a:endParaRPr lang="en-US" altLang="ja-JP" dirty="0" smtClean="0"/>
          </a:p>
          <a:p>
            <a:pPr marL="0" indent="0">
              <a:lnSpc>
                <a:spcPct val="120000"/>
              </a:lnSpc>
              <a:spcBef>
                <a:spcPts val="0"/>
              </a:spcBef>
              <a:buNone/>
            </a:pPr>
            <a:r>
              <a:rPr lang="ja-JP" altLang="en-US" dirty="0"/>
              <a:t>　</a:t>
            </a:r>
            <a:r>
              <a:rPr lang="ja-JP" altLang="en-US" dirty="0" smtClean="0"/>
              <a:t>　　（違反した個人への</a:t>
            </a:r>
            <a:r>
              <a:rPr lang="en-US" altLang="ja-JP" dirty="0" smtClean="0"/>
              <a:t>50</a:t>
            </a:r>
            <a:r>
              <a:rPr lang="ja-JP" altLang="en-US" dirty="0" smtClean="0"/>
              <a:t>～</a:t>
            </a:r>
            <a:r>
              <a:rPr lang="en-US" altLang="ja-JP" dirty="0" smtClean="0"/>
              <a:t>500</a:t>
            </a:r>
            <a:r>
              <a:rPr lang="ja-JP" altLang="en-US" dirty="0" smtClean="0"/>
              <a:t>元の罰金等を規定）</a:t>
            </a:r>
            <a:endParaRPr lang="en-US" altLang="ja-JP" dirty="0" smtClean="0"/>
          </a:p>
          <a:p>
            <a:pPr>
              <a:spcBef>
                <a:spcPts val="1200"/>
              </a:spcBef>
            </a:pPr>
            <a:r>
              <a:rPr lang="ja-JP" altLang="en-US" dirty="0" smtClean="0"/>
              <a:t>北京市政府は、同月、北京市喫煙抑制条例を可決。</a:t>
            </a:r>
            <a:endParaRPr lang="en-US" altLang="ja-JP" dirty="0" smtClean="0"/>
          </a:p>
          <a:p>
            <a:pPr marL="0" indent="0">
              <a:spcBef>
                <a:spcPts val="1200"/>
              </a:spcBef>
              <a:buNone/>
            </a:pPr>
            <a:r>
              <a:rPr lang="ja-JP" altLang="en-US" dirty="0" smtClean="0"/>
              <a:t>　　　　　　　　　　　　　　　　　　　　　　　　　　（</a:t>
            </a:r>
            <a:r>
              <a:rPr lang="en-US" altLang="ja-JP" dirty="0" smtClean="0"/>
              <a:t>2015</a:t>
            </a:r>
            <a:r>
              <a:rPr lang="ja-JP" altLang="en-US" dirty="0" smtClean="0"/>
              <a:t>年６月施行）</a:t>
            </a:r>
            <a:endParaRPr lang="en-US" altLang="ja-JP" dirty="0" smtClean="0"/>
          </a:p>
          <a:p>
            <a:pPr marL="831850" indent="-457200">
              <a:buFontTx/>
              <a:buChar char="-"/>
            </a:pPr>
            <a:r>
              <a:rPr lang="ja-JP" altLang="en-US" dirty="0" smtClean="0"/>
              <a:t>市内の全ての屋内</a:t>
            </a:r>
            <a:r>
              <a:rPr lang="ja-JP" altLang="ja-JP" dirty="0" smtClean="0"/>
              <a:t>公共</a:t>
            </a:r>
            <a:r>
              <a:rPr lang="ja-JP" altLang="ja-JP" dirty="0"/>
              <a:t>スペースでの</a:t>
            </a:r>
            <a:r>
              <a:rPr lang="ja-JP" altLang="ja-JP" dirty="0" smtClean="0"/>
              <a:t>喫煙</a:t>
            </a:r>
            <a:r>
              <a:rPr lang="ja-JP" altLang="en-US" dirty="0" smtClean="0"/>
              <a:t>を禁止</a:t>
            </a:r>
            <a:endParaRPr lang="en-US" altLang="ja-JP" dirty="0" smtClean="0"/>
          </a:p>
          <a:p>
            <a:pPr marL="831850" indent="-457200">
              <a:buFontTx/>
              <a:buChar char="-"/>
            </a:pPr>
            <a:r>
              <a:rPr lang="ja-JP" altLang="en-US" dirty="0" smtClean="0"/>
              <a:t>違反</a:t>
            </a:r>
            <a:r>
              <a:rPr lang="ja-JP" altLang="ja-JP" dirty="0" smtClean="0"/>
              <a:t>者</a:t>
            </a:r>
            <a:r>
              <a:rPr lang="ja-JP" altLang="ja-JP" dirty="0"/>
              <a:t>には最高２００元の</a:t>
            </a:r>
            <a:r>
              <a:rPr lang="ja-JP" altLang="ja-JP" dirty="0" smtClean="0"/>
              <a:t>罰金</a:t>
            </a:r>
            <a:endParaRPr lang="en-US" altLang="ja-JP" dirty="0" smtClean="0"/>
          </a:p>
          <a:p>
            <a:pPr marL="831850" indent="-457200">
              <a:lnSpc>
                <a:spcPct val="120000"/>
              </a:lnSpc>
              <a:spcBef>
                <a:spcPts val="0"/>
              </a:spcBef>
              <a:buFontTx/>
              <a:buChar char="-"/>
            </a:pPr>
            <a:r>
              <a:rPr lang="ja-JP" altLang="ja-JP" dirty="0" smtClean="0"/>
              <a:t>公共</a:t>
            </a:r>
            <a:r>
              <a:rPr lang="ja-JP" altLang="ja-JP" dirty="0"/>
              <a:t>スペース管理者は喫煙者への忠告義務と衛生部門への通報義務が課され、その義務を履行しなければ最高１万元の罰金が</a:t>
            </a:r>
            <a:r>
              <a:rPr lang="ja-JP" altLang="ja-JP" dirty="0" smtClean="0"/>
              <a:t>科され</a:t>
            </a:r>
            <a:r>
              <a:rPr lang="ja-JP" altLang="en-US" dirty="0" smtClean="0"/>
              <a:t>る</a:t>
            </a:r>
            <a:endParaRPr lang="en-US" altLang="ja-JP" dirty="0" smtClean="0"/>
          </a:p>
          <a:p>
            <a:pPr marL="831850" indent="-457200">
              <a:buFontTx/>
              <a:buChar char="-"/>
            </a:pPr>
            <a:r>
              <a:rPr lang="ja-JP" altLang="en-US" dirty="0" smtClean="0"/>
              <a:t>学校周辺</a:t>
            </a:r>
            <a:r>
              <a:rPr lang="en-US" altLang="ja-JP" dirty="0" smtClean="0"/>
              <a:t>100</a:t>
            </a:r>
            <a:r>
              <a:rPr lang="ja-JP" altLang="en-US" dirty="0" smtClean="0"/>
              <a:t>メートル内のタバコの販売も禁止</a:t>
            </a:r>
            <a:endParaRPr lang="en-US" altLang="ja-JP" dirty="0" smtClean="0"/>
          </a:p>
          <a:p>
            <a:pPr marL="0" indent="0">
              <a:buNone/>
            </a:pPr>
            <a:r>
              <a:rPr lang="ja-JP" altLang="en-US" dirty="0" smtClean="0"/>
              <a:t>・　上海、天津、広州、</a:t>
            </a:r>
            <a:r>
              <a:rPr lang="zh-CN" altLang="en-US" dirty="0" smtClean="0"/>
              <a:t>深圳</a:t>
            </a:r>
            <a:r>
              <a:rPr lang="ja-JP" altLang="en-US" dirty="0" smtClean="0"/>
              <a:t>等では既に禁煙条例が施行。</a:t>
            </a:r>
            <a:endParaRPr lang="en-US" altLang="ja-JP"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54</a:t>
            </a:fld>
            <a:endParaRPr kumimoji="1" lang="ja-JP" altLang="en-US" dirty="0"/>
          </a:p>
        </p:txBody>
      </p:sp>
      <p:sp>
        <p:nvSpPr>
          <p:cNvPr id="5" name="タイトル 1"/>
          <p:cNvSpPr txBox="1">
            <a:spLocks/>
          </p:cNvSpPr>
          <p:nvPr/>
        </p:nvSpPr>
        <p:spPr>
          <a:xfrm>
            <a:off x="539552" y="44624"/>
            <a:ext cx="8229600" cy="792088"/>
          </a:xfrm>
          <a:prstGeom prst="rect">
            <a:avLst/>
          </a:prstGeom>
          <a:solidFill>
            <a:schemeClr val="bg2">
              <a:lumMod val="9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noProof="0" dirty="0" smtClean="0">
                <a:latin typeface="+mj-lt"/>
                <a:ea typeface="+mj-ea"/>
                <a:cs typeface="+mj-cs"/>
              </a:rPr>
              <a:t>室内の大気汚染源：たばこ</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6445568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5496" y="880120"/>
            <a:ext cx="9036496" cy="4925144"/>
          </a:xfrm>
        </p:spPr>
        <p:txBody>
          <a:bodyPr>
            <a:noAutofit/>
          </a:bodyPr>
          <a:lstStyle/>
          <a:p>
            <a:r>
              <a:rPr kumimoji="1" lang="ja-JP" altLang="en-US" sz="2000" b="1" dirty="0" smtClean="0"/>
              <a:t>日本大使館</a:t>
            </a:r>
            <a:r>
              <a:rPr lang="ja-JP" altLang="en-US" sz="2000" b="1" dirty="0" smtClean="0"/>
              <a:t>「北京市内の大気汚染について」（随時更新）</a:t>
            </a:r>
            <a:endParaRPr lang="en-US" altLang="ja-JP" sz="2000" b="1" dirty="0" smtClean="0"/>
          </a:p>
          <a:p>
            <a:pPr>
              <a:spcBef>
                <a:spcPts val="0"/>
              </a:spcBef>
              <a:buNone/>
            </a:pPr>
            <a:r>
              <a:rPr lang="ja-JP" altLang="en-US" sz="2000" b="1" dirty="0" smtClean="0"/>
              <a:t>　</a:t>
            </a:r>
            <a:r>
              <a:rPr lang="en-US" altLang="ja-JP" sz="2000" b="1" dirty="0" smtClean="0">
                <a:hlinkClick r:id="rId2"/>
              </a:rPr>
              <a:t>http://www.cn.emb-japan.go.jp/index_j.htm</a:t>
            </a:r>
            <a:r>
              <a:rPr lang="ja-JP" altLang="en-US" sz="2000" b="1" dirty="0" smtClean="0"/>
              <a:t>からリンク</a:t>
            </a:r>
            <a:endParaRPr lang="en-US" altLang="ja-JP" sz="2000" b="1" dirty="0" smtClean="0"/>
          </a:p>
          <a:p>
            <a:pPr>
              <a:spcBef>
                <a:spcPts val="0"/>
              </a:spcBef>
              <a:buNone/>
            </a:pPr>
            <a:endParaRPr lang="en-US" altLang="ja-JP" sz="2000" b="1" dirty="0" smtClean="0"/>
          </a:p>
          <a:p>
            <a:pPr>
              <a:spcBef>
                <a:spcPts val="600"/>
              </a:spcBef>
              <a:buNone/>
            </a:pPr>
            <a:r>
              <a:rPr lang="ja-JP" altLang="en-US" sz="2000" b="1" dirty="0" smtClean="0"/>
              <a:t>・　環境省「微小粒子状物質</a:t>
            </a:r>
            <a:r>
              <a:rPr lang="en-US" altLang="ja-JP" sz="2000" b="1" dirty="0" smtClean="0"/>
              <a:t>(PM2.5)</a:t>
            </a:r>
            <a:r>
              <a:rPr lang="ja-JP" altLang="en-US" sz="2000" b="1" dirty="0" smtClean="0"/>
              <a:t>に関する情報」</a:t>
            </a:r>
            <a:endParaRPr lang="en-US" altLang="ja-JP" sz="2000" b="1" dirty="0" smtClean="0"/>
          </a:p>
          <a:p>
            <a:pPr>
              <a:spcBef>
                <a:spcPts val="600"/>
              </a:spcBef>
              <a:buNone/>
            </a:pPr>
            <a:r>
              <a:rPr lang="ja-JP" altLang="en-US" sz="2000" b="1" dirty="0"/>
              <a:t>　</a:t>
            </a:r>
            <a:r>
              <a:rPr lang="ja-JP" altLang="en-US" sz="2000" b="1" dirty="0" smtClean="0"/>
              <a:t>　</a:t>
            </a:r>
            <a:r>
              <a:rPr lang="en-US" altLang="ja-JP" sz="2000" b="1" dirty="0" smtClean="0"/>
              <a:t>(</a:t>
            </a:r>
            <a:r>
              <a:rPr lang="ja-JP" altLang="en-US" sz="2000" b="1" dirty="0" smtClean="0"/>
              <a:t>専門家会合の報告書、微小粒子物質（</a:t>
            </a:r>
            <a:r>
              <a:rPr lang="en-US" altLang="ja-JP" sz="2000" b="1" dirty="0" smtClean="0"/>
              <a:t>PM2.5</a:t>
            </a:r>
            <a:r>
              <a:rPr lang="ja-JP" altLang="en-US" sz="2000" b="1" dirty="0" smtClean="0"/>
              <a:t>）に関する</a:t>
            </a:r>
            <a:r>
              <a:rPr lang="en-US" altLang="ja-JP" sz="2000" b="1" dirty="0" smtClean="0"/>
              <a:t>Q&amp;A</a:t>
            </a:r>
            <a:r>
              <a:rPr lang="ja-JP" altLang="en-US" sz="2000" b="1" dirty="0" smtClean="0"/>
              <a:t>等）</a:t>
            </a:r>
            <a:endParaRPr lang="en-US" altLang="ja-JP" sz="2000" b="1" dirty="0" smtClean="0"/>
          </a:p>
          <a:p>
            <a:pPr>
              <a:spcBef>
                <a:spcPts val="0"/>
              </a:spcBef>
              <a:buNone/>
            </a:pPr>
            <a:r>
              <a:rPr lang="ja-JP" altLang="en-US" sz="2000" b="1" dirty="0" smtClean="0"/>
              <a:t>　</a:t>
            </a:r>
            <a:r>
              <a:rPr lang="en-US" altLang="ja-JP" sz="2000" b="1" dirty="0" smtClean="0">
                <a:hlinkClick r:id="rId3"/>
              </a:rPr>
              <a:t>http://www.env.go.jp/air/osen/pm/info.html</a:t>
            </a:r>
            <a:endParaRPr lang="en-US" altLang="ja-JP" sz="2000" b="1" dirty="0" smtClean="0"/>
          </a:p>
          <a:p>
            <a:pPr>
              <a:spcBef>
                <a:spcPts val="0"/>
              </a:spcBef>
              <a:buNone/>
            </a:pPr>
            <a:endParaRPr lang="en-US" altLang="ja-JP" sz="2000" b="1" dirty="0" smtClean="0"/>
          </a:p>
          <a:p>
            <a:pPr>
              <a:spcBef>
                <a:spcPts val="0"/>
              </a:spcBef>
              <a:buNone/>
            </a:pPr>
            <a:r>
              <a:rPr lang="ja-JP" altLang="en-US" sz="2000" b="1" dirty="0" smtClean="0"/>
              <a:t>・　中国環境保護部「全国都市大気質リアルタイム公表プラットフォーム」</a:t>
            </a:r>
            <a:endParaRPr lang="en-US" altLang="ja-JP" sz="2000" b="1" dirty="0" smtClean="0"/>
          </a:p>
          <a:p>
            <a:pPr>
              <a:buNone/>
            </a:pPr>
            <a:r>
              <a:rPr lang="ja-JP" altLang="en-US" sz="2000" b="1" dirty="0" smtClean="0"/>
              <a:t>　（現状、過去</a:t>
            </a:r>
            <a:r>
              <a:rPr lang="en-US" altLang="ja-JP" sz="2000" b="1" dirty="0" smtClean="0"/>
              <a:t>24</a:t>
            </a:r>
            <a:r>
              <a:rPr lang="ja-JP" altLang="en-US" sz="2000" b="1" dirty="0" smtClean="0"/>
              <a:t>時間のデータ）</a:t>
            </a:r>
            <a:endParaRPr lang="en-US" altLang="ja-JP" sz="2000" b="1" dirty="0" smtClean="0"/>
          </a:p>
          <a:p>
            <a:pPr>
              <a:buNone/>
            </a:pPr>
            <a:r>
              <a:rPr lang="en-US" altLang="ja-JP" sz="2000" b="1" dirty="0" smtClean="0"/>
              <a:t> </a:t>
            </a:r>
            <a:r>
              <a:rPr lang="ja-JP" altLang="en-US" sz="2000" b="1" dirty="0" smtClean="0"/>
              <a:t>　</a:t>
            </a:r>
            <a:r>
              <a:rPr lang="en-US" altLang="ja-JP" sz="2000" b="1" dirty="0" smtClean="0">
                <a:hlinkClick r:id="rId4"/>
              </a:rPr>
              <a:t>http://113.108.142.147:20035/emcpublish/</a:t>
            </a:r>
            <a:endParaRPr lang="en-US" altLang="ja-JP" sz="2000" b="1" dirty="0" smtClean="0"/>
          </a:p>
          <a:p>
            <a:pPr>
              <a:buNone/>
            </a:pPr>
            <a:r>
              <a:rPr lang="ja-JP" altLang="en-US" sz="2000" b="1" dirty="0" smtClean="0"/>
              <a:t>　　　</a:t>
            </a:r>
            <a:r>
              <a:rPr lang="en-US" altLang="ja-JP" sz="2000" b="1" dirty="0" smtClean="0"/>
              <a:t>※</a:t>
            </a:r>
            <a:r>
              <a:rPr lang="ja-JP" altLang="en-US" sz="2000" b="1" dirty="0" smtClean="0"/>
              <a:t>データの見方（日本語）はこちら。↓</a:t>
            </a:r>
            <a:endParaRPr lang="en-US" altLang="ja-JP" sz="2000" b="1" dirty="0" smtClean="0"/>
          </a:p>
          <a:p>
            <a:pPr>
              <a:buNone/>
            </a:pPr>
            <a:r>
              <a:rPr lang="ja-JP" altLang="en-US" sz="2000" b="1" dirty="0"/>
              <a:t>　</a:t>
            </a:r>
            <a:r>
              <a:rPr lang="ja-JP" altLang="en-US" sz="2000" b="1" dirty="0" smtClean="0"/>
              <a:t>　　　　　</a:t>
            </a:r>
            <a:r>
              <a:rPr lang="en-US" altLang="ja-JP" sz="2000" b="1" dirty="0"/>
              <a:t> </a:t>
            </a:r>
            <a:r>
              <a:rPr lang="en-US" altLang="ja-JP" sz="2000" b="1" dirty="0">
                <a:hlinkClick r:id="rId5"/>
              </a:rPr>
              <a:t>http://</a:t>
            </a:r>
            <a:r>
              <a:rPr lang="en-US" altLang="ja-JP" sz="2000" b="1" dirty="0" smtClean="0">
                <a:hlinkClick r:id="rId5"/>
              </a:rPr>
              <a:t>www.env.go.jp/air/osen/pm/info/cic/emcpublish_data.html</a:t>
            </a:r>
            <a:endParaRPr lang="en-US" altLang="ja-JP" sz="2000" b="1" dirty="0" smtClean="0"/>
          </a:p>
          <a:p>
            <a:pPr>
              <a:buNone/>
            </a:pPr>
            <a:endParaRPr lang="en-US" altLang="ja-JP" sz="2000" b="1" dirty="0" smtClean="0"/>
          </a:p>
          <a:p>
            <a:pPr>
              <a:buNone/>
            </a:pPr>
            <a:r>
              <a:rPr lang="ja-JP" altLang="en-US" sz="2000" b="1" dirty="0"/>
              <a:t>・</a:t>
            </a:r>
            <a:r>
              <a:rPr lang="ja-JP" altLang="en-US" sz="2000" b="1" dirty="0" smtClean="0"/>
              <a:t>「全国空气污染指数」携帯アプリあり（（他にも類似のアプリが多数あり）</a:t>
            </a:r>
          </a:p>
          <a:p>
            <a:pPr>
              <a:buNone/>
            </a:pPr>
            <a:r>
              <a:rPr lang="ja-JP" altLang="en-US" sz="2000" b="1" dirty="0" smtClean="0"/>
              <a:t>　　</a:t>
            </a:r>
            <a:r>
              <a:rPr lang="en-US" altLang="ja-JP" sz="2000" b="1" dirty="0" smtClean="0">
                <a:hlinkClick r:id="rId6"/>
              </a:rPr>
              <a:t>http://air.fresh-ideas.cc/</a:t>
            </a:r>
            <a:endParaRPr lang="en-US" altLang="ja-JP" sz="2000" b="1"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55</a:t>
            </a:fld>
            <a:endParaRPr kumimoji="1" lang="ja-JP" altLang="en-US" dirty="0"/>
          </a:p>
        </p:txBody>
      </p:sp>
      <p:sp>
        <p:nvSpPr>
          <p:cNvPr id="2" name="タイトル 1"/>
          <p:cNvSpPr>
            <a:spLocks noGrp="1"/>
          </p:cNvSpPr>
          <p:nvPr>
            <p:ph type="title"/>
          </p:nvPr>
        </p:nvSpPr>
        <p:spPr>
          <a:xfrm>
            <a:off x="6948264" y="144016"/>
            <a:ext cx="1882552" cy="620688"/>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r>
              <a:rPr lang="ja-JP" altLang="en-US" sz="2800" dirty="0" smtClean="0">
                <a:solidFill>
                  <a:schemeClr val="bg1"/>
                </a:solidFill>
                <a:effectLst>
                  <a:outerShdw blurRad="38100" dist="38100" dir="2700000" algn="tl">
                    <a:srgbClr val="000000">
                      <a:alpha val="43137"/>
                    </a:srgbClr>
                  </a:outerShdw>
                </a:effectLst>
              </a:rPr>
              <a:t>情報源</a:t>
            </a:r>
            <a:endParaRPr kumimoji="1" lang="ja-JP" alt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81552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302684" y="5229200"/>
            <a:ext cx="3725700" cy="954107"/>
          </a:xfrm>
          <a:prstGeom prst="rect">
            <a:avLst/>
          </a:prstGeom>
          <a:noFill/>
        </p:spPr>
        <p:txBody>
          <a:bodyPr wrap="none" rtlCol="0">
            <a:spAutoFit/>
          </a:bodyPr>
          <a:lstStyle/>
          <a:p>
            <a:r>
              <a:rPr lang="ja-JP" altLang="en-US" sz="2000" b="1" dirty="0" smtClean="0"/>
              <a:t>空から見た京浜工業地帯の状況</a:t>
            </a:r>
          </a:p>
          <a:p>
            <a:r>
              <a:rPr lang="en-US" altLang="ja-JP" sz="2000" b="1" dirty="0" smtClean="0"/>
              <a:t>(1964</a:t>
            </a:r>
            <a:r>
              <a:rPr lang="ja-JP" altLang="en-US" sz="2000" b="1" dirty="0" smtClean="0"/>
              <a:t>年</a:t>
            </a:r>
            <a:r>
              <a:rPr lang="en-US" altLang="ja-JP" sz="2000" b="1" dirty="0" smtClean="0"/>
              <a:t>)</a:t>
            </a:r>
            <a:r>
              <a:rPr kumimoji="1" lang="en-US" altLang="ja-JP" sz="1600" b="1" dirty="0" smtClean="0"/>
              <a:t>(</a:t>
            </a:r>
            <a:r>
              <a:rPr kumimoji="1" lang="ja-JP" altLang="en-US" sz="1600" b="1" dirty="0" smtClean="0"/>
              <a:t>神奈川県環境部</a:t>
            </a:r>
            <a:r>
              <a:rPr kumimoji="1" lang="en-US" altLang="ja-JP" sz="1600" b="1" dirty="0" smtClean="0"/>
              <a:t>:</a:t>
            </a:r>
            <a:r>
              <a:rPr kumimoji="1" lang="ja-JP" altLang="en-US" sz="1600" b="1" dirty="0" smtClean="0"/>
              <a:t> 「環境行</a:t>
            </a:r>
          </a:p>
          <a:p>
            <a:r>
              <a:rPr kumimoji="1" lang="ja-JP" altLang="en-US" sz="1600" b="1" dirty="0" smtClean="0"/>
              <a:t>政のあゆみ」より</a:t>
            </a:r>
            <a:endParaRPr kumimoji="1" lang="ja-JP" altLang="en-US" sz="1600" b="1" dirty="0"/>
          </a:p>
        </p:txBody>
      </p:sp>
      <p:pic>
        <p:nvPicPr>
          <p:cNvPr id="3074" name="Picture 2"/>
          <p:cNvPicPr>
            <a:picLocks noChangeAspect="1" noChangeArrowheads="1"/>
          </p:cNvPicPr>
          <p:nvPr/>
        </p:nvPicPr>
        <p:blipFill>
          <a:blip r:embed="rId2" cstate="print"/>
          <a:srcRect/>
          <a:stretch>
            <a:fillRect/>
          </a:stretch>
        </p:blipFill>
        <p:spPr bwMode="auto">
          <a:xfrm>
            <a:off x="428596" y="4397844"/>
            <a:ext cx="3783364" cy="2415532"/>
          </a:xfrm>
          <a:prstGeom prst="rect">
            <a:avLst/>
          </a:prstGeom>
          <a:noFill/>
          <a:ln w="9525">
            <a:noFill/>
            <a:miter lim="800000"/>
            <a:headEnd/>
            <a:tailEnd/>
          </a:ln>
        </p:spPr>
      </p:pic>
      <p:sp>
        <p:nvSpPr>
          <p:cNvPr id="4" name="スライド番号プレースホルダ 3"/>
          <p:cNvSpPr>
            <a:spLocks noGrp="1"/>
          </p:cNvSpPr>
          <p:nvPr>
            <p:ph type="sldNum" sz="quarter" idx="12"/>
          </p:nvPr>
        </p:nvSpPr>
        <p:spPr>
          <a:xfrm>
            <a:off x="7092280" y="6356176"/>
            <a:ext cx="1905000" cy="457200"/>
          </a:xfrm>
        </p:spPr>
        <p:txBody>
          <a:bodyPr/>
          <a:lstStyle/>
          <a:p>
            <a:pPr>
              <a:defRPr/>
            </a:pPr>
            <a:fld id="{73883234-E50C-42FD-BC18-E8EB19334E82}" type="slidenum">
              <a:rPr lang="en-US" altLang="ja-JP" smtClean="0"/>
              <a:pPr>
                <a:defRPr/>
              </a:pPr>
              <a:t>56</a:t>
            </a:fld>
            <a:endParaRPr lang="en-US" altLang="ja-JP" dirty="0"/>
          </a:p>
        </p:txBody>
      </p:sp>
      <p:pic>
        <p:nvPicPr>
          <p:cNvPr id="6" name="Picture 2"/>
          <p:cNvPicPr>
            <a:picLocks noChangeAspect="1" noChangeArrowheads="1"/>
          </p:cNvPicPr>
          <p:nvPr/>
        </p:nvPicPr>
        <p:blipFill>
          <a:blip r:embed="rId3" cstate="print"/>
          <a:srcRect/>
          <a:stretch>
            <a:fillRect/>
          </a:stretch>
        </p:blipFill>
        <p:spPr bwMode="auto">
          <a:xfrm rot="10800000">
            <a:off x="5076056" y="580588"/>
            <a:ext cx="3965436" cy="2848412"/>
          </a:xfrm>
          <a:prstGeom prst="rect">
            <a:avLst/>
          </a:prstGeom>
          <a:noFill/>
          <a:ln w="9525">
            <a:noFill/>
            <a:miter lim="800000"/>
            <a:headEnd/>
            <a:tailEnd/>
          </a:ln>
        </p:spPr>
      </p:pic>
      <p:sp>
        <p:nvSpPr>
          <p:cNvPr id="8" name="テキスト ボックス 7"/>
          <p:cNvSpPr txBox="1"/>
          <p:nvPr/>
        </p:nvSpPr>
        <p:spPr>
          <a:xfrm>
            <a:off x="5136196" y="3390901"/>
            <a:ext cx="3828292" cy="646331"/>
          </a:xfrm>
          <a:prstGeom prst="rect">
            <a:avLst/>
          </a:prstGeom>
          <a:noFill/>
        </p:spPr>
        <p:txBody>
          <a:bodyPr wrap="none" rtlCol="0">
            <a:spAutoFit/>
          </a:bodyPr>
          <a:lstStyle/>
          <a:p>
            <a:pPr algn="ctr"/>
            <a:r>
              <a:rPr lang="ja-JP" altLang="en-US" sz="2000" b="1" dirty="0" smtClean="0"/>
              <a:t>スモッグ下の大阪城</a:t>
            </a:r>
            <a:r>
              <a:rPr lang="en-US" altLang="ja-JP" sz="2000" b="1" dirty="0" smtClean="0"/>
              <a:t>(1963</a:t>
            </a:r>
            <a:r>
              <a:rPr lang="ja-JP" altLang="en-US" sz="2000" b="1" dirty="0" smtClean="0"/>
              <a:t>年</a:t>
            </a:r>
            <a:r>
              <a:rPr lang="en-US" altLang="ja-JP" sz="2000" b="1" dirty="0" smtClean="0"/>
              <a:t>)</a:t>
            </a:r>
          </a:p>
          <a:p>
            <a:r>
              <a:rPr kumimoji="1" lang="en-US" altLang="ja-JP" sz="1600" b="1" dirty="0" smtClean="0"/>
              <a:t>(</a:t>
            </a:r>
            <a:r>
              <a:rPr kumimoji="1" lang="ja-JP" altLang="en-US" sz="1600" b="1" dirty="0" smtClean="0"/>
              <a:t>日本の大気汚染の</a:t>
            </a:r>
            <a:r>
              <a:rPr lang="ja-JP" altLang="en-US" sz="1600" b="1" dirty="0" smtClean="0"/>
              <a:t>歴史</a:t>
            </a:r>
            <a:r>
              <a:rPr lang="en-US" altLang="ja-JP" sz="1600" b="1" dirty="0" smtClean="0">
                <a:latin typeface="Times New Roman" pitchFamily="18" charset="0"/>
                <a:cs typeface="Times New Roman" pitchFamily="18" charset="0"/>
              </a:rPr>
              <a:t>II</a:t>
            </a:r>
            <a:r>
              <a:rPr kumimoji="1" lang="en-US" altLang="ja-JP" sz="1600" b="1" dirty="0" smtClean="0"/>
              <a:t>(</a:t>
            </a:r>
            <a:r>
              <a:rPr kumimoji="1" lang="ja-JP" altLang="en-US" sz="1600" b="1" dirty="0" smtClean="0"/>
              <a:t>公健協会</a:t>
            </a:r>
            <a:r>
              <a:rPr kumimoji="1" lang="en-US" altLang="ja-JP" sz="1600" b="1" dirty="0" smtClean="0"/>
              <a:t>)</a:t>
            </a:r>
            <a:r>
              <a:rPr kumimoji="1" lang="ja-JP" altLang="en-US" sz="1600" b="1" dirty="0" smtClean="0"/>
              <a:t>より</a:t>
            </a:r>
            <a:r>
              <a:rPr kumimoji="1" lang="en-US" altLang="ja-JP" sz="1600" b="1" dirty="0" smtClean="0"/>
              <a:t>)</a:t>
            </a:r>
            <a:endParaRPr kumimoji="1" lang="ja-JP" altLang="en-US" sz="1600" b="1" dirty="0"/>
          </a:p>
        </p:txBody>
      </p: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950" y="224644"/>
            <a:ext cx="2769898" cy="4154847"/>
          </a:xfrm>
          <a:prstGeom prst="rect">
            <a:avLst/>
          </a:prstGeom>
        </p:spPr>
      </p:pic>
      <p:sp>
        <p:nvSpPr>
          <p:cNvPr id="9" name="テキスト ボックス 8"/>
          <p:cNvSpPr txBox="1"/>
          <p:nvPr/>
        </p:nvSpPr>
        <p:spPr>
          <a:xfrm>
            <a:off x="3203848" y="1700808"/>
            <a:ext cx="1944216" cy="1815882"/>
          </a:xfrm>
          <a:prstGeom prst="rect">
            <a:avLst/>
          </a:prstGeom>
          <a:noFill/>
        </p:spPr>
        <p:txBody>
          <a:bodyPr wrap="square" rtlCol="0">
            <a:spAutoFit/>
          </a:bodyPr>
          <a:lstStyle/>
          <a:p>
            <a:r>
              <a:rPr lang="ja-JP" altLang="en-US" sz="2000" b="1" dirty="0" smtClean="0"/>
              <a:t>「東京の公害」写真コンクール受賞作品</a:t>
            </a:r>
          </a:p>
          <a:p>
            <a:r>
              <a:rPr lang="en-US" altLang="ja-JP" sz="2000" b="1" dirty="0" smtClean="0"/>
              <a:t>(1971</a:t>
            </a:r>
            <a:r>
              <a:rPr lang="ja-JP" altLang="en-US" sz="2000" b="1" dirty="0" smtClean="0"/>
              <a:t>年</a:t>
            </a:r>
            <a:r>
              <a:rPr lang="en-US" altLang="ja-JP" sz="2000" b="1" dirty="0" smtClean="0"/>
              <a:t>)</a:t>
            </a:r>
            <a:r>
              <a:rPr kumimoji="1" lang="en-US" altLang="ja-JP" sz="1600" b="1" dirty="0" smtClean="0"/>
              <a:t>(</a:t>
            </a:r>
            <a:r>
              <a:rPr kumimoji="1" lang="ja-JP" altLang="en-US" sz="1600" b="1" dirty="0" smtClean="0"/>
              <a:t>東京都</a:t>
            </a:r>
            <a:r>
              <a:rPr kumimoji="1" lang="en-US" altLang="ja-JP" sz="1600" b="1" dirty="0" smtClean="0"/>
              <a:t>:</a:t>
            </a:r>
            <a:r>
              <a:rPr kumimoji="1" lang="ja-JP" altLang="en-US" sz="1600" b="1" dirty="0" smtClean="0"/>
              <a:t> 「写真集 東京の公害風景」より</a:t>
            </a:r>
            <a:endParaRPr kumimoji="1" lang="ja-JP" altLang="en-US" sz="1600" b="1" dirty="0"/>
          </a:p>
        </p:txBody>
      </p:sp>
      <p:sp>
        <p:nvSpPr>
          <p:cNvPr id="11" name="テキスト ボックス 10"/>
          <p:cNvSpPr txBox="1"/>
          <p:nvPr/>
        </p:nvSpPr>
        <p:spPr>
          <a:xfrm>
            <a:off x="36512" y="-27384"/>
            <a:ext cx="9144000"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2800" dirty="0" smtClean="0"/>
              <a:t>日本もかつてはスモッグに覆われていた</a:t>
            </a:r>
            <a:endParaRPr lang="en-US" altLang="ja-JP" sz="2800" dirty="0"/>
          </a:p>
        </p:txBody>
      </p:sp>
    </p:spTree>
    <p:extLst>
      <p:ext uri="{BB962C8B-B14F-4D97-AF65-F5344CB8AC3E}">
        <p14:creationId xmlns:p14="http://schemas.microsoft.com/office/powerpoint/2010/main" val="11595539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7263"/>
            <a:ext cx="8229600" cy="1143000"/>
          </a:xfrm>
        </p:spPr>
        <p:txBody>
          <a:bodyPr/>
          <a:lstStyle/>
          <a:p>
            <a:endParaRPr kumimoji="1" lang="ja-JP" altLang="en-US" dirty="0"/>
          </a:p>
        </p:txBody>
      </p:sp>
      <p:sp>
        <p:nvSpPr>
          <p:cNvPr id="4" name="スライド番号プレースホルダ 3"/>
          <p:cNvSpPr>
            <a:spLocks noGrp="1"/>
          </p:cNvSpPr>
          <p:nvPr>
            <p:ph type="sldNum" sz="quarter" idx="12"/>
          </p:nvPr>
        </p:nvSpPr>
        <p:spPr>
          <a:xfrm>
            <a:off x="6902896" y="6520259"/>
            <a:ext cx="2133600" cy="365125"/>
          </a:xfrm>
        </p:spPr>
        <p:txBody>
          <a:bodyPr/>
          <a:lstStyle/>
          <a:p>
            <a:pPr>
              <a:defRPr/>
            </a:pPr>
            <a:fld id="{A9530411-EBA1-4463-9EF8-86019467C7DB}" type="slidenum">
              <a:rPr lang="ja-JP" altLang="en-US" smtClean="0"/>
              <a:pPr>
                <a:defRPr/>
              </a:pPr>
              <a:t>57</a:t>
            </a:fld>
            <a:endParaRPr lang="ja-JP" altLang="en-US" dirty="0"/>
          </a:p>
        </p:txBody>
      </p:sp>
      <p:pic>
        <p:nvPicPr>
          <p:cNvPr id="4098" name="Picture 2"/>
          <p:cNvPicPr>
            <a:picLocks noChangeAspect="1" noChangeArrowheads="1"/>
          </p:cNvPicPr>
          <p:nvPr/>
        </p:nvPicPr>
        <p:blipFill>
          <a:blip r:embed="rId2" cstate="print"/>
          <a:srcRect/>
          <a:stretch>
            <a:fillRect/>
          </a:stretch>
        </p:blipFill>
        <p:spPr bwMode="auto">
          <a:xfrm>
            <a:off x="467544" y="-1611560"/>
            <a:ext cx="8424936" cy="6289736"/>
          </a:xfrm>
          <a:prstGeom prst="rect">
            <a:avLst/>
          </a:prstGeom>
          <a:noFill/>
          <a:ln w="9525">
            <a:noFill/>
            <a:miter lim="800000"/>
            <a:headEnd/>
            <a:tailEnd/>
          </a:ln>
        </p:spPr>
      </p:pic>
      <p:sp>
        <p:nvSpPr>
          <p:cNvPr id="7" name="テキスト ボックス 6"/>
          <p:cNvSpPr txBox="1"/>
          <p:nvPr/>
        </p:nvSpPr>
        <p:spPr>
          <a:xfrm>
            <a:off x="1235382" y="2924944"/>
            <a:ext cx="2526654" cy="892552"/>
          </a:xfrm>
          <a:prstGeom prst="rect">
            <a:avLst/>
          </a:prstGeom>
          <a:solidFill>
            <a:schemeClr val="bg1"/>
          </a:solidFill>
        </p:spPr>
        <p:txBody>
          <a:bodyPr wrap="none" rtlCol="0">
            <a:spAutoFit/>
          </a:bodyPr>
          <a:lstStyle/>
          <a:p>
            <a:pPr algn="ctr"/>
            <a:r>
              <a:rPr lang="ja-JP" altLang="en-US" sz="2000" b="1" dirty="0" smtClean="0"/>
              <a:t>北九州市のスモッグ</a:t>
            </a:r>
            <a:endParaRPr lang="de-DE" altLang="ja-JP" sz="2000" b="1" dirty="0" smtClean="0"/>
          </a:p>
          <a:p>
            <a:pPr algn="ctr"/>
            <a:r>
              <a:rPr lang="en-US" altLang="ja-JP" sz="2000" b="1" dirty="0" smtClean="0"/>
              <a:t>(1960</a:t>
            </a:r>
            <a:r>
              <a:rPr lang="ja-JP" altLang="en-US" sz="2000" b="1" dirty="0" smtClean="0"/>
              <a:t>年代前半</a:t>
            </a:r>
            <a:r>
              <a:rPr lang="en-US" altLang="ja-JP" sz="2000" b="1" dirty="0" smtClean="0"/>
              <a:t>)</a:t>
            </a:r>
          </a:p>
          <a:p>
            <a:pPr algn="ctr"/>
            <a:r>
              <a:rPr lang="en-US" altLang="ja-JP" sz="1200" dirty="0" smtClean="0"/>
              <a:t>(</a:t>
            </a:r>
            <a:r>
              <a:rPr lang="ja-JP" altLang="en-US" sz="1200" dirty="0" smtClean="0"/>
              <a:t>北九州市公害対策史「解析編」より</a:t>
            </a:r>
            <a:r>
              <a:rPr lang="en-US" altLang="ja-JP" sz="1200" dirty="0" smtClean="0"/>
              <a:t>)</a:t>
            </a:r>
            <a:endParaRPr kumimoji="1" lang="ja-JP" altLang="en-US" sz="1200" dirty="0"/>
          </a:p>
        </p:txBody>
      </p:sp>
      <p:sp>
        <p:nvSpPr>
          <p:cNvPr id="8" name="テキスト ボックス 7"/>
          <p:cNvSpPr txBox="1"/>
          <p:nvPr/>
        </p:nvSpPr>
        <p:spPr>
          <a:xfrm>
            <a:off x="5652120" y="3174067"/>
            <a:ext cx="2238113" cy="830997"/>
          </a:xfrm>
          <a:prstGeom prst="rect">
            <a:avLst/>
          </a:prstGeom>
          <a:solidFill>
            <a:schemeClr val="bg1"/>
          </a:solidFill>
        </p:spPr>
        <p:txBody>
          <a:bodyPr wrap="none" rtlCol="0">
            <a:spAutoFit/>
          </a:bodyPr>
          <a:lstStyle/>
          <a:p>
            <a:pPr algn="ctr"/>
            <a:r>
              <a:rPr lang="ja-JP" altLang="en-US" sz="3600" baseline="-25000" dirty="0" smtClean="0"/>
              <a:t>   現在の北九州</a:t>
            </a:r>
            <a:endParaRPr lang="en-US" altLang="ja-JP" sz="3600" baseline="-25000" dirty="0" smtClean="0"/>
          </a:p>
          <a:p>
            <a:pPr algn="ctr"/>
            <a:endParaRPr kumimoji="1" lang="ja-JP" altLang="en-US" sz="3600" baseline="-25000" dirty="0"/>
          </a:p>
        </p:txBody>
      </p:sp>
      <p:sp>
        <p:nvSpPr>
          <p:cNvPr id="6" name="ストライプ矢印 5"/>
          <p:cNvSpPr/>
          <p:nvPr/>
        </p:nvSpPr>
        <p:spPr>
          <a:xfrm>
            <a:off x="4589940" y="4869160"/>
            <a:ext cx="983643" cy="811637"/>
          </a:xfrm>
          <a:prstGeom prst="stripedRightArrow">
            <a:avLst/>
          </a:prstGeom>
          <a:solidFill>
            <a:srgbClr val="CC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724128" y="4581128"/>
            <a:ext cx="2520280" cy="1569660"/>
          </a:xfrm>
          <a:prstGeom prst="rect">
            <a:avLst/>
          </a:prstGeom>
        </p:spPr>
        <p:txBody>
          <a:bodyPr wrap="square">
            <a:spAutoFit/>
          </a:bodyPr>
          <a:lstStyle/>
          <a:p>
            <a:r>
              <a:rPr lang="ja-JP" altLang="en-US" sz="2400" dirty="0" smtClean="0"/>
              <a:t>中国の青い空を取り戻すために、私達に何ができるでしょうか</a:t>
            </a:r>
            <a:r>
              <a:rPr lang="ja-JP" altLang="en-US" sz="2400" dirty="0"/>
              <a:t>？</a:t>
            </a:r>
          </a:p>
        </p:txBody>
      </p:sp>
      <p:sp>
        <p:nvSpPr>
          <p:cNvPr id="11" name="正方形/長方形 10"/>
          <p:cNvSpPr/>
          <p:nvPr/>
        </p:nvSpPr>
        <p:spPr>
          <a:xfrm>
            <a:off x="4427984" y="6453336"/>
            <a:ext cx="2880320" cy="307777"/>
          </a:xfrm>
          <a:prstGeom prst="rect">
            <a:avLst/>
          </a:prstGeom>
        </p:spPr>
        <p:txBody>
          <a:bodyPr wrap="square">
            <a:spAutoFit/>
          </a:bodyPr>
          <a:lstStyle/>
          <a:p>
            <a:r>
              <a:rPr lang="en-US" altLang="ja-JP" sz="1400" dirty="0" smtClean="0"/>
              <a:t>2014</a:t>
            </a:r>
            <a:r>
              <a:rPr lang="ja-JP" altLang="en-US" sz="1400" dirty="0" smtClean="0"/>
              <a:t>年</a:t>
            </a:r>
            <a:r>
              <a:rPr lang="en-US" altLang="ja-JP" sz="1400" dirty="0" smtClean="0"/>
              <a:t>10</a:t>
            </a:r>
            <a:r>
              <a:rPr lang="ja-JP" altLang="en-US" sz="1400" dirty="0" smtClean="0"/>
              <a:t>月</a:t>
            </a:r>
            <a:r>
              <a:rPr lang="en-US" altLang="ja-JP" sz="1400" dirty="0" smtClean="0"/>
              <a:t>24</a:t>
            </a:r>
            <a:r>
              <a:rPr lang="ja-JP" altLang="en-US" sz="1400" dirty="0" smtClean="0"/>
              <a:t>日、北京（厳重汚染）</a:t>
            </a:r>
            <a:endParaRPr lang="ja-JP" altLang="en-US" sz="1400"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820" y="3881117"/>
            <a:ext cx="3623221" cy="287999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9891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6</a:t>
            </a:fld>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633859"/>
            <a:ext cx="8513192" cy="5675461"/>
          </a:xfrm>
          <a:prstGeom prst="rect">
            <a:avLst/>
          </a:prstGeom>
        </p:spPr>
      </p:pic>
      <p:sp>
        <p:nvSpPr>
          <p:cNvPr id="6" name="テキスト ボックス 5"/>
          <p:cNvSpPr txBox="1"/>
          <p:nvPr/>
        </p:nvSpPr>
        <p:spPr>
          <a:xfrm>
            <a:off x="0" y="77724"/>
            <a:ext cx="9071992"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en-US" altLang="ja-JP" sz="2800" dirty="0" smtClean="0"/>
              <a:t>2014</a:t>
            </a:r>
            <a:r>
              <a:rPr lang="ja-JP" altLang="en-US" sz="2800" dirty="0" smtClean="0"/>
              <a:t>年</a:t>
            </a:r>
            <a:r>
              <a:rPr lang="en-US" altLang="ja-JP" sz="2800" dirty="0" smtClean="0"/>
              <a:t>10</a:t>
            </a:r>
            <a:r>
              <a:rPr lang="ja-JP" altLang="en-US" sz="2800" dirty="0" smtClean="0"/>
              <a:t>月</a:t>
            </a:r>
            <a:r>
              <a:rPr lang="en-US" altLang="ja-JP" sz="2800" dirty="0"/>
              <a:t>9</a:t>
            </a:r>
            <a:r>
              <a:rPr lang="ja-JP" altLang="en-US" sz="2800" dirty="0" smtClean="0"/>
              <a:t>日の衛星写真</a:t>
            </a:r>
            <a:endParaRPr lang="en-US" altLang="ja-JP" sz="2800" dirty="0"/>
          </a:p>
        </p:txBody>
      </p:sp>
      <p:sp>
        <p:nvSpPr>
          <p:cNvPr id="7" name="正方形/長方形 6"/>
          <p:cNvSpPr/>
          <p:nvPr/>
        </p:nvSpPr>
        <p:spPr>
          <a:xfrm>
            <a:off x="2286000" y="6309320"/>
            <a:ext cx="4572000" cy="369332"/>
          </a:xfrm>
          <a:prstGeom prst="rect">
            <a:avLst/>
          </a:prstGeom>
        </p:spPr>
        <p:txBody>
          <a:bodyPr>
            <a:spAutoFit/>
          </a:bodyPr>
          <a:lstStyle/>
          <a:p>
            <a:r>
              <a:rPr lang="ja-JP" altLang="en-US" dirty="0" smtClean="0"/>
              <a:t>（出典）</a:t>
            </a:r>
            <a:r>
              <a:rPr lang="en-US" altLang="ja-JP" dirty="0" smtClean="0"/>
              <a:t>NASA</a:t>
            </a:r>
            <a:r>
              <a:rPr lang="ja-JP" altLang="en-US" dirty="0" smtClean="0"/>
              <a:t>： </a:t>
            </a:r>
            <a:r>
              <a:rPr lang="en-US" altLang="ja-JP" dirty="0" smtClean="0"/>
              <a:t>Earth Observatory</a:t>
            </a:r>
            <a:endParaRPr lang="ja-JP" altLang="en-US" dirty="0"/>
          </a:p>
        </p:txBody>
      </p:sp>
      <p:sp>
        <p:nvSpPr>
          <p:cNvPr id="8" name="正方形/長方形 7"/>
          <p:cNvSpPr/>
          <p:nvPr/>
        </p:nvSpPr>
        <p:spPr>
          <a:xfrm>
            <a:off x="5991378" y="692696"/>
            <a:ext cx="2088232" cy="72008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400" dirty="0" smtClean="0">
                <a:effectLst>
                  <a:outerShdw blurRad="38100" dist="38100" dir="2700000" algn="tl">
                    <a:srgbClr val="000000">
                      <a:alpha val="43137"/>
                    </a:srgbClr>
                  </a:outerShdw>
                </a:effectLst>
              </a:rPr>
              <a:t>北京：</a:t>
            </a:r>
            <a:endParaRPr kumimoji="1" lang="en-US" altLang="ja-JP" sz="2400" dirty="0" smtClean="0">
              <a:effectLst>
                <a:outerShdw blurRad="38100" dist="38100" dir="2700000" algn="tl">
                  <a:srgbClr val="000000">
                    <a:alpha val="43137"/>
                  </a:srgbClr>
                </a:outerShdw>
              </a:effectLst>
            </a:endParaRPr>
          </a:p>
          <a:p>
            <a:pPr algn="ctr"/>
            <a:r>
              <a:rPr lang="en-US" altLang="ja-JP" sz="2400" dirty="0" smtClean="0">
                <a:effectLst>
                  <a:outerShdw blurRad="38100" dist="38100" dir="2700000" algn="tl">
                    <a:srgbClr val="000000">
                      <a:alpha val="43137"/>
                    </a:srgbClr>
                  </a:outerShdw>
                </a:effectLst>
              </a:rPr>
              <a:t>343</a:t>
            </a:r>
            <a:r>
              <a:rPr kumimoji="1" lang="en-US" altLang="ja-JP" sz="2400" dirty="0" smtClean="0">
                <a:effectLst>
                  <a:outerShdw blurRad="38100" dist="38100" dir="2700000" algn="tl">
                    <a:srgbClr val="000000">
                      <a:alpha val="43137"/>
                    </a:srgbClr>
                  </a:outerShdw>
                </a:effectLst>
              </a:rPr>
              <a:t>μ</a:t>
            </a:r>
            <a:r>
              <a:rPr lang="en-US" altLang="ja-JP" sz="2400" dirty="0" smtClean="0">
                <a:effectLst>
                  <a:outerShdw blurRad="38100" dist="38100" dir="2700000" algn="tl">
                    <a:srgbClr val="000000">
                      <a:alpha val="43137"/>
                    </a:srgbClr>
                  </a:outerShdw>
                </a:effectLst>
              </a:rPr>
              <a:t>g</a:t>
            </a:r>
            <a:r>
              <a:rPr lang="ja-JP" altLang="en-US" sz="2400" dirty="0" smtClean="0">
                <a:effectLst>
                  <a:outerShdw blurRad="38100" dist="38100" dir="2700000" algn="tl">
                    <a:srgbClr val="000000">
                      <a:alpha val="43137"/>
                    </a:srgbClr>
                  </a:outerShdw>
                </a:effectLst>
              </a:rPr>
              <a:t>／</a:t>
            </a:r>
            <a:r>
              <a:rPr lang="en-US" altLang="ja-JP" sz="2400" dirty="0" smtClean="0">
                <a:effectLst>
                  <a:outerShdw blurRad="38100" dist="38100" dir="2700000" algn="tl">
                    <a:srgbClr val="000000">
                      <a:alpha val="43137"/>
                    </a:srgbClr>
                  </a:outerShdw>
                </a:effectLst>
              </a:rPr>
              <a:t>m</a:t>
            </a:r>
            <a:r>
              <a:rPr lang="en-US" altLang="ja-JP" sz="2400" baseline="30000" dirty="0" smtClean="0">
                <a:effectLst>
                  <a:outerShdw blurRad="38100" dist="38100" dir="2700000" algn="tl">
                    <a:srgbClr val="000000">
                      <a:alpha val="43137"/>
                    </a:srgbClr>
                  </a:outerShdw>
                </a:effectLst>
              </a:rPr>
              <a:t>3</a:t>
            </a:r>
            <a:endParaRPr kumimoji="1" lang="en-US" altLang="ja-JP" sz="2400" baseline="30000" dirty="0" smtClean="0">
              <a:effectLst>
                <a:outerShdw blurRad="38100" dist="38100" dir="2700000" algn="tl">
                  <a:srgbClr val="000000">
                    <a:alpha val="43137"/>
                  </a:srgbClr>
                </a:outerShdw>
              </a:effectLst>
            </a:endParaRPr>
          </a:p>
        </p:txBody>
      </p:sp>
      <p:cxnSp>
        <p:nvCxnSpPr>
          <p:cNvPr id="9" name="直線矢印コネクタ 8"/>
          <p:cNvCxnSpPr>
            <a:stCxn id="8" idx="2"/>
            <a:endCxn id="10" idx="7"/>
          </p:cNvCxnSpPr>
          <p:nvPr/>
        </p:nvCxnSpPr>
        <p:spPr>
          <a:xfrm flipH="1">
            <a:off x="4954673" y="1412776"/>
            <a:ext cx="2080821" cy="15450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0" name="円/楕円 9"/>
          <p:cNvSpPr/>
          <p:nvPr/>
        </p:nvSpPr>
        <p:spPr>
          <a:xfrm>
            <a:off x="4788024" y="2926402"/>
            <a:ext cx="195242" cy="2145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Tree>
    <p:extLst>
      <p:ext uri="{BB962C8B-B14F-4D97-AF65-F5344CB8AC3E}">
        <p14:creationId xmlns:p14="http://schemas.microsoft.com/office/powerpoint/2010/main" val="37410858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520" y="476672"/>
            <a:ext cx="9144000" cy="5701243"/>
          </a:xfrm>
          <a:prstGeom prst="rect">
            <a:avLst/>
          </a:prstGeom>
        </p:spPr>
      </p:pic>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7</a:t>
            </a:fld>
            <a:endParaRPr kumimoji="1" lang="ja-JP" altLang="en-US" dirty="0"/>
          </a:p>
        </p:txBody>
      </p:sp>
      <p:sp>
        <p:nvSpPr>
          <p:cNvPr id="6" name="テキスト ボックス 5"/>
          <p:cNvSpPr txBox="1"/>
          <p:nvPr/>
        </p:nvSpPr>
        <p:spPr>
          <a:xfrm>
            <a:off x="0" y="77724"/>
            <a:ext cx="9071992" cy="523220"/>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en-US" altLang="ja-JP" sz="2800" dirty="0" smtClean="0"/>
              <a:t>2014</a:t>
            </a:r>
            <a:r>
              <a:rPr lang="ja-JP" altLang="en-US" sz="2800" dirty="0" smtClean="0"/>
              <a:t>年</a:t>
            </a:r>
            <a:r>
              <a:rPr lang="en-US" altLang="ja-JP" sz="2800" dirty="0" smtClean="0"/>
              <a:t>11</a:t>
            </a:r>
            <a:r>
              <a:rPr lang="ja-JP" altLang="en-US" sz="2800" dirty="0" smtClean="0"/>
              <a:t>月</a:t>
            </a:r>
            <a:r>
              <a:rPr lang="en-US" altLang="ja-JP" sz="2800" dirty="0"/>
              <a:t>2</a:t>
            </a:r>
            <a:r>
              <a:rPr lang="ja-JP" altLang="en-US" sz="2800" dirty="0" smtClean="0"/>
              <a:t>日の衛星写真　（</a:t>
            </a:r>
            <a:r>
              <a:rPr lang="en-US" altLang="ja-JP" sz="2800" dirty="0" smtClean="0"/>
              <a:t>APEC</a:t>
            </a:r>
            <a:r>
              <a:rPr lang="ja-JP" altLang="en-US" sz="2800" dirty="0" smtClean="0"/>
              <a:t>期間直前）</a:t>
            </a:r>
            <a:endParaRPr lang="en-US" altLang="ja-JP" sz="2800" dirty="0"/>
          </a:p>
        </p:txBody>
      </p:sp>
      <p:sp>
        <p:nvSpPr>
          <p:cNvPr id="7" name="正方形/長方形 6"/>
          <p:cNvSpPr/>
          <p:nvPr/>
        </p:nvSpPr>
        <p:spPr>
          <a:xfrm>
            <a:off x="2286000" y="6381328"/>
            <a:ext cx="4572000" cy="369332"/>
          </a:xfrm>
          <a:prstGeom prst="rect">
            <a:avLst/>
          </a:prstGeom>
        </p:spPr>
        <p:txBody>
          <a:bodyPr>
            <a:spAutoFit/>
          </a:bodyPr>
          <a:lstStyle/>
          <a:p>
            <a:r>
              <a:rPr lang="ja-JP" altLang="en-US" dirty="0" smtClean="0"/>
              <a:t>（出典）</a:t>
            </a:r>
            <a:r>
              <a:rPr lang="en-US" altLang="ja-JP" dirty="0" smtClean="0"/>
              <a:t>NASA Worldview</a:t>
            </a:r>
            <a:r>
              <a:rPr lang="ja-JP" altLang="en-US" dirty="0" smtClean="0"/>
              <a:t>： </a:t>
            </a:r>
            <a:r>
              <a:rPr lang="en-US" altLang="ja-JP" dirty="0" smtClean="0"/>
              <a:t>Earth Observatory</a:t>
            </a:r>
            <a:endParaRPr lang="ja-JP" altLang="en-US" dirty="0"/>
          </a:p>
        </p:txBody>
      </p:sp>
      <p:sp>
        <p:nvSpPr>
          <p:cNvPr id="8" name="正方形/長方形 7"/>
          <p:cNvSpPr/>
          <p:nvPr/>
        </p:nvSpPr>
        <p:spPr>
          <a:xfrm>
            <a:off x="5847362" y="764704"/>
            <a:ext cx="2088232" cy="72008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kumimoji="1" lang="ja-JP" altLang="en-US" sz="2400" dirty="0" smtClean="0">
                <a:effectLst>
                  <a:outerShdw blurRad="38100" dist="38100" dir="2700000" algn="tl">
                    <a:srgbClr val="000000">
                      <a:alpha val="43137"/>
                    </a:srgbClr>
                  </a:outerShdw>
                </a:effectLst>
              </a:rPr>
              <a:t>北京：</a:t>
            </a:r>
            <a:endParaRPr kumimoji="1" lang="en-US" altLang="ja-JP" sz="2400" dirty="0" smtClean="0">
              <a:effectLst>
                <a:outerShdw blurRad="38100" dist="38100" dir="2700000" algn="tl">
                  <a:srgbClr val="000000">
                    <a:alpha val="43137"/>
                  </a:srgbClr>
                </a:outerShdw>
              </a:effectLst>
            </a:endParaRPr>
          </a:p>
          <a:p>
            <a:pPr algn="ctr"/>
            <a:r>
              <a:rPr lang="en-US" altLang="ja-JP" sz="2400" dirty="0" smtClean="0">
                <a:effectLst>
                  <a:outerShdw blurRad="38100" dist="38100" dir="2700000" algn="tl">
                    <a:srgbClr val="000000">
                      <a:alpha val="43137"/>
                    </a:srgbClr>
                  </a:outerShdw>
                </a:effectLst>
              </a:rPr>
              <a:t>8 </a:t>
            </a:r>
            <a:r>
              <a:rPr kumimoji="1" lang="en-US" altLang="ja-JP" sz="2400" dirty="0" err="1" smtClean="0">
                <a:effectLst>
                  <a:outerShdw blurRad="38100" dist="38100" dir="2700000" algn="tl">
                    <a:srgbClr val="000000">
                      <a:alpha val="43137"/>
                    </a:srgbClr>
                  </a:outerShdw>
                </a:effectLst>
              </a:rPr>
              <a:t>μ</a:t>
            </a:r>
            <a:r>
              <a:rPr lang="en-US" altLang="ja-JP" sz="2400" dirty="0" err="1" smtClean="0">
                <a:effectLst>
                  <a:outerShdw blurRad="38100" dist="38100" dir="2700000" algn="tl">
                    <a:srgbClr val="000000">
                      <a:alpha val="43137"/>
                    </a:srgbClr>
                  </a:outerShdw>
                </a:effectLst>
              </a:rPr>
              <a:t>g</a:t>
            </a:r>
            <a:r>
              <a:rPr lang="ja-JP" altLang="en-US" sz="2400" dirty="0" smtClean="0">
                <a:effectLst>
                  <a:outerShdw blurRad="38100" dist="38100" dir="2700000" algn="tl">
                    <a:srgbClr val="000000">
                      <a:alpha val="43137"/>
                    </a:srgbClr>
                  </a:outerShdw>
                </a:effectLst>
              </a:rPr>
              <a:t>／</a:t>
            </a:r>
            <a:r>
              <a:rPr lang="en-US" altLang="ja-JP" sz="2400" dirty="0" smtClean="0">
                <a:effectLst>
                  <a:outerShdw blurRad="38100" dist="38100" dir="2700000" algn="tl">
                    <a:srgbClr val="000000">
                      <a:alpha val="43137"/>
                    </a:srgbClr>
                  </a:outerShdw>
                </a:effectLst>
              </a:rPr>
              <a:t>m</a:t>
            </a:r>
            <a:r>
              <a:rPr lang="en-US" altLang="ja-JP" sz="2400" baseline="30000" dirty="0" smtClean="0">
                <a:effectLst>
                  <a:outerShdw blurRad="38100" dist="38100" dir="2700000" algn="tl">
                    <a:srgbClr val="000000">
                      <a:alpha val="43137"/>
                    </a:srgbClr>
                  </a:outerShdw>
                </a:effectLst>
              </a:rPr>
              <a:t>3</a:t>
            </a:r>
            <a:endParaRPr kumimoji="1" lang="en-US" altLang="ja-JP" sz="2400" baseline="30000" dirty="0" smtClean="0">
              <a:effectLst>
                <a:outerShdw blurRad="38100" dist="38100" dir="2700000" algn="tl">
                  <a:srgbClr val="000000">
                    <a:alpha val="43137"/>
                  </a:srgbClr>
                </a:outerShdw>
              </a:effectLst>
            </a:endParaRPr>
          </a:p>
        </p:txBody>
      </p:sp>
      <p:cxnSp>
        <p:nvCxnSpPr>
          <p:cNvPr id="9" name="直線矢印コネクタ 8"/>
          <p:cNvCxnSpPr>
            <a:stCxn id="8" idx="2"/>
          </p:cNvCxnSpPr>
          <p:nvPr/>
        </p:nvCxnSpPr>
        <p:spPr>
          <a:xfrm flipH="1">
            <a:off x="4810657" y="1484784"/>
            <a:ext cx="2080821" cy="154504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599072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74"/>
          <p:cNvSpPr>
            <a:spLocks noGrp="1"/>
          </p:cNvSpPr>
          <p:nvPr>
            <p:ph type="sldNum" sz="quarter" idx="12"/>
          </p:nvPr>
        </p:nvSpPr>
        <p:spPr>
          <a:xfrm>
            <a:off x="6753225" y="6559550"/>
            <a:ext cx="2133600" cy="193675"/>
          </a:xfrm>
          <a:noFill/>
          <a:ln>
            <a:miter lim="800000"/>
            <a:headEnd/>
            <a:tailEnd/>
          </a:ln>
        </p:spPr>
        <p:txBody>
          <a:bodyPr/>
          <a:lstStyle/>
          <a:p>
            <a:fld id="{C0AD0E0F-670E-49B9-8393-8B47075A1EEB}" type="slidenum">
              <a:rPr lang="en-US" altLang="ja-JP" smtClean="0"/>
              <a:pPr/>
              <a:t>8</a:t>
            </a:fld>
            <a:endParaRPr lang="en-US" altLang="ja-JP" dirty="0" smtClean="0"/>
          </a:p>
        </p:txBody>
      </p:sp>
      <p:sp>
        <p:nvSpPr>
          <p:cNvPr id="16" name="テキスト ボックス 15"/>
          <p:cNvSpPr txBox="1"/>
          <p:nvPr/>
        </p:nvSpPr>
        <p:spPr>
          <a:xfrm>
            <a:off x="0" y="-27384"/>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600" b="1" dirty="0" smtClean="0">
                <a:latin typeface="HGPｺﾞｼｯｸM" pitchFamily="50" charset="-128"/>
                <a:ea typeface="HGPｺﾞｼｯｸM" pitchFamily="50" charset="-128"/>
              </a:rPr>
              <a:t>中国</a:t>
            </a:r>
            <a:r>
              <a:rPr lang="en-US" altLang="ja-JP" sz="3600" b="1" dirty="0" smtClean="0">
                <a:latin typeface="HGPｺﾞｼｯｸM" pitchFamily="50" charset="-128"/>
                <a:ea typeface="HGPｺﾞｼｯｸM" pitchFamily="50" charset="-128"/>
              </a:rPr>
              <a:t>74</a:t>
            </a:r>
            <a:r>
              <a:rPr lang="ja-JP" altLang="en-US" sz="3600" b="1" dirty="0" smtClean="0">
                <a:latin typeface="HGPｺﾞｼｯｸM" pitchFamily="50" charset="-128"/>
                <a:ea typeface="HGPｺﾞｼｯｸM" pitchFamily="50" charset="-128"/>
              </a:rPr>
              <a:t>都市の大気質の状況（</a:t>
            </a:r>
            <a:r>
              <a:rPr lang="en-US" altLang="ja-JP" sz="3600" b="1" dirty="0" smtClean="0">
                <a:latin typeface="HGPｺﾞｼｯｸM" pitchFamily="50" charset="-128"/>
                <a:ea typeface="HGPｺﾞｼｯｸM" pitchFamily="50" charset="-128"/>
              </a:rPr>
              <a:t>2013</a:t>
            </a:r>
            <a:r>
              <a:rPr lang="ja-JP" altLang="en-US" sz="3600" b="1" dirty="0" smtClean="0">
                <a:latin typeface="HGPｺﾞｼｯｸM" pitchFamily="50" charset="-128"/>
                <a:ea typeface="HGPｺﾞｼｯｸM" pitchFamily="50" charset="-128"/>
              </a:rPr>
              <a:t>年）</a:t>
            </a:r>
            <a:endParaRPr lang="en-US" altLang="ja-JP" sz="3600" dirty="0"/>
          </a:p>
        </p:txBody>
      </p:sp>
      <p:sp>
        <p:nvSpPr>
          <p:cNvPr id="6" name="正方形/長方形 5"/>
          <p:cNvSpPr/>
          <p:nvPr/>
        </p:nvSpPr>
        <p:spPr>
          <a:xfrm>
            <a:off x="251520" y="894199"/>
            <a:ext cx="8712968" cy="5693866"/>
          </a:xfrm>
          <a:prstGeom prst="rect">
            <a:avLst/>
          </a:prstGeom>
        </p:spPr>
        <p:txBody>
          <a:bodyPr wrap="square">
            <a:spAutoFit/>
          </a:bodyPr>
          <a:lstStyle/>
          <a:p>
            <a:pPr marL="266700" indent="-266700"/>
            <a:r>
              <a:rPr lang="ja-JP" altLang="ja-JP" sz="2800" dirty="0" smtClean="0"/>
              <a:t>●</a:t>
            </a:r>
            <a:r>
              <a:rPr lang="ja-JP" altLang="ja-JP" sz="2800" dirty="0"/>
              <a:t>全都市</a:t>
            </a:r>
            <a:r>
              <a:rPr lang="ja-JP" altLang="ja-JP" sz="2800" dirty="0" smtClean="0"/>
              <a:t>の</a:t>
            </a:r>
            <a:r>
              <a:rPr lang="ja-JP" altLang="en-US" sz="2800" dirty="0" smtClean="0"/>
              <a:t>ＰＭ２．５</a:t>
            </a:r>
            <a:r>
              <a:rPr lang="ja-JP" altLang="ja-JP" sz="2800" dirty="0" smtClean="0"/>
              <a:t>年平均</a:t>
            </a:r>
            <a:r>
              <a:rPr lang="ja-JP" altLang="en-US" sz="2800" dirty="0"/>
              <a:t>濃度</a:t>
            </a:r>
            <a:r>
              <a:rPr lang="ja-JP" altLang="ja-JP" sz="2800" dirty="0" smtClean="0"/>
              <a:t>は</a:t>
            </a:r>
            <a:r>
              <a:rPr lang="ja-JP" altLang="ja-JP" sz="2800" dirty="0"/>
              <a:t>７２</a:t>
            </a:r>
            <a:r>
              <a:rPr lang="ja-JP" altLang="ja-JP" sz="2800" dirty="0" smtClean="0"/>
              <a:t>マイクログラム</a:t>
            </a:r>
            <a:r>
              <a:rPr lang="ja-JP" altLang="en-US" sz="2800" dirty="0"/>
              <a:t>　</a:t>
            </a:r>
            <a:r>
              <a:rPr lang="ja-JP" altLang="en-US" sz="2800" dirty="0" smtClean="0"/>
              <a:t>　（</a:t>
            </a:r>
            <a:r>
              <a:rPr lang="en-US" altLang="ja-JP" sz="2800" dirty="0"/>
              <a:t>μ</a:t>
            </a:r>
            <a:r>
              <a:rPr lang="ja-JP" altLang="en-US" sz="2800" dirty="0"/>
              <a:t>ｇ）／</a:t>
            </a:r>
            <a:r>
              <a:rPr lang="en-US" altLang="ja-JP" sz="2800" dirty="0" smtClean="0"/>
              <a:t>m</a:t>
            </a:r>
            <a:r>
              <a:rPr lang="en-US" altLang="ja-JP" sz="2800" baseline="30000" dirty="0" smtClean="0"/>
              <a:t>3</a:t>
            </a:r>
            <a:endParaRPr lang="en-US" altLang="ja-JP" sz="2800" dirty="0" smtClean="0"/>
          </a:p>
          <a:p>
            <a:pPr marL="266700" indent="-266700"/>
            <a:r>
              <a:rPr lang="ja-JP" altLang="en-US" sz="2800" dirty="0" smtClean="0"/>
              <a:t>●北京、</a:t>
            </a:r>
            <a:r>
              <a:rPr lang="ja-JP" altLang="ja-JP" sz="2800" dirty="0" smtClean="0"/>
              <a:t>天津</a:t>
            </a:r>
            <a:r>
              <a:rPr lang="ja-JP" altLang="ja-JP" sz="2800" dirty="0"/>
              <a:t>、河北省全体</a:t>
            </a:r>
            <a:r>
              <a:rPr lang="ja-JP" altLang="ja-JP" sz="2800" dirty="0" smtClean="0"/>
              <a:t>のＰＭ２</a:t>
            </a:r>
            <a:r>
              <a:rPr lang="ja-JP" altLang="en-US" sz="2800" dirty="0" smtClean="0"/>
              <a:t>．</a:t>
            </a:r>
            <a:r>
              <a:rPr lang="ja-JP" altLang="ja-JP" sz="2800" dirty="0" smtClean="0"/>
              <a:t>５</a:t>
            </a:r>
            <a:r>
              <a:rPr lang="ja-JP" altLang="en-US" sz="2800" dirty="0" smtClean="0"/>
              <a:t>濃度</a:t>
            </a:r>
            <a:r>
              <a:rPr lang="ja-JP" altLang="ja-JP" sz="2800" dirty="0" smtClean="0"/>
              <a:t>は</a:t>
            </a:r>
            <a:r>
              <a:rPr lang="ja-JP" altLang="en-US" sz="2800" dirty="0" smtClean="0"/>
              <a:t>、</a:t>
            </a:r>
            <a:r>
              <a:rPr lang="ja-JP" altLang="ja-JP" sz="2800" dirty="0" smtClean="0"/>
              <a:t>年平均</a:t>
            </a:r>
            <a:r>
              <a:rPr lang="ja-JP" altLang="en-US" sz="2800" dirty="0" smtClean="0"/>
              <a:t>　　</a:t>
            </a:r>
            <a:r>
              <a:rPr lang="ja-JP" altLang="ja-JP" sz="2800" dirty="0" smtClean="0"/>
              <a:t>１０６</a:t>
            </a:r>
            <a:r>
              <a:rPr lang="en-US" altLang="ja-JP" sz="2800" dirty="0" smtClean="0"/>
              <a:t>μ</a:t>
            </a:r>
            <a:r>
              <a:rPr lang="ja-JP" altLang="en-US" sz="2800" dirty="0" smtClean="0"/>
              <a:t>ｇ／</a:t>
            </a:r>
            <a:r>
              <a:rPr lang="en-US" altLang="ja-JP" sz="2800" dirty="0" smtClean="0"/>
              <a:t>m</a:t>
            </a:r>
            <a:r>
              <a:rPr lang="en-US" altLang="ja-JP" sz="2800" baseline="30000" dirty="0" smtClean="0"/>
              <a:t>3</a:t>
            </a:r>
            <a:r>
              <a:rPr lang="ja-JP" altLang="en-US" sz="2800" baseline="30000" dirty="0" smtClean="0"/>
              <a:t>　</a:t>
            </a:r>
            <a:r>
              <a:rPr lang="ja-JP" altLang="en-US" sz="2800" dirty="0" smtClean="0"/>
              <a:t>。長江</a:t>
            </a:r>
            <a:r>
              <a:rPr lang="ja-JP" altLang="en-US" sz="2800" dirty="0"/>
              <a:t>デルタは、</a:t>
            </a:r>
            <a:r>
              <a:rPr lang="ja-JP" altLang="ja-JP" sz="2800" dirty="0"/>
              <a:t>６</a:t>
            </a:r>
            <a:r>
              <a:rPr lang="ja-JP" altLang="en-US" sz="2800" dirty="0"/>
              <a:t>７</a:t>
            </a:r>
            <a:r>
              <a:rPr lang="en-US" altLang="ja-JP" sz="2800" dirty="0"/>
              <a:t> μ</a:t>
            </a:r>
            <a:r>
              <a:rPr lang="ja-JP" altLang="en-US" sz="2800" dirty="0"/>
              <a:t>ｇ／</a:t>
            </a:r>
            <a:r>
              <a:rPr lang="en-US" altLang="ja-JP" sz="2800" dirty="0"/>
              <a:t>m</a:t>
            </a:r>
            <a:r>
              <a:rPr lang="en-US" altLang="ja-JP" sz="2800" baseline="30000" dirty="0"/>
              <a:t>3 </a:t>
            </a:r>
            <a:r>
              <a:rPr lang="ja-JP" altLang="ja-JP" sz="2800" dirty="0" err="1"/>
              <a:t>、</a:t>
            </a:r>
            <a:r>
              <a:rPr lang="ja-JP" altLang="en-US" sz="2800" dirty="0"/>
              <a:t>珠江デルタ</a:t>
            </a:r>
            <a:r>
              <a:rPr lang="ja-JP" altLang="ja-JP" sz="2800" dirty="0" smtClean="0"/>
              <a:t>は</a:t>
            </a:r>
            <a:r>
              <a:rPr lang="ja-JP" altLang="en-US" sz="2800" dirty="0"/>
              <a:t>、</a:t>
            </a:r>
            <a:r>
              <a:rPr lang="ja-JP" altLang="ja-JP" sz="2800" dirty="0" smtClean="0"/>
              <a:t>５３</a:t>
            </a:r>
            <a:r>
              <a:rPr lang="en-US" altLang="ja-JP" sz="2800" dirty="0" smtClean="0"/>
              <a:t> </a:t>
            </a:r>
            <a:r>
              <a:rPr lang="en-US" altLang="ja-JP" sz="2800" dirty="0"/>
              <a:t>μ</a:t>
            </a:r>
            <a:r>
              <a:rPr lang="ja-JP" altLang="en-US" sz="2800" dirty="0"/>
              <a:t>ｇ／</a:t>
            </a:r>
            <a:r>
              <a:rPr lang="en-US" altLang="ja-JP" sz="2800" dirty="0"/>
              <a:t>m</a:t>
            </a:r>
            <a:r>
              <a:rPr lang="en-US" altLang="ja-JP" sz="2800" baseline="30000" dirty="0"/>
              <a:t>3</a:t>
            </a:r>
            <a:endParaRPr lang="en-US" altLang="ja-JP" sz="2800" dirty="0" smtClean="0"/>
          </a:p>
          <a:p>
            <a:pPr marL="266700" indent="-266700"/>
            <a:r>
              <a:rPr lang="ja-JP" altLang="en-US" sz="2800" dirty="0" smtClean="0"/>
              <a:t>●</a:t>
            </a:r>
            <a:r>
              <a:rPr lang="ja-JP" altLang="ja-JP" sz="2800" dirty="0" smtClean="0"/>
              <a:t>国</a:t>
            </a:r>
            <a:r>
              <a:rPr lang="ja-JP" altLang="ja-JP" sz="2800" dirty="0"/>
              <a:t>の基準値以下だった都市はチベット自治区ラサなど３</a:t>
            </a:r>
            <a:r>
              <a:rPr lang="ja-JP" altLang="ja-JP" sz="2800" dirty="0" smtClean="0"/>
              <a:t>都市</a:t>
            </a:r>
            <a:r>
              <a:rPr lang="ja-JP" altLang="en-US" sz="2800" dirty="0" smtClean="0"/>
              <a:t>のみ</a:t>
            </a:r>
            <a:r>
              <a:rPr lang="ja-JP" altLang="ja-JP" sz="2800" dirty="0" smtClean="0"/>
              <a:t>。</a:t>
            </a:r>
            <a:endParaRPr lang="en-US" altLang="ja-JP" sz="2800" dirty="0" smtClean="0"/>
          </a:p>
          <a:p>
            <a:pPr marL="176213" indent="-176213"/>
            <a:r>
              <a:rPr lang="ja-JP" altLang="en-US" sz="2800" dirty="0" smtClean="0"/>
              <a:t>●</a:t>
            </a:r>
            <a:r>
              <a:rPr lang="ja-JP" altLang="en-US" sz="2800" dirty="0"/>
              <a:t>大気質指数について</a:t>
            </a:r>
            <a:r>
              <a:rPr lang="ja-JP" altLang="en-US" sz="2800" dirty="0" smtClean="0"/>
              <a:t>、２０１３年の</a:t>
            </a:r>
            <a:r>
              <a:rPr lang="ja-JP" altLang="ja-JP" sz="2800" dirty="0" smtClean="0"/>
              <a:t>ワースト</a:t>
            </a:r>
            <a:r>
              <a:rPr lang="ja-JP" altLang="ja-JP" sz="2800" dirty="0"/>
              <a:t>１０は</a:t>
            </a:r>
            <a:r>
              <a:rPr lang="ja-JP" altLang="ja-JP" sz="2800" dirty="0" smtClean="0"/>
              <a:t>、</a:t>
            </a:r>
            <a:r>
              <a:rPr lang="ja-JP" altLang="en-US" sz="2800" dirty="0" smtClean="0"/>
              <a:t>　　　①邢</a:t>
            </a:r>
            <a:r>
              <a:rPr lang="ja-JP" altLang="ja-JP" sz="2800" dirty="0" smtClean="0"/>
              <a:t>台</a:t>
            </a:r>
            <a:r>
              <a:rPr lang="ja-JP" altLang="ja-JP" sz="2800" dirty="0"/>
              <a:t>（河北省）</a:t>
            </a:r>
            <a:r>
              <a:rPr lang="ja-JP" altLang="ja-JP" sz="2800" dirty="0" smtClean="0"/>
              <a:t>、</a:t>
            </a:r>
            <a:r>
              <a:rPr lang="ja-JP" altLang="en-US" sz="2800" dirty="0" smtClean="0"/>
              <a:t>②</a:t>
            </a:r>
            <a:r>
              <a:rPr lang="ja-JP" altLang="ja-JP" sz="2800" dirty="0" smtClean="0"/>
              <a:t>石家庄</a:t>
            </a:r>
            <a:r>
              <a:rPr lang="ja-JP" altLang="ja-JP" sz="2800" dirty="0"/>
              <a:t>（河北省）</a:t>
            </a:r>
            <a:r>
              <a:rPr lang="ja-JP" altLang="ja-JP" sz="2800" dirty="0" smtClean="0"/>
              <a:t>、</a:t>
            </a:r>
            <a:r>
              <a:rPr lang="ja-JP" altLang="en-US" sz="2800" dirty="0" smtClean="0"/>
              <a:t>③邯鄲</a:t>
            </a:r>
            <a:r>
              <a:rPr lang="ja-JP" altLang="ja-JP" sz="2800" dirty="0" smtClean="0"/>
              <a:t>（</a:t>
            </a:r>
            <a:r>
              <a:rPr lang="ja-JP" altLang="ja-JP" sz="2800" dirty="0"/>
              <a:t>河北省）</a:t>
            </a:r>
            <a:r>
              <a:rPr lang="ja-JP" altLang="ja-JP" sz="2800" dirty="0" smtClean="0"/>
              <a:t>、</a:t>
            </a:r>
            <a:r>
              <a:rPr lang="ja-JP" altLang="en-US" sz="2800" dirty="0"/>
              <a:t>④</a:t>
            </a:r>
            <a:r>
              <a:rPr lang="ja-JP" altLang="ja-JP" sz="2800" dirty="0" smtClean="0"/>
              <a:t>唐山</a:t>
            </a:r>
            <a:r>
              <a:rPr lang="ja-JP" altLang="ja-JP" sz="2800" dirty="0"/>
              <a:t>（河北省）</a:t>
            </a:r>
            <a:r>
              <a:rPr lang="ja-JP" altLang="ja-JP" sz="2800" dirty="0" smtClean="0"/>
              <a:t>、</a:t>
            </a:r>
            <a:r>
              <a:rPr lang="ja-JP" altLang="en-US" sz="2800" dirty="0" smtClean="0"/>
              <a:t>⑤</a:t>
            </a:r>
            <a:r>
              <a:rPr lang="ja-JP" altLang="ja-JP" sz="2800" dirty="0" smtClean="0"/>
              <a:t>保定</a:t>
            </a:r>
            <a:r>
              <a:rPr lang="ja-JP" altLang="ja-JP" sz="2800" dirty="0"/>
              <a:t>（河北省）</a:t>
            </a:r>
            <a:r>
              <a:rPr lang="ja-JP" altLang="ja-JP" sz="2800" dirty="0" smtClean="0"/>
              <a:t>、</a:t>
            </a:r>
            <a:r>
              <a:rPr lang="ja-JP" altLang="en-US" sz="2800" dirty="0" smtClean="0"/>
              <a:t>⑥済南</a:t>
            </a:r>
            <a:r>
              <a:rPr lang="ja-JP" altLang="ja-JP" sz="2800" dirty="0" smtClean="0"/>
              <a:t>（</a:t>
            </a:r>
            <a:r>
              <a:rPr lang="ja-JP" altLang="ja-JP" sz="2800" dirty="0"/>
              <a:t>山東省）</a:t>
            </a:r>
            <a:r>
              <a:rPr lang="ja-JP" altLang="ja-JP" sz="2800" dirty="0" smtClean="0"/>
              <a:t>、</a:t>
            </a:r>
            <a:r>
              <a:rPr lang="ja-JP" altLang="en-US" sz="2800" dirty="0" smtClean="0"/>
              <a:t>⑦</a:t>
            </a:r>
            <a:r>
              <a:rPr lang="ja-JP" altLang="ja-JP" sz="2800" dirty="0" smtClean="0"/>
              <a:t>衡</a:t>
            </a:r>
            <a:r>
              <a:rPr lang="ja-JP" altLang="ja-JP" sz="2800" dirty="0"/>
              <a:t>水（河北省）</a:t>
            </a:r>
            <a:r>
              <a:rPr lang="ja-JP" altLang="ja-JP" sz="2800" dirty="0" smtClean="0"/>
              <a:t>、</a:t>
            </a:r>
            <a:r>
              <a:rPr lang="ja-JP" altLang="en-US" sz="2800" dirty="0" smtClean="0"/>
              <a:t>⑧</a:t>
            </a:r>
            <a:r>
              <a:rPr lang="ja-JP" altLang="ja-JP" sz="2800" dirty="0" smtClean="0"/>
              <a:t>西安</a:t>
            </a:r>
            <a:r>
              <a:rPr lang="ja-JP" altLang="ja-JP" sz="2800" dirty="0"/>
              <a:t>（陝西省）</a:t>
            </a:r>
            <a:r>
              <a:rPr lang="ja-JP" altLang="ja-JP" sz="2800" dirty="0" smtClean="0"/>
              <a:t>、</a:t>
            </a:r>
            <a:r>
              <a:rPr lang="ja-JP" altLang="en-US" sz="2800" dirty="0" smtClean="0"/>
              <a:t>⑨</a:t>
            </a:r>
            <a:r>
              <a:rPr lang="ja-JP" altLang="ja-JP" sz="2800" dirty="0" smtClean="0"/>
              <a:t>廊坊</a:t>
            </a:r>
            <a:r>
              <a:rPr lang="ja-JP" altLang="ja-JP" sz="2800" dirty="0"/>
              <a:t>（河北省）</a:t>
            </a:r>
            <a:r>
              <a:rPr lang="ja-JP" altLang="ja-JP" sz="2800" dirty="0" smtClean="0"/>
              <a:t>、</a:t>
            </a:r>
            <a:r>
              <a:rPr lang="ja-JP" altLang="en-US" sz="2800" dirty="0" smtClean="0"/>
              <a:t>⑩</a:t>
            </a:r>
            <a:r>
              <a:rPr lang="ja-JP" altLang="en-US" sz="2800" dirty="0"/>
              <a:t>鄭州</a:t>
            </a:r>
            <a:r>
              <a:rPr lang="ja-JP" altLang="ja-JP" sz="2800" dirty="0" smtClean="0"/>
              <a:t>（</a:t>
            </a:r>
            <a:r>
              <a:rPr lang="ja-JP" altLang="ja-JP" sz="2800" dirty="0"/>
              <a:t>河南省</a:t>
            </a:r>
            <a:r>
              <a:rPr lang="ja-JP" altLang="ja-JP" sz="2800" dirty="0" smtClean="0"/>
              <a:t>）</a:t>
            </a:r>
            <a:endParaRPr lang="en-US" altLang="ja-JP" sz="2800" dirty="0" smtClean="0"/>
          </a:p>
          <a:p>
            <a:pPr marL="266700" indent="-266700"/>
            <a:r>
              <a:rPr lang="ja-JP" altLang="en-US" sz="2800" dirty="0" smtClean="0"/>
              <a:t>　</a:t>
            </a:r>
            <a:r>
              <a:rPr lang="ja-JP" altLang="en-US" sz="2800" dirty="0"/>
              <a:t>　</a:t>
            </a:r>
            <a:r>
              <a:rPr lang="ja-JP" altLang="en-US" sz="2800" dirty="0" smtClean="0"/>
              <a:t>　</a:t>
            </a:r>
            <a:r>
              <a:rPr lang="en-US" altLang="ja-JP" sz="2800" dirty="0" smtClean="0"/>
              <a:t>※ </a:t>
            </a:r>
            <a:r>
              <a:rPr lang="ja-JP" altLang="ja-JP" sz="2800" dirty="0" smtClean="0"/>
              <a:t>河北省</a:t>
            </a:r>
            <a:r>
              <a:rPr lang="ja-JP" altLang="ja-JP" sz="2800" dirty="0"/>
              <a:t>から７都市が</a:t>
            </a:r>
            <a:r>
              <a:rPr lang="ja-JP" altLang="ja-JP" sz="2800" dirty="0" smtClean="0"/>
              <a:t>ランクイン</a:t>
            </a:r>
            <a:endParaRPr lang="en-US" altLang="ja-JP" sz="2800" dirty="0" smtClean="0"/>
          </a:p>
        </p:txBody>
      </p:sp>
    </p:spTree>
    <p:extLst>
      <p:ext uri="{BB962C8B-B14F-4D97-AF65-F5344CB8AC3E}">
        <p14:creationId xmlns:p14="http://schemas.microsoft.com/office/powerpoint/2010/main" val="3264266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 74"/>
          <p:cNvSpPr>
            <a:spLocks noGrp="1"/>
          </p:cNvSpPr>
          <p:nvPr>
            <p:ph type="sldNum" sz="quarter" idx="12"/>
          </p:nvPr>
        </p:nvSpPr>
        <p:spPr>
          <a:xfrm>
            <a:off x="6753225" y="6559550"/>
            <a:ext cx="2133600" cy="193675"/>
          </a:xfrm>
          <a:noFill/>
          <a:ln>
            <a:miter lim="800000"/>
            <a:headEnd/>
            <a:tailEnd/>
          </a:ln>
        </p:spPr>
        <p:txBody>
          <a:bodyPr/>
          <a:lstStyle/>
          <a:p>
            <a:fld id="{C0AD0E0F-670E-49B9-8393-8B47075A1EEB}" type="slidenum">
              <a:rPr lang="en-US" altLang="ja-JP" smtClean="0"/>
              <a:pPr/>
              <a:t>9</a:t>
            </a:fld>
            <a:endParaRPr lang="en-US" altLang="ja-JP" dirty="0" smtClean="0"/>
          </a:p>
        </p:txBody>
      </p:sp>
      <p:sp>
        <p:nvSpPr>
          <p:cNvPr id="16" name="テキスト ボックス 15"/>
          <p:cNvSpPr txBox="1"/>
          <p:nvPr/>
        </p:nvSpPr>
        <p:spPr>
          <a:xfrm>
            <a:off x="0" y="-27384"/>
            <a:ext cx="9144000" cy="646331"/>
          </a:xfrm>
          <a:prstGeom prst="rect">
            <a:avLst/>
          </a:prstGeom>
          <a:solidFill>
            <a:schemeClr val="accent5">
              <a:lumMod val="60000"/>
              <a:lumOff val="40000"/>
            </a:schemeClr>
          </a:solidFill>
          <a:scene3d>
            <a:camera prst="orthographicFront"/>
            <a:lightRig rig="threePt" dir="t"/>
          </a:scene3d>
          <a:sp3d>
            <a:bevelT/>
          </a:sp3d>
        </p:spPr>
        <p:txBody>
          <a:bodyPr wrap="square" rtlCol="0">
            <a:spAutoFit/>
          </a:bodyPr>
          <a:lstStyle/>
          <a:p>
            <a:pPr algn="ctr"/>
            <a:r>
              <a:rPr lang="ja-JP" altLang="en-US" sz="3600" b="1" dirty="0" smtClean="0">
                <a:latin typeface="HGPｺﾞｼｯｸM" pitchFamily="50" charset="-128"/>
                <a:ea typeface="HGPｺﾞｼｯｸM" pitchFamily="50" charset="-128"/>
              </a:rPr>
              <a:t>中国</a:t>
            </a:r>
            <a:r>
              <a:rPr lang="en-US" altLang="ja-JP" sz="3600" b="1" dirty="0" smtClean="0">
                <a:latin typeface="HGPｺﾞｼｯｸM" pitchFamily="50" charset="-128"/>
                <a:ea typeface="HGPｺﾞｼｯｸM" pitchFamily="50" charset="-128"/>
              </a:rPr>
              <a:t>74</a:t>
            </a:r>
            <a:r>
              <a:rPr lang="ja-JP" altLang="en-US" sz="3600" b="1" dirty="0" smtClean="0">
                <a:latin typeface="HGPｺﾞｼｯｸM" pitchFamily="50" charset="-128"/>
                <a:ea typeface="HGPｺﾞｼｯｸM" pitchFamily="50" charset="-128"/>
              </a:rPr>
              <a:t>都市の大気質の状況（</a:t>
            </a:r>
            <a:r>
              <a:rPr lang="en-US" altLang="ja-JP" sz="3600" b="1" dirty="0" smtClean="0">
                <a:latin typeface="HGPｺﾞｼｯｸM" pitchFamily="50" charset="-128"/>
                <a:ea typeface="HGPｺﾞｼｯｸM" pitchFamily="50" charset="-128"/>
              </a:rPr>
              <a:t>2014</a:t>
            </a:r>
            <a:r>
              <a:rPr lang="ja-JP" altLang="en-US" sz="3600" b="1" dirty="0" smtClean="0">
                <a:latin typeface="HGPｺﾞｼｯｸM" pitchFamily="50" charset="-128"/>
                <a:ea typeface="HGPｺﾞｼｯｸM" pitchFamily="50" charset="-128"/>
              </a:rPr>
              <a:t>年）</a:t>
            </a:r>
            <a:endParaRPr lang="en-US" altLang="ja-JP" sz="3600" dirty="0"/>
          </a:p>
        </p:txBody>
      </p:sp>
      <p:sp>
        <p:nvSpPr>
          <p:cNvPr id="6" name="正方形/長方形 5"/>
          <p:cNvSpPr/>
          <p:nvPr/>
        </p:nvSpPr>
        <p:spPr>
          <a:xfrm>
            <a:off x="251520" y="620688"/>
            <a:ext cx="8712968" cy="4832092"/>
          </a:xfrm>
          <a:prstGeom prst="rect">
            <a:avLst/>
          </a:prstGeom>
        </p:spPr>
        <p:txBody>
          <a:bodyPr wrap="square">
            <a:spAutoFit/>
          </a:bodyPr>
          <a:lstStyle/>
          <a:p>
            <a:pPr marL="266700" indent="-266700"/>
            <a:r>
              <a:rPr lang="ja-JP" altLang="ja-JP" sz="2800" dirty="0" smtClean="0"/>
              <a:t>●　</a:t>
            </a:r>
            <a:r>
              <a:rPr lang="ja-JP" altLang="ja-JP" sz="2800" dirty="0" smtClean="0"/>
              <a:t>北京</a:t>
            </a:r>
            <a:r>
              <a:rPr lang="ja-JP" altLang="ja-JP" sz="2800" dirty="0"/>
              <a:t>、天津、河北（京津冀）の年間</a:t>
            </a:r>
            <a:r>
              <a:rPr lang="en-US" altLang="ja-JP" sz="2800" dirty="0"/>
              <a:t>PM2.5</a:t>
            </a:r>
            <a:r>
              <a:rPr lang="ja-JP" altLang="ja-JP" sz="2800" dirty="0"/>
              <a:t>平均濃度は、</a:t>
            </a:r>
            <a:r>
              <a:rPr lang="en-US" altLang="ja-JP" sz="2800" dirty="0"/>
              <a:t>93</a:t>
            </a:r>
            <a:r>
              <a:rPr lang="ja-JP" altLang="ja-JP" sz="2800" dirty="0"/>
              <a:t>㎍</a:t>
            </a:r>
            <a:r>
              <a:rPr lang="en-US" altLang="ja-JP" sz="2800" dirty="0"/>
              <a:t>/</a:t>
            </a:r>
            <a:r>
              <a:rPr lang="ja-JP" altLang="ja-JP" sz="2800" dirty="0"/>
              <a:t>㎥であり、日本の環境基準（年</a:t>
            </a:r>
            <a:r>
              <a:rPr lang="ja-JP" altLang="ja-JP" sz="2800" dirty="0" smtClean="0"/>
              <a:t>平均環境</a:t>
            </a:r>
            <a:r>
              <a:rPr lang="ja-JP" altLang="ja-JP" sz="2800" dirty="0"/>
              <a:t>基準は</a:t>
            </a:r>
            <a:r>
              <a:rPr lang="en-US" altLang="ja-JP" sz="2800" dirty="0"/>
              <a:t>15</a:t>
            </a:r>
            <a:r>
              <a:rPr lang="ja-JP" altLang="ja-JP" sz="2800" dirty="0"/>
              <a:t>㎍</a:t>
            </a:r>
            <a:r>
              <a:rPr lang="en-US" altLang="ja-JP" sz="2800" dirty="0"/>
              <a:t>/</a:t>
            </a:r>
            <a:r>
              <a:rPr lang="ja-JP" altLang="ja-JP" sz="2800" dirty="0"/>
              <a:t>㎥）の</a:t>
            </a:r>
            <a:r>
              <a:rPr lang="ja-JP" altLang="ja-JP" sz="2800" dirty="0" smtClean="0"/>
              <a:t>６倍。</a:t>
            </a:r>
            <a:endParaRPr lang="en-US" altLang="ja-JP" sz="2800" dirty="0" smtClean="0"/>
          </a:p>
          <a:p>
            <a:pPr marL="266700" indent="-266700"/>
            <a:r>
              <a:rPr lang="ja-JP" altLang="en-US" sz="2800" dirty="0" smtClean="0"/>
              <a:t>●</a:t>
            </a:r>
            <a:r>
              <a:rPr lang="ja-JP" altLang="ja-JP" sz="2800" dirty="0"/>
              <a:t>北京における</a:t>
            </a:r>
            <a:r>
              <a:rPr lang="en-US" altLang="ja-JP" sz="2800" dirty="0"/>
              <a:t>PM2.5</a:t>
            </a:r>
            <a:r>
              <a:rPr lang="ja-JP" altLang="ja-JP" sz="2800" dirty="0"/>
              <a:t>年平均濃度は</a:t>
            </a:r>
            <a:r>
              <a:rPr lang="en-US" altLang="ja-JP" sz="2800" dirty="0"/>
              <a:t>85.9</a:t>
            </a:r>
            <a:r>
              <a:rPr lang="ja-JP" altLang="ja-JP" sz="2800" dirty="0"/>
              <a:t>㎍</a:t>
            </a:r>
            <a:r>
              <a:rPr lang="en-US" altLang="ja-JP" sz="2800" dirty="0"/>
              <a:t>/</a:t>
            </a:r>
            <a:r>
              <a:rPr lang="ja-JP" altLang="ja-JP" sz="2800" dirty="0"/>
              <a:t>㎥（日本の年平均環境基準の６倍近く</a:t>
            </a:r>
            <a:r>
              <a:rPr lang="ja-JP" altLang="ja-JP" sz="2800" dirty="0" smtClean="0"/>
              <a:t>）、</a:t>
            </a:r>
            <a:r>
              <a:rPr lang="en-US" altLang="ja-JP" sz="2800" dirty="0"/>
              <a:t>2013</a:t>
            </a:r>
            <a:r>
              <a:rPr lang="ja-JP" altLang="ja-JP" sz="2800" dirty="0"/>
              <a:t>年と</a:t>
            </a:r>
            <a:r>
              <a:rPr lang="ja-JP" altLang="ja-JP" sz="2800" dirty="0" smtClean="0"/>
              <a:t>比べて</a:t>
            </a:r>
            <a:r>
              <a:rPr lang="ja-JP" altLang="en-US" sz="2800" dirty="0" smtClean="0"/>
              <a:t>４</a:t>
            </a:r>
            <a:r>
              <a:rPr lang="en-US" altLang="ja-JP" sz="2800" dirty="0" smtClean="0"/>
              <a:t>%</a:t>
            </a:r>
            <a:r>
              <a:rPr lang="ja-JP" altLang="ja-JP" sz="2800" dirty="0" smtClean="0"/>
              <a:t>減少</a:t>
            </a:r>
            <a:r>
              <a:rPr lang="ja-JP" altLang="en-US" sz="2800" dirty="0" smtClean="0"/>
              <a:t>。</a:t>
            </a:r>
            <a:r>
              <a:rPr lang="ja-JP" altLang="ja-JP" sz="2800" dirty="0" smtClean="0"/>
              <a:t>北京</a:t>
            </a:r>
            <a:r>
              <a:rPr lang="ja-JP" altLang="en-US" sz="2800" dirty="0" smtClean="0"/>
              <a:t>の</a:t>
            </a:r>
            <a:r>
              <a:rPr lang="ja-JP" altLang="ja-JP" sz="2800" dirty="0" smtClean="0"/>
              <a:t>環境</a:t>
            </a:r>
            <a:r>
              <a:rPr lang="ja-JP" altLang="ja-JP" sz="2800" dirty="0"/>
              <a:t>基準達成日</a:t>
            </a:r>
            <a:r>
              <a:rPr lang="ja-JP" altLang="ja-JP" sz="2800" dirty="0" smtClean="0"/>
              <a:t>は</a:t>
            </a:r>
            <a:r>
              <a:rPr lang="en-US" altLang="ja-JP" sz="2800" dirty="0" smtClean="0"/>
              <a:t>47.1% </a:t>
            </a:r>
            <a:r>
              <a:rPr lang="ja-JP" altLang="en-US" sz="2800" dirty="0" smtClean="0"/>
              <a:t>（</a:t>
            </a:r>
            <a:r>
              <a:rPr lang="en-US" altLang="ja-JP" sz="2800" dirty="0" smtClean="0"/>
              <a:t>2013</a:t>
            </a:r>
            <a:r>
              <a:rPr lang="ja-JP" altLang="ja-JP" sz="2800" dirty="0"/>
              <a:t>年より１％減</a:t>
            </a:r>
            <a:r>
              <a:rPr lang="ja-JP" altLang="ja-JP" sz="2800" dirty="0" smtClean="0"/>
              <a:t>少</a:t>
            </a:r>
            <a:r>
              <a:rPr lang="ja-JP" altLang="en-US" sz="2800" dirty="0" smtClean="0"/>
              <a:t>）</a:t>
            </a:r>
            <a:endParaRPr lang="en-US" altLang="ja-JP" sz="2800" dirty="0" smtClean="0"/>
          </a:p>
          <a:p>
            <a:pPr marL="265113" indent="-265113"/>
            <a:r>
              <a:rPr lang="ja-JP" altLang="en-US" sz="2800" dirty="0" smtClean="0"/>
              <a:t>●</a:t>
            </a:r>
            <a:r>
              <a:rPr lang="ja-JP" altLang="ja-JP" sz="2800" dirty="0" smtClean="0"/>
              <a:t>長</a:t>
            </a:r>
            <a:r>
              <a:rPr lang="ja-JP" altLang="ja-JP" sz="2800" dirty="0"/>
              <a:t>三角（上海周辺）は、</a:t>
            </a:r>
            <a:r>
              <a:rPr lang="en-US" altLang="ja-JP" sz="2800" dirty="0"/>
              <a:t>PM2.5</a:t>
            </a:r>
            <a:r>
              <a:rPr lang="ja-JP" altLang="ja-JP" sz="2800" dirty="0"/>
              <a:t>年平均濃度が</a:t>
            </a:r>
            <a:r>
              <a:rPr lang="en-US" altLang="ja-JP" sz="2800" dirty="0"/>
              <a:t>60</a:t>
            </a:r>
            <a:r>
              <a:rPr lang="ja-JP" altLang="ja-JP" sz="2800" dirty="0"/>
              <a:t>㎍</a:t>
            </a:r>
            <a:r>
              <a:rPr lang="en-US" altLang="ja-JP" sz="2800" dirty="0"/>
              <a:t>/</a:t>
            </a:r>
            <a:r>
              <a:rPr lang="ja-JP" altLang="ja-JP" sz="2800" dirty="0" smtClean="0"/>
              <a:t>㎥</a:t>
            </a:r>
            <a:r>
              <a:rPr lang="ja-JP" altLang="en-US" sz="2800" dirty="0" smtClean="0"/>
              <a:t>、</a:t>
            </a:r>
            <a:r>
              <a:rPr lang="ja-JP" altLang="ja-JP" sz="2800" dirty="0" smtClean="0"/>
              <a:t>珠</a:t>
            </a:r>
            <a:r>
              <a:rPr lang="ja-JP" altLang="ja-JP" sz="2800" dirty="0"/>
              <a:t>三角（香港や広州周辺）</a:t>
            </a:r>
            <a:r>
              <a:rPr lang="ja-JP" altLang="ja-JP" sz="2800" dirty="0" smtClean="0"/>
              <a:t>は、</a:t>
            </a:r>
            <a:r>
              <a:rPr lang="en-US" altLang="ja-JP" sz="2800" dirty="0" smtClean="0"/>
              <a:t>42</a:t>
            </a:r>
            <a:r>
              <a:rPr lang="ja-JP" altLang="ja-JP" sz="2800" dirty="0"/>
              <a:t>㎍</a:t>
            </a:r>
            <a:r>
              <a:rPr lang="en-US" altLang="ja-JP" sz="2800" dirty="0"/>
              <a:t>/</a:t>
            </a:r>
            <a:r>
              <a:rPr lang="ja-JP" altLang="ja-JP" sz="2800" dirty="0" smtClean="0"/>
              <a:t>㎥</a:t>
            </a:r>
            <a:endParaRPr lang="ja-JP" altLang="ja-JP" sz="2800" dirty="0"/>
          </a:p>
          <a:p>
            <a:r>
              <a:rPr lang="ja-JP" altLang="en-US" sz="2800" dirty="0" smtClean="0"/>
              <a:t>●年間のワースト１０には河北省から７都市がランクイン</a:t>
            </a:r>
            <a:r>
              <a:rPr lang="ja-JP" altLang="ja-JP" sz="2800" dirty="0" smtClean="0"/>
              <a:t>。</a:t>
            </a:r>
            <a:endParaRPr lang="ja-JP" altLang="ja-JP" sz="2800" dirty="0"/>
          </a:p>
          <a:p>
            <a:pPr marL="266700" indent="-266700"/>
            <a:endParaRPr lang="ja-JP" altLang="ja-JP" sz="2800" dirty="0"/>
          </a:p>
          <a:p>
            <a:pPr marL="266700" indent="-266700"/>
            <a:endParaRPr lang="en-US" altLang="ja-JP" sz="2800" dirty="0" smtClean="0"/>
          </a:p>
        </p:txBody>
      </p:sp>
      <p:graphicFrame>
        <p:nvGraphicFramePr>
          <p:cNvPr id="2" name="表 1"/>
          <p:cNvGraphicFramePr>
            <a:graphicFrameLocks noGrp="1"/>
          </p:cNvGraphicFramePr>
          <p:nvPr>
            <p:extLst>
              <p:ext uri="{D42A27DB-BD31-4B8C-83A1-F6EECF244321}">
                <p14:modId xmlns:p14="http://schemas.microsoft.com/office/powerpoint/2010/main" val="1343909200"/>
              </p:ext>
            </p:extLst>
          </p:nvPr>
        </p:nvGraphicFramePr>
        <p:xfrm>
          <a:off x="107504" y="4620155"/>
          <a:ext cx="8712968" cy="2193221"/>
        </p:xfrm>
        <a:graphic>
          <a:graphicData uri="http://schemas.openxmlformats.org/drawingml/2006/table">
            <a:tbl>
              <a:tblPr firstRow="1" firstCol="1" bandRow="1">
                <a:tableStyleId>{5C22544A-7EE6-4342-B048-85BDC9FD1C3A}</a:tableStyleId>
              </a:tblPr>
              <a:tblGrid>
                <a:gridCol w="891058"/>
                <a:gridCol w="782537"/>
                <a:gridCol w="782537"/>
                <a:gridCol w="781672"/>
                <a:gridCol w="781672"/>
                <a:gridCol w="781672"/>
                <a:gridCol w="781672"/>
                <a:gridCol w="782537"/>
                <a:gridCol w="782537"/>
                <a:gridCol w="782537"/>
                <a:gridCol w="782537"/>
              </a:tblGrid>
              <a:tr h="328072">
                <a:tc>
                  <a:txBody>
                    <a:bodyPr/>
                    <a:lstStyle/>
                    <a:p>
                      <a:pPr algn="l">
                        <a:spcAft>
                          <a:spcPts val="0"/>
                        </a:spcAft>
                      </a:pPr>
                      <a:r>
                        <a:rPr lang="en-US" sz="1800" kern="100" dirty="0">
                          <a:effectLst/>
                        </a:rPr>
                        <a:t> </a:t>
                      </a:r>
                      <a:endParaRPr lang="ja-JP" sz="16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1</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2</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3</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4</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5</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6</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7</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8</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9</a:t>
                      </a:r>
                      <a:endParaRPr lang="ja-JP" sz="2000" kern="100" dirty="0">
                        <a:effectLst/>
                        <a:latin typeface="Century"/>
                        <a:ea typeface="ＭＳ 明朝"/>
                        <a:cs typeface="Times New Roman"/>
                      </a:endParaRPr>
                    </a:p>
                  </a:txBody>
                  <a:tcPr marL="68580" marR="68580" marT="0" marB="0"/>
                </a:tc>
                <a:tc>
                  <a:txBody>
                    <a:bodyPr/>
                    <a:lstStyle/>
                    <a:p>
                      <a:pPr algn="ctr">
                        <a:spcAft>
                          <a:spcPts val="0"/>
                        </a:spcAft>
                      </a:pPr>
                      <a:r>
                        <a:rPr lang="en-US" sz="2400" kern="100" dirty="0">
                          <a:effectLst/>
                        </a:rPr>
                        <a:t>10</a:t>
                      </a:r>
                      <a:endParaRPr lang="ja-JP" sz="2000" kern="100" dirty="0">
                        <a:effectLst/>
                        <a:latin typeface="Century"/>
                        <a:ea typeface="ＭＳ 明朝"/>
                        <a:cs typeface="Times New Roman"/>
                      </a:endParaRPr>
                    </a:p>
                  </a:txBody>
                  <a:tcPr marL="68580" marR="68580" marT="0" marB="0"/>
                </a:tc>
              </a:tr>
              <a:tr h="738163">
                <a:tc>
                  <a:txBody>
                    <a:bodyPr/>
                    <a:lstStyle/>
                    <a:p>
                      <a:pPr algn="ctr">
                        <a:spcAft>
                          <a:spcPts val="0"/>
                        </a:spcAft>
                      </a:pPr>
                      <a:r>
                        <a:rPr lang="ja-JP" sz="1600" kern="100" dirty="0">
                          <a:effectLst/>
                        </a:rPr>
                        <a:t>ワースト</a:t>
                      </a:r>
                      <a:endParaRPr lang="ja-JP" sz="2000" kern="100" dirty="0">
                        <a:effectLst/>
                      </a:endParaRPr>
                    </a:p>
                    <a:p>
                      <a:pPr algn="ctr">
                        <a:spcAft>
                          <a:spcPts val="0"/>
                        </a:spcAft>
                      </a:pPr>
                      <a:r>
                        <a:rPr lang="ja-JP" sz="1800" kern="100" dirty="0">
                          <a:effectLst/>
                        </a:rPr>
                        <a:t>（省）</a:t>
                      </a:r>
                      <a:endParaRPr lang="ja-JP" sz="1600" kern="100" dirty="0">
                        <a:effectLst/>
                        <a:latin typeface="Century"/>
                        <a:ea typeface="ＭＳ 明朝"/>
                        <a:cs typeface="Times New Roman"/>
                      </a:endParaRPr>
                    </a:p>
                  </a:txBody>
                  <a:tcPr marL="68580" marR="68580" marT="0" marB="0"/>
                </a:tc>
                <a:tc>
                  <a:txBody>
                    <a:bodyPr/>
                    <a:lstStyle/>
                    <a:p>
                      <a:pPr algn="ctr">
                        <a:spcAft>
                          <a:spcPts val="0"/>
                        </a:spcAft>
                      </a:pPr>
                      <a:r>
                        <a:rPr lang="ja-JP" altLang="ja-JP" sz="1800" kern="100" dirty="0" smtClean="0">
                          <a:effectLst/>
                          <a:latin typeface="+mj-ea"/>
                          <a:ea typeface="+mj-ea"/>
                        </a:rPr>
                        <a:t>保定</a:t>
                      </a:r>
                    </a:p>
                    <a:p>
                      <a:pPr algn="ctr">
                        <a:spcAft>
                          <a:spcPts val="0"/>
                        </a:spcAft>
                      </a:pPr>
                      <a:r>
                        <a:rPr lang="en-US" altLang="ja-JP" sz="1800" kern="100" dirty="0" smtClean="0">
                          <a:effectLst/>
                          <a:latin typeface="+mj-ea"/>
                          <a:ea typeface="+mj-ea"/>
                        </a:rPr>
                        <a:t>(</a:t>
                      </a:r>
                      <a:r>
                        <a:rPr lang="ja-JP" altLang="ja-JP" sz="1800" u="sng" kern="100" dirty="0" smtClean="0">
                          <a:effectLst/>
                          <a:latin typeface="+mj-ea"/>
                          <a:ea typeface="+mj-ea"/>
                        </a:rPr>
                        <a:t>河北</a:t>
                      </a:r>
                      <a:r>
                        <a:rPr lang="en-US" altLang="ja-JP" sz="1800" kern="100" dirty="0" smtClean="0">
                          <a:effectLst/>
                          <a:latin typeface="+mj-ea"/>
                          <a:ea typeface="+mj-ea"/>
                        </a:rPr>
                        <a:t>)</a:t>
                      </a:r>
                      <a:endParaRPr lang="ja-JP" altLang="ja-JP" sz="1800" kern="100" dirty="0" smtClean="0">
                        <a:effectLst/>
                        <a:latin typeface="+mj-ea"/>
                        <a:ea typeface="+mj-ea"/>
                        <a:cs typeface="Times New Roman"/>
                      </a:endParaRPr>
                    </a:p>
                  </a:txBody>
                  <a:tcPr marL="68580" marR="68580" marT="0" marB="0"/>
                </a:tc>
                <a:tc>
                  <a:txBody>
                    <a:bodyPr/>
                    <a:lstStyle/>
                    <a:p>
                      <a:pPr algn="ctr">
                        <a:spcAft>
                          <a:spcPts val="0"/>
                        </a:spcAft>
                      </a:pPr>
                      <a:r>
                        <a:rPr lang="ja-JP" altLang="en-US" sz="1800" kern="100" dirty="0" smtClean="0">
                          <a:effectLst/>
                          <a:latin typeface="+mj-ea"/>
                          <a:ea typeface="+mj-ea"/>
                        </a:rPr>
                        <a:t>邢</a:t>
                      </a:r>
                      <a:r>
                        <a:rPr lang="ja-JP" altLang="ja-JP" sz="1800" kern="100" dirty="0" smtClean="0">
                          <a:effectLst/>
                          <a:latin typeface="+mj-ea"/>
                          <a:ea typeface="+mj-ea"/>
                        </a:rPr>
                        <a:t>台</a:t>
                      </a:r>
                    </a:p>
                    <a:p>
                      <a:pPr algn="ctr">
                        <a:spcAft>
                          <a:spcPts val="0"/>
                        </a:spcAft>
                      </a:pPr>
                      <a:r>
                        <a:rPr lang="en-US" altLang="ja-JP" sz="1800" kern="100" dirty="0" smtClean="0">
                          <a:effectLst/>
                          <a:latin typeface="+mj-ea"/>
                          <a:ea typeface="+mj-ea"/>
                        </a:rPr>
                        <a:t>(</a:t>
                      </a:r>
                      <a:r>
                        <a:rPr lang="ja-JP" altLang="ja-JP" sz="1800" u="sng" kern="100" dirty="0" smtClean="0">
                          <a:effectLst/>
                          <a:latin typeface="+mj-ea"/>
                          <a:ea typeface="+mj-ea"/>
                        </a:rPr>
                        <a:t>河北</a:t>
                      </a:r>
                      <a:r>
                        <a:rPr lang="en-US" altLang="ja-JP" sz="1800" kern="100" dirty="0" smtClean="0">
                          <a:effectLst/>
                          <a:latin typeface="+mj-ea"/>
                          <a:ea typeface="+mj-ea"/>
                        </a:rPr>
                        <a:t>)</a:t>
                      </a:r>
                      <a:endParaRPr lang="ja-JP" altLang="ja-JP" sz="1800" kern="100" dirty="0" smtClean="0">
                        <a:effectLst/>
                        <a:latin typeface="+mj-ea"/>
                        <a:ea typeface="+mj-ea"/>
                        <a:cs typeface="Times New Roman"/>
                      </a:endParaRPr>
                    </a:p>
                  </a:txBody>
                  <a:tcPr marL="68580" marR="68580" marT="0" marB="0"/>
                </a:tc>
                <a:tc>
                  <a:txBody>
                    <a:bodyPr/>
                    <a:lstStyle/>
                    <a:p>
                      <a:pPr algn="ctr">
                        <a:spcAft>
                          <a:spcPts val="0"/>
                        </a:spcAft>
                      </a:pPr>
                      <a:r>
                        <a:rPr lang="ja-JP" altLang="ja-JP" sz="1600" kern="100" dirty="0" smtClean="0">
                          <a:effectLst/>
                          <a:latin typeface="+mj-ea"/>
                          <a:ea typeface="+mj-ea"/>
                        </a:rPr>
                        <a:t>石家庄</a:t>
                      </a:r>
                    </a:p>
                    <a:p>
                      <a:pPr algn="ctr">
                        <a:spcAft>
                          <a:spcPts val="0"/>
                        </a:spcAft>
                      </a:pPr>
                      <a:r>
                        <a:rPr lang="en-US" altLang="ja-JP" sz="1800" kern="100" dirty="0" smtClean="0">
                          <a:effectLst/>
                          <a:latin typeface="+mj-ea"/>
                          <a:ea typeface="+mj-ea"/>
                        </a:rPr>
                        <a:t>(</a:t>
                      </a:r>
                      <a:r>
                        <a:rPr lang="ja-JP" altLang="ja-JP" sz="1800" u="sng" kern="100" dirty="0" smtClean="0">
                          <a:effectLst/>
                          <a:latin typeface="+mj-ea"/>
                          <a:ea typeface="+mj-ea"/>
                        </a:rPr>
                        <a:t>河北</a:t>
                      </a:r>
                      <a:r>
                        <a:rPr lang="en-US" altLang="ja-JP" sz="1800" kern="100" dirty="0" smtClean="0">
                          <a:effectLst/>
                          <a:latin typeface="+mj-ea"/>
                          <a:ea typeface="+mj-ea"/>
                        </a:rPr>
                        <a:t>)</a:t>
                      </a:r>
                      <a:endParaRPr lang="ja-JP" altLang="ja-JP" sz="1800" kern="100" dirty="0" smtClean="0">
                        <a:effectLst/>
                        <a:latin typeface="+mj-ea"/>
                        <a:ea typeface="+mj-ea"/>
                        <a:cs typeface="Times New Roman"/>
                      </a:endParaRPr>
                    </a:p>
                  </a:txBody>
                  <a:tcPr marL="68580" marR="68580" marT="0" marB="0"/>
                </a:tc>
                <a:tc>
                  <a:txBody>
                    <a:bodyPr/>
                    <a:lstStyle/>
                    <a:p>
                      <a:pPr algn="ctr">
                        <a:spcAft>
                          <a:spcPts val="0"/>
                        </a:spcAft>
                      </a:pPr>
                      <a:r>
                        <a:rPr lang="ja-JP" altLang="ja-JP" sz="1800" kern="100" dirty="0" smtClean="0">
                          <a:effectLst/>
                          <a:latin typeface="+mj-ea"/>
                          <a:ea typeface="+mj-ea"/>
                        </a:rPr>
                        <a:t>唐山</a:t>
                      </a:r>
                    </a:p>
                    <a:p>
                      <a:pPr algn="ctr">
                        <a:spcAft>
                          <a:spcPts val="0"/>
                        </a:spcAft>
                      </a:pPr>
                      <a:r>
                        <a:rPr lang="en-US" altLang="ja-JP" sz="1800" kern="100" dirty="0" smtClean="0">
                          <a:effectLst/>
                          <a:latin typeface="+mj-ea"/>
                          <a:ea typeface="+mj-ea"/>
                        </a:rPr>
                        <a:t>(</a:t>
                      </a:r>
                      <a:r>
                        <a:rPr lang="ja-JP" altLang="ja-JP" sz="1800" u="sng" kern="100" dirty="0" smtClean="0">
                          <a:effectLst/>
                          <a:latin typeface="+mj-ea"/>
                          <a:ea typeface="+mj-ea"/>
                        </a:rPr>
                        <a:t>河北</a:t>
                      </a:r>
                      <a:r>
                        <a:rPr lang="en-US" altLang="ja-JP" sz="1800" kern="100" dirty="0" smtClean="0">
                          <a:effectLst/>
                          <a:latin typeface="+mj-ea"/>
                          <a:ea typeface="+mj-ea"/>
                        </a:rPr>
                        <a:t>)</a:t>
                      </a:r>
                      <a:endParaRPr lang="ja-JP" altLang="ja-JP" sz="1800" kern="100" dirty="0" smtClean="0">
                        <a:effectLst/>
                        <a:latin typeface="+mj-ea"/>
                        <a:ea typeface="+mj-ea"/>
                        <a:cs typeface="Times New Roman"/>
                      </a:endParaRPr>
                    </a:p>
                    <a:p>
                      <a:pPr algn="ctr">
                        <a:spcAft>
                          <a:spcPts val="0"/>
                        </a:spcAft>
                      </a:pPr>
                      <a:endParaRPr lang="ja-JP" sz="1800" kern="100" dirty="0">
                        <a:effectLst/>
                        <a:latin typeface="+mj-ea"/>
                        <a:ea typeface="+mj-ea"/>
                        <a:cs typeface="Times New Roman"/>
                      </a:endParaRPr>
                    </a:p>
                  </a:txBody>
                  <a:tcPr marL="68580" marR="68580" marT="0" marB="0"/>
                </a:tc>
                <a:tc>
                  <a:txBody>
                    <a:bodyPr/>
                    <a:lstStyle/>
                    <a:p>
                      <a:pPr algn="ctr">
                        <a:spcAft>
                          <a:spcPts val="0"/>
                        </a:spcAft>
                      </a:pPr>
                      <a:r>
                        <a:rPr lang="ja-JP" altLang="en-US" sz="1800" kern="100" dirty="0" smtClean="0">
                          <a:effectLst/>
                          <a:latin typeface="+mj-ea"/>
                          <a:ea typeface="+mj-ea"/>
                        </a:rPr>
                        <a:t>邯鄲</a:t>
                      </a:r>
                      <a:endParaRPr lang="ja-JP" sz="1800" kern="100" dirty="0">
                        <a:effectLst/>
                        <a:latin typeface="+mj-ea"/>
                        <a:ea typeface="+mj-ea"/>
                      </a:endParaRPr>
                    </a:p>
                    <a:p>
                      <a:pPr algn="ctr">
                        <a:spcAft>
                          <a:spcPts val="0"/>
                        </a:spcAft>
                      </a:pPr>
                      <a:r>
                        <a:rPr lang="en-US" sz="1800" kern="100" dirty="0">
                          <a:effectLst/>
                          <a:latin typeface="+mj-ea"/>
                          <a:ea typeface="+mj-ea"/>
                        </a:rPr>
                        <a:t>(</a:t>
                      </a:r>
                      <a:r>
                        <a:rPr lang="ja-JP" sz="1800" u="sng" kern="100" dirty="0">
                          <a:effectLst/>
                          <a:latin typeface="+mj-ea"/>
                          <a:ea typeface="+mj-ea"/>
                        </a:rPr>
                        <a:t>河北</a:t>
                      </a:r>
                      <a:r>
                        <a:rPr lang="en-US" sz="1800" kern="100" dirty="0">
                          <a:effectLst/>
                          <a:latin typeface="+mj-ea"/>
                          <a:ea typeface="+mj-ea"/>
                        </a:rPr>
                        <a:t>)</a:t>
                      </a:r>
                      <a:endParaRPr lang="ja-JP" sz="1800" kern="100" dirty="0">
                        <a:effectLst/>
                        <a:latin typeface="+mj-ea"/>
                        <a:ea typeface="+mj-ea"/>
                        <a:cs typeface="Times New Roman"/>
                      </a:endParaRPr>
                    </a:p>
                  </a:txBody>
                  <a:tcPr marL="68580" marR="68580" marT="0" marB="0"/>
                </a:tc>
                <a:tc>
                  <a:txBody>
                    <a:bodyPr/>
                    <a:lstStyle/>
                    <a:p>
                      <a:pPr algn="ctr">
                        <a:spcAft>
                          <a:spcPts val="0"/>
                        </a:spcAft>
                      </a:pPr>
                      <a:r>
                        <a:rPr lang="ja-JP" sz="1800" kern="100" dirty="0">
                          <a:effectLst/>
                          <a:latin typeface="+mj-ea"/>
                          <a:ea typeface="+mj-ea"/>
                        </a:rPr>
                        <a:t>衡水</a:t>
                      </a:r>
                    </a:p>
                    <a:p>
                      <a:pPr algn="ctr">
                        <a:spcAft>
                          <a:spcPts val="0"/>
                        </a:spcAft>
                      </a:pPr>
                      <a:r>
                        <a:rPr lang="en-US" sz="1800" kern="100" dirty="0">
                          <a:effectLst/>
                          <a:latin typeface="+mj-ea"/>
                          <a:ea typeface="+mj-ea"/>
                        </a:rPr>
                        <a:t>(</a:t>
                      </a:r>
                      <a:r>
                        <a:rPr lang="ja-JP" sz="1800" u="sng" kern="100" dirty="0">
                          <a:effectLst/>
                          <a:latin typeface="+mj-ea"/>
                          <a:ea typeface="+mj-ea"/>
                        </a:rPr>
                        <a:t>河北</a:t>
                      </a:r>
                      <a:r>
                        <a:rPr lang="en-US" sz="1800" kern="100" dirty="0">
                          <a:effectLst/>
                          <a:latin typeface="+mj-ea"/>
                          <a:ea typeface="+mj-ea"/>
                        </a:rPr>
                        <a:t>)</a:t>
                      </a:r>
                      <a:endParaRPr lang="ja-JP" sz="1800" kern="100" dirty="0">
                        <a:effectLst/>
                        <a:latin typeface="+mj-ea"/>
                        <a:ea typeface="+mj-ea"/>
                        <a:cs typeface="Times New Roman"/>
                      </a:endParaRPr>
                    </a:p>
                  </a:txBody>
                  <a:tcPr marL="68580" marR="68580" marT="0" marB="0"/>
                </a:tc>
                <a:tc>
                  <a:txBody>
                    <a:bodyPr/>
                    <a:lstStyle/>
                    <a:p>
                      <a:pPr algn="ctr">
                        <a:spcAft>
                          <a:spcPts val="0"/>
                        </a:spcAft>
                      </a:pPr>
                      <a:r>
                        <a:rPr kumimoji="1" lang="ja-JP" altLang="en-US" sz="1800" kern="100" dirty="0" smtClean="0">
                          <a:solidFill>
                            <a:schemeClr val="dk1"/>
                          </a:solidFill>
                          <a:effectLst/>
                          <a:latin typeface="+mj-ea"/>
                          <a:ea typeface="+mj-ea"/>
                          <a:cs typeface="+mn-cs"/>
                        </a:rPr>
                        <a:t>済南</a:t>
                      </a:r>
                      <a:endParaRPr kumimoji="1" lang="ja-JP" altLang="ja-JP" sz="1800" kern="100" dirty="0" smtClean="0">
                        <a:solidFill>
                          <a:schemeClr val="dk1"/>
                        </a:solidFill>
                        <a:effectLst/>
                        <a:latin typeface="+mj-ea"/>
                        <a:ea typeface="+mj-ea"/>
                        <a:cs typeface="+mn-cs"/>
                      </a:endParaRPr>
                    </a:p>
                    <a:p>
                      <a:pPr algn="ctr">
                        <a:spcAft>
                          <a:spcPts val="0"/>
                        </a:spcAft>
                      </a:pPr>
                      <a:r>
                        <a:rPr kumimoji="1" lang="en-US" altLang="ja-JP" sz="1800" kern="100" dirty="0" smtClean="0">
                          <a:solidFill>
                            <a:schemeClr val="dk1"/>
                          </a:solidFill>
                          <a:effectLst/>
                          <a:latin typeface="+mj-ea"/>
                          <a:ea typeface="+mj-ea"/>
                          <a:cs typeface="+mn-cs"/>
                        </a:rPr>
                        <a:t>(</a:t>
                      </a:r>
                      <a:r>
                        <a:rPr kumimoji="1" lang="ja-JP" altLang="ja-JP" sz="1800" u="none" kern="100" dirty="0" smtClean="0">
                          <a:solidFill>
                            <a:schemeClr val="dk1"/>
                          </a:solidFill>
                          <a:effectLst/>
                          <a:latin typeface="+mj-ea"/>
                          <a:ea typeface="+mj-ea"/>
                          <a:cs typeface="+mn-cs"/>
                        </a:rPr>
                        <a:t>山東</a:t>
                      </a:r>
                      <a:r>
                        <a:rPr kumimoji="1" lang="en-US" altLang="ja-JP" sz="1800" kern="100" dirty="0" smtClean="0">
                          <a:solidFill>
                            <a:schemeClr val="dk1"/>
                          </a:solidFill>
                          <a:effectLst/>
                          <a:latin typeface="+mj-ea"/>
                          <a:ea typeface="+mj-ea"/>
                          <a:cs typeface="+mn-cs"/>
                        </a:rPr>
                        <a:t>)</a:t>
                      </a:r>
                      <a:endParaRPr kumimoji="1" lang="ja-JP" altLang="ja-JP" sz="1800" kern="100" dirty="0" smtClean="0">
                        <a:solidFill>
                          <a:schemeClr val="dk1"/>
                        </a:solidFill>
                        <a:effectLst/>
                        <a:latin typeface="+mj-ea"/>
                        <a:ea typeface="+mj-ea"/>
                        <a:cs typeface="+mn-cs"/>
                      </a:endParaRPr>
                    </a:p>
                  </a:txBody>
                  <a:tcPr marL="68580" marR="68580" marT="0" marB="0"/>
                </a:tc>
                <a:tc>
                  <a:txBody>
                    <a:bodyPr/>
                    <a:lstStyle/>
                    <a:p>
                      <a:pPr algn="ctr">
                        <a:spcAft>
                          <a:spcPts val="0"/>
                        </a:spcAft>
                      </a:pPr>
                      <a:r>
                        <a:rPr lang="ja-JP" altLang="ja-JP" sz="1800" kern="100" dirty="0" smtClean="0">
                          <a:effectLst/>
                          <a:latin typeface="+mj-ea"/>
                          <a:ea typeface="+mj-ea"/>
                        </a:rPr>
                        <a:t>廊坊</a:t>
                      </a:r>
                    </a:p>
                    <a:p>
                      <a:pPr algn="ctr">
                        <a:spcAft>
                          <a:spcPts val="0"/>
                        </a:spcAft>
                      </a:pPr>
                      <a:r>
                        <a:rPr lang="en-US" altLang="ja-JP" sz="1800" kern="100" dirty="0" smtClean="0">
                          <a:effectLst/>
                          <a:latin typeface="+mj-ea"/>
                          <a:ea typeface="+mj-ea"/>
                        </a:rPr>
                        <a:t>(</a:t>
                      </a:r>
                      <a:r>
                        <a:rPr lang="ja-JP" altLang="ja-JP" sz="1800" u="sng" kern="100" dirty="0" smtClean="0">
                          <a:effectLst/>
                          <a:latin typeface="+mj-ea"/>
                          <a:ea typeface="+mj-ea"/>
                        </a:rPr>
                        <a:t>河北</a:t>
                      </a:r>
                      <a:r>
                        <a:rPr lang="en-US" altLang="ja-JP" sz="1800" kern="100" dirty="0" smtClean="0">
                          <a:effectLst/>
                          <a:latin typeface="+mj-ea"/>
                          <a:ea typeface="+mj-ea"/>
                        </a:rPr>
                        <a:t>)</a:t>
                      </a:r>
                      <a:endParaRPr lang="ja-JP" altLang="ja-JP" sz="1800" kern="100" dirty="0" smtClean="0">
                        <a:effectLst/>
                        <a:latin typeface="+mj-ea"/>
                        <a:ea typeface="+mj-ea"/>
                        <a:cs typeface="Times New Roman"/>
                      </a:endParaRPr>
                    </a:p>
                  </a:txBody>
                  <a:tcPr marL="68580" marR="68580" marT="0" marB="0"/>
                </a:tc>
                <a:tc>
                  <a:txBody>
                    <a:bodyPr/>
                    <a:lstStyle/>
                    <a:p>
                      <a:pPr algn="ctr">
                        <a:spcAft>
                          <a:spcPts val="0"/>
                        </a:spcAft>
                      </a:pPr>
                      <a:r>
                        <a:rPr lang="ja-JP" altLang="en-US" sz="1800" kern="100" dirty="0" smtClean="0">
                          <a:effectLst/>
                          <a:latin typeface="+mj-ea"/>
                          <a:ea typeface="+mj-ea"/>
                          <a:cs typeface="Times New Roman"/>
                        </a:rPr>
                        <a:t>鄭州</a:t>
                      </a:r>
                      <a:endParaRPr lang="en-US" altLang="ja-JP" sz="1800" kern="100" dirty="0" smtClean="0">
                        <a:effectLst/>
                        <a:latin typeface="+mj-ea"/>
                        <a:ea typeface="+mj-ea"/>
                        <a:cs typeface="Times New Roman"/>
                      </a:endParaRPr>
                    </a:p>
                    <a:p>
                      <a:pPr algn="ctr">
                        <a:spcAft>
                          <a:spcPts val="0"/>
                        </a:spcAft>
                      </a:pPr>
                      <a:r>
                        <a:rPr lang="en-US" altLang="ja-JP" sz="1800" kern="100" dirty="0" smtClean="0">
                          <a:effectLst/>
                          <a:latin typeface="+mj-ea"/>
                          <a:ea typeface="+mj-ea"/>
                          <a:cs typeface="Times New Roman"/>
                        </a:rPr>
                        <a:t>(</a:t>
                      </a:r>
                      <a:r>
                        <a:rPr lang="ja-JP" altLang="en-US" sz="1800" kern="100" dirty="0" smtClean="0">
                          <a:effectLst/>
                          <a:latin typeface="+mj-ea"/>
                          <a:ea typeface="+mj-ea"/>
                          <a:cs typeface="Times New Roman"/>
                        </a:rPr>
                        <a:t>河南</a:t>
                      </a:r>
                      <a:r>
                        <a:rPr lang="en-US" altLang="ja-JP" sz="1800" kern="100" dirty="0" smtClean="0">
                          <a:effectLst/>
                          <a:latin typeface="+mj-ea"/>
                          <a:ea typeface="+mj-ea"/>
                          <a:cs typeface="Times New Roman"/>
                        </a:rPr>
                        <a:t>)</a:t>
                      </a:r>
                      <a:endParaRPr lang="ja-JP" sz="1800" kern="100" dirty="0">
                        <a:effectLst/>
                        <a:latin typeface="+mj-ea"/>
                        <a:ea typeface="+mj-ea"/>
                        <a:cs typeface="Times New Roman"/>
                      </a:endParaRPr>
                    </a:p>
                  </a:txBody>
                  <a:tcPr marL="68580" marR="68580" marT="0" marB="0"/>
                </a:tc>
                <a:tc>
                  <a:txBody>
                    <a:bodyPr/>
                    <a:lstStyle/>
                    <a:p>
                      <a:pPr algn="ctr">
                        <a:spcAft>
                          <a:spcPts val="0"/>
                        </a:spcAft>
                      </a:pPr>
                      <a:r>
                        <a:rPr lang="ja-JP" sz="1800" kern="100" dirty="0">
                          <a:effectLst/>
                          <a:latin typeface="+mj-ea"/>
                          <a:ea typeface="+mj-ea"/>
                        </a:rPr>
                        <a:t>天津</a:t>
                      </a:r>
                    </a:p>
                    <a:p>
                      <a:pPr algn="ctr">
                        <a:spcAft>
                          <a:spcPts val="0"/>
                        </a:spcAft>
                      </a:pPr>
                      <a:r>
                        <a:rPr lang="en-US" sz="1800" kern="100" dirty="0">
                          <a:effectLst/>
                          <a:latin typeface="+mj-ea"/>
                          <a:ea typeface="+mj-ea"/>
                        </a:rPr>
                        <a:t> </a:t>
                      </a:r>
                      <a:endParaRPr lang="ja-JP" sz="1800" kern="100" dirty="0">
                        <a:effectLst/>
                        <a:latin typeface="+mj-ea"/>
                        <a:ea typeface="+mj-ea"/>
                        <a:cs typeface="Times New Roman"/>
                      </a:endParaRPr>
                    </a:p>
                  </a:txBody>
                  <a:tcPr marL="68580" marR="68580" marT="0" marB="0"/>
                </a:tc>
              </a:tr>
              <a:tr h="1004501">
                <a:tc>
                  <a:txBody>
                    <a:bodyPr/>
                    <a:lstStyle/>
                    <a:p>
                      <a:pPr algn="ctr">
                        <a:spcAft>
                          <a:spcPts val="0"/>
                        </a:spcAft>
                      </a:pPr>
                      <a:r>
                        <a:rPr lang="ja-JP" sz="1800" kern="100" dirty="0">
                          <a:effectLst/>
                        </a:rPr>
                        <a:t>ベスト</a:t>
                      </a:r>
                      <a:endParaRPr lang="ja-JP" sz="1600" kern="100" dirty="0">
                        <a:effectLst/>
                      </a:endParaRPr>
                    </a:p>
                    <a:p>
                      <a:pPr algn="ctr">
                        <a:spcAft>
                          <a:spcPts val="0"/>
                        </a:spcAft>
                      </a:pPr>
                      <a:r>
                        <a:rPr lang="ja-JP" sz="1800" kern="100" dirty="0">
                          <a:effectLst/>
                        </a:rPr>
                        <a:t>（省・自治区）</a:t>
                      </a:r>
                      <a:endParaRPr lang="ja-JP" sz="2400" kern="100" dirty="0">
                        <a:effectLst/>
                        <a:latin typeface="Century"/>
                        <a:ea typeface="ＭＳ 明朝"/>
                        <a:cs typeface="Times New Roman"/>
                      </a:endParaRPr>
                    </a:p>
                  </a:txBody>
                  <a:tcPr marL="68580" marR="68580" marT="0" marB="0"/>
                </a:tc>
                <a:tc>
                  <a:txBody>
                    <a:bodyPr/>
                    <a:lstStyle/>
                    <a:p>
                      <a:pPr algn="ctr">
                        <a:spcAft>
                          <a:spcPts val="0"/>
                        </a:spcAft>
                      </a:pPr>
                      <a:r>
                        <a:rPr kumimoji="1" lang="ja-JP" sz="1800" kern="100" dirty="0">
                          <a:solidFill>
                            <a:schemeClr val="dk1"/>
                          </a:solidFill>
                          <a:effectLst/>
                          <a:latin typeface="+mn-lt"/>
                          <a:ea typeface="+mn-ea"/>
                          <a:cs typeface="+mn-cs"/>
                        </a:rPr>
                        <a:t>海口</a:t>
                      </a:r>
                    </a:p>
                    <a:p>
                      <a:pPr algn="ctr">
                        <a:spcAft>
                          <a:spcPts val="0"/>
                        </a:spcAft>
                      </a:pPr>
                      <a:r>
                        <a:rPr kumimoji="1" lang="en-US" sz="1800" kern="100" dirty="0">
                          <a:solidFill>
                            <a:schemeClr val="dk1"/>
                          </a:solidFill>
                          <a:effectLst/>
                          <a:latin typeface="+mn-lt"/>
                          <a:ea typeface="+mn-ea"/>
                          <a:cs typeface="+mn-cs"/>
                        </a:rPr>
                        <a:t>(</a:t>
                      </a:r>
                      <a:r>
                        <a:rPr kumimoji="1" lang="ja-JP" sz="1800" kern="100" dirty="0">
                          <a:solidFill>
                            <a:schemeClr val="dk1"/>
                          </a:solidFill>
                          <a:effectLst/>
                          <a:latin typeface="+mn-lt"/>
                          <a:ea typeface="+mn-ea"/>
                          <a:cs typeface="+mn-cs"/>
                        </a:rPr>
                        <a:t>海南</a:t>
                      </a:r>
                      <a:r>
                        <a:rPr kumimoji="1" lang="en-US" sz="1800" kern="100" dirty="0">
                          <a:solidFill>
                            <a:schemeClr val="dk1"/>
                          </a:solidFill>
                          <a:effectLst/>
                          <a:latin typeface="+mn-lt"/>
                          <a:ea typeface="+mn-ea"/>
                          <a:cs typeface="+mn-cs"/>
                        </a:rPr>
                        <a:t>)</a:t>
                      </a:r>
                      <a:endParaRPr kumimoji="1" lang="ja-JP" sz="1800" kern="100" dirty="0">
                        <a:solidFill>
                          <a:schemeClr val="dk1"/>
                        </a:solidFill>
                        <a:effectLst/>
                        <a:latin typeface="+mn-lt"/>
                        <a:ea typeface="+mn-ea"/>
                        <a:cs typeface="+mn-cs"/>
                      </a:endParaRPr>
                    </a:p>
                  </a:txBody>
                  <a:tcPr marL="68580" marR="68580" marT="0" marB="0"/>
                </a:tc>
                <a:tc>
                  <a:txBody>
                    <a:bodyPr/>
                    <a:lstStyle/>
                    <a:p>
                      <a:pPr algn="ctr">
                        <a:spcAft>
                          <a:spcPts val="0"/>
                        </a:spcAft>
                      </a:pPr>
                      <a:r>
                        <a:rPr lang="ja-JP" sz="1800" kern="100" dirty="0">
                          <a:effectLst/>
                        </a:rPr>
                        <a:t>舟山</a:t>
                      </a:r>
                      <a:endParaRPr lang="ja-JP" sz="1600" kern="100" dirty="0">
                        <a:effectLst/>
                      </a:endParaRPr>
                    </a:p>
                    <a:p>
                      <a:pPr algn="ctr">
                        <a:spcAft>
                          <a:spcPts val="0"/>
                        </a:spcAft>
                      </a:pPr>
                      <a:r>
                        <a:rPr lang="en-US" sz="1800" kern="100" dirty="0">
                          <a:effectLst/>
                        </a:rPr>
                        <a:t>(</a:t>
                      </a:r>
                      <a:r>
                        <a:rPr lang="ja-JP" sz="1800" kern="100" dirty="0">
                          <a:effectLst/>
                        </a:rPr>
                        <a:t>浙江</a:t>
                      </a:r>
                      <a:r>
                        <a:rPr lang="en-US" sz="1800" kern="100" dirty="0">
                          <a:effectLst/>
                        </a:rPr>
                        <a:t>)</a:t>
                      </a:r>
                      <a:endParaRPr lang="ja-JP" sz="1600" kern="100" dirty="0">
                        <a:effectLst/>
                        <a:latin typeface="Century"/>
                        <a:ea typeface="ＭＳ 明朝"/>
                        <a:cs typeface="Times New Roman"/>
                      </a:endParaRPr>
                    </a:p>
                  </a:txBody>
                  <a:tcPr marL="68580" marR="68580" marT="0" marB="0"/>
                </a:tc>
                <a:tc>
                  <a:txBody>
                    <a:bodyPr/>
                    <a:lstStyle/>
                    <a:p>
                      <a:pPr algn="ctr">
                        <a:spcAft>
                          <a:spcPts val="0"/>
                        </a:spcAft>
                      </a:pPr>
                      <a:r>
                        <a:rPr lang="ja-JP" altLang="en-US" sz="1800" kern="100" dirty="0" smtClean="0">
                          <a:effectLst/>
                        </a:rPr>
                        <a:t>拉薩</a:t>
                      </a:r>
                      <a:endParaRPr lang="ja-JP" sz="1600" kern="100" dirty="0">
                        <a:effectLst/>
                      </a:endParaRPr>
                    </a:p>
                    <a:p>
                      <a:pPr algn="ctr">
                        <a:spcAft>
                          <a:spcPts val="0"/>
                        </a:spcAft>
                      </a:pPr>
                      <a:r>
                        <a:rPr lang="en-US" sz="1800" kern="100" dirty="0" smtClean="0">
                          <a:effectLst/>
                        </a:rPr>
                        <a:t>(</a:t>
                      </a:r>
                      <a:r>
                        <a:rPr lang="ja-JP" sz="1800" kern="100" dirty="0">
                          <a:effectLst/>
                        </a:rPr>
                        <a:t>チベット</a:t>
                      </a:r>
                      <a:r>
                        <a:rPr lang="en-US" sz="1800" kern="100" dirty="0" smtClean="0">
                          <a:effectLst/>
                        </a:rPr>
                        <a:t>)</a:t>
                      </a:r>
                      <a:endParaRPr lang="ja-JP" sz="1100" kern="100" dirty="0">
                        <a:effectLst/>
                        <a:latin typeface="Century"/>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rPr>
                        <a:t>深圳</a:t>
                      </a:r>
                      <a:endParaRPr lang="ja-JP" altLang="ja-JP" sz="1600" kern="100" dirty="0" smtClean="0">
                        <a:effectLst/>
                      </a:endParaRPr>
                    </a:p>
                    <a:p>
                      <a:pPr algn="ctr">
                        <a:spcAft>
                          <a:spcPts val="0"/>
                        </a:spcAft>
                      </a:pPr>
                      <a:r>
                        <a:rPr lang="en-US" sz="1800" kern="100" dirty="0" smtClean="0">
                          <a:effectLst/>
                        </a:rPr>
                        <a:t>(</a:t>
                      </a:r>
                      <a:r>
                        <a:rPr lang="ja-JP" sz="1800" kern="100" dirty="0">
                          <a:effectLst/>
                        </a:rPr>
                        <a:t>広東</a:t>
                      </a:r>
                      <a:r>
                        <a:rPr lang="en-US" sz="1800" kern="100" dirty="0">
                          <a:effectLst/>
                        </a:rPr>
                        <a:t>)</a:t>
                      </a:r>
                      <a:endParaRPr lang="ja-JP" sz="1600" kern="100" dirty="0">
                        <a:effectLst/>
                        <a:latin typeface="Century"/>
                        <a:ea typeface="ＭＳ 明朝"/>
                        <a:cs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ja-JP" sz="1800" kern="100" dirty="0" smtClean="0">
                          <a:effectLst/>
                        </a:rPr>
                        <a:t>珠海</a:t>
                      </a:r>
                      <a:endParaRPr lang="ja-JP" altLang="ja-JP" sz="1600" kern="100" dirty="0" smtClean="0">
                        <a:effectLst/>
                      </a:endParaRPr>
                    </a:p>
                    <a:p>
                      <a:pPr algn="ctr">
                        <a:spcAft>
                          <a:spcPts val="0"/>
                        </a:spcAft>
                      </a:pPr>
                      <a:r>
                        <a:rPr lang="en-US" sz="1800" kern="100" dirty="0" smtClean="0">
                          <a:effectLst/>
                        </a:rPr>
                        <a:t>(</a:t>
                      </a:r>
                      <a:r>
                        <a:rPr lang="ja-JP" sz="1800" kern="100" dirty="0">
                          <a:effectLst/>
                        </a:rPr>
                        <a:t>広東</a:t>
                      </a:r>
                      <a:r>
                        <a:rPr lang="en-US" sz="1800" kern="100" dirty="0">
                          <a:effectLst/>
                        </a:rPr>
                        <a:t>)</a:t>
                      </a:r>
                      <a:endParaRPr lang="ja-JP" sz="1600" kern="100" dirty="0">
                        <a:effectLst/>
                        <a:latin typeface="Century"/>
                        <a:ea typeface="ＭＳ 明朝"/>
                        <a:cs typeface="Times New Roman"/>
                      </a:endParaRPr>
                    </a:p>
                  </a:txBody>
                  <a:tcPr marL="68580" marR="68580" marT="0" marB="0"/>
                </a:tc>
                <a:tc>
                  <a:txBody>
                    <a:bodyPr/>
                    <a:lstStyle/>
                    <a:p>
                      <a:pPr algn="ctr">
                        <a:spcAft>
                          <a:spcPts val="0"/>
                        </a:spcAft>
                      </a:pPr>
                      <a:r>
                        <a:rPr lang="ja-JP" altLang="en-US" sz="1800" kern="100" dirty="0" smtClean="0">
                          <a:effectLst/>
                        </a:rPr>
                        <a:t>惠州</a:t>
                      </a:r>
                      <a:endParaRPr lang="en-US" altLang="ja-JP" sz="1800" kern="100" dirty="0" smtClean="0">
                        <a:effectLst/>
                      </a:endParaRPr>
                    </a:p>
                    <a:p>
                      <a:pPr algn="ctr">
                        <a:spcAft>
                          <a:spcPts val="0"/>
                        </a:spcAft>
                      </a:pPr>
                      <a:r>
                        <a:rPr lang="en-US" sz="1800" kern="100" dirty="0" smtClean="0">
                          <a:effectLst/>
                        </a:rPr>
                        <a:t>(</a:t>
                      </a:r>
                      <a:r>
                        <a:rPr lang="ja-JP" altLang="en-US" sz="1800" kern="100" dirty="0" smtClean="0">
                          <a:effectLst/>
                        </a:rPr>
                        <a:t>広東</a:t>
                      </a:r>
                      <a:r>
                        <a:rPr lang="en-US" sz="1800" kern="100" dirty="0" smtClean="0">
                          <a:effectLst/>
                        </a:rPr>
                        <a:t>)</a:t>
                      </a:r>
                      <a:endParaRPr lang="ja-JP" sz="1600" kern="100" dirty="0">
                        <a:effectLst/>
                        <a:latin typeface="Century"/>
                        <a:ea typeface="ＭＳ 明朝"/>
                        <a:cs typeface="Times New Roman"/>
                      </a:endParaRPr>
                    </a:p>
                  </a:txBody>
                  <a:tcPr marL="68580" marR="68580" marT="0" marB="0"/>
                </a:tc>
                <a:tc>
                  <a:txBody>
                    <a:bodyPr/>
                    <a:lstStyle/>
                    <a:p>
                      <a:pPr algn="ctr">
                        <a:spcAft>
                          <a:spcPts val="0"/>
                        </a:spcAft>
                      </a:pPr>
                      <a:r>
                        <a:rPr lang="ja-JP" altLang="en-US" sz="1800" kern="100" dirty="0" smtClean="0">
                          <a:effectLst/>
                        </a:rPr>
                        <a:t>福州</a:t>
                      </a:r>
                      <a:endParaRPr lang="en-US" altLang="ja-JP" sz="1800" kern="100" dirty="0" smtClean="0">
                        <a:effectLst/>
                      </a:endParaRPr>
                    </a:p>
                    <a:p>
                      <a:pPr algn="ctr">
                        <a:spcAft>
                          <a:spcPts val="0"/>
                        </a:spcAft>
                      </a:pPr>
                      <a:r>
                        <a:rPr lang="en-US" sz="1800" kern="100" dirty="0" smtClean="0">
                          <a:effectLst/>
                        </a:rPr>
                        <a:t>(</a:t>
                      </a:r>
                      <a:r>
                        <a:rPr lang="ja-JP" altLang="en-US" sz="1800" kern="100" dirty="0" smtClean="0">
                          <a:effectLst/>
                        </a:rPr>
                        <a:t>福建</a:t>
                      </a:r>
                      <a:r>
                        <a:rPr lang="en-US" sz="1800" kern="100" dirty="0" smtClean="0">
                          <a:effectLst/>
                        </a:rPr>
                        <a:t>)</a:t>
                      </a:r>
                      <a:endParaRPr lang="ja-JP" sz="1600" kern="100" dirty="0">
                        <a:effectLst/>
                        <a:latin typeface="Century"/>
                        <a:ea typeface="ＭＳ 明朝"/>
                        <a:cs typeface="Times New Roman"/>
                      </a:endParaRPr>
                    </a:p>
                  </a:txBody>
                  <a:tcPr marL="68580" marR="68580" marT="0" marB="0"/>
                </a:tc>
                <a:tc>
                  <a:txBody>
                    <a:bodyPr/>
                    <a:lstStyle/>
                    <a:p>
                      <a:pPr algn="ctr">
                        <a:spcAft>
                          <a:spcPts val="0"/>
                        </a:spcAft>
                      </a:pPr>
                      <a:r>
                        <a:rPr lang="ja-JP" altLang="en-US" sz="1800" kern="100" dirty="0" smtClean="0">
                          <a:effectLst/>
                        </a:rPr>
                        <a:t>アモイ</a:t>
                      </a:r>
                      <a:r>
                        <a:rPr lang="en-US" sz="1800" kern="100" dirty="0" smtClean="0">
                          <a:effectLst/>
                        </a:rPr>
                        <a:t>(</a:t>
                      </a:r>
                      <a:r>
                        <a:rPr lang="ja-JP" altLang="en-US" sz="1800" kern="100" dirty="0" smtClean="0">
                          <a:effectLst/>
                        </a:rPr>
                        <a:t>福建</a:t>
                      </a:r>
                      <a:r>
                        <a:rPr lang="en-US" sz="1800" kern="100" dirty="0" smtClean="0">
                          <a:effectLst/>
                        </a:rPr>
                        <a:t>)</a:t>
                      </a:r>
                      <a:endParaRPr lang="ja-JP" sz="1600" kern="100" dirty="0">
                        <a:effectLst/>
                        <a:latin typeface="Century"/>
                        <a:ea typeface="ＭＳ 明朝"/>
                        <a:cs typeface="Times New Roman"/>
                      </a:endParaRPr>
                    </a:p>
                  </a:txBody>
                  <a:tcPr marL="68580" marR="68580" marT="0" marB="0"/>
                </a:tc>
                <a:tc>
                  <a:txBody>
                    <a:bodyPr/>
                    <a:lstStyle/>
                    <a:p>
                      <a:pPr algn="ctr">
                        <a:spcAft>
                          <a:spcPts val="0"/>
                        </a:spcAft>
                      </a:pPr>
                      <a:r>
                        <a:rPr lang="ja-JP" altLang="en-US" sz="1800" kern="100" dirty="0" smtClean="0">
                          <a:effectLst/>
                        </a:rPr>
                        <a:t>昆明</a:t>
                      </a:r>
                      <a:endParaRPr lang="ja-JP" sz="1600" kern="100" dirty="0">
                        <a:effectLst/>
                      </a:endParaRPr>
                    </a:p>
                    <a:p>
                      <a:pPr algn="ctr">
                        <a:spcAft>
                          <a:spcPts val="0"/>
                        </a:spcAft>
                      </a:pPr>
                      <a:r>
                        <a:rPr lang="en-US" sz="1800" kern="100" dirty="0" smtClean="0">
                          <a:effectLst/>
                        </a:rPr>
                        <a:t>(</a:t>
                      </a:r>
                      <a:r>
                        <a:rPr lang="ja-JP" altLang="en-US" sz="1800" kern="100" dirty="0" smtClean="0">
                          <a:effectLst/>
                        </a:rPr>
                        <a:t>雲南</a:t>
                      </a:r>
                      <a:r>
                        <a:rPr lang="en-US" sz="1800" kern="100" dirty="0" smtClean="0">
                          <a:effectLst/>
                        </a:rPr>
                        <a:t>)</a:t>
                      </a:r>
                      <a:endParaRPr lang="ja-JP" sz="1600" kern="100" dirty="0">
                        <a:effectLst/>
                        <a:latin typeface="Century"/>
                        <a:ea typeface="ＭＳ 明朝"/>
                        <a:cs typeface="Times New Roman"/>
                      </a:endParaRPr>
                    </a:p>
                  </a:txBody>
                  <a:tcPr marL="68580" marR="68580" marT="0" marB="0"/>
                </a:tc>
                <a:tc>
                  <a:txBody>
                    <a:bodyPr/>
                    <a:lstStyle/>
                    <a:p>
                      <a:pPr algn="ctr">
                        <a:spcAft>
                          <a:spcPts val="0"/>
                        </a:spcAft>
                      </a:pPr>
                      <a:r>
                        <a:rPr lang="ja-JP" altLang="en-US" sz="1800" kern="100" dirty="0" smtClean="0">
                          <a:effectLst/>
                        </a:rPr>
                        <a:t>中山</a:t>
                      </a:r>
                      <a:endParaRPr lang="en-US" altLang="ja-JP" sz="1800" kern="100" dirty="0" smtClean="0">
                        <a:effectLst/>
                      </a:endParaRPr>
                    </a:p>
                    <a:p>
                      <a:pPr algn="ctr">
                        <a:spcAft>
                          <a:spcPts val="0"/>
                        </a:spcAft>
                      </a:pPr>
                      <a:r>
                        <a:rPr lang="en-US" sz="1800" kern="100" dirty="0" smtClean="0">
                          <a:effectLst/>
                        </a:rPr>
                        <a:t>(</a:t>
                      </a:r>
                      <a:r>
                        <a:rPr lang="ja-JP" altLang="en-US" sz="1800" kern="100" dirty="0" smtClean="0">
                          <a:effectLst/>
                        </a:rPr>
                        <a:t>広東</a:t>
                      </a:r>
                      <a:r>
                        <a:rPr lang="en-US" sz="1800" kern="100" dirty="0" smtClean="0">
                          <a:effectLst/>
                        </a:rPr>
                        <a:t>)</a:t>
                      </a:r>
                      <a:endParaRPr lang="ja-JP" sz="1600" kern="100" dirty="0">
                        <a:effectLst/>
                        <a:latin typeface="Century"/>
                        <a:ea typeface="ＭＳ 明朝"/>
                        <a:cs typeface="Times New Roman"/>
                      </a:endParaRPr>
                    </a:p>
                  </a:txBody>
                  <a:tcPr marL="68580" marR="68580" marT="0" marB="0"/>
                </a:tc>
              </a:tr>
            </a:tbl>
          </a:graphicData>
        </a:graphic>
      </p:graphicFrame>
    </p:spTree>
    <p:extLst>
      <p:ext uri="{BB962C8B-B14F-4D97-AF65-F5344CB8AC3E}">
        <p14:creationId xmlns:p14="http://schemas.microsoft.com/office/powerpoint/2010/main" val="3929835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5">
            <a:lumMod val="60000"/>
            <a:lumOff val="40000"/>
          </a:schemeClr>
        </a:solidFill>
        <a:scene3d>
          <a:camera prst="orthographicFront"/>
          <a:lightRig rig="threePt" dir="t"/>
        </a:scene3d>
        <a:sp3d>
          <a:bevelT/>
        </a:sp3d>
      </a:spPr>
      <a:bodyPr wrap="square" rtlCol="0">
        <a:spAutoFit/>
      </a:bodyPr>
      <a:lstStyle>
        <a:defPPr algn="ctr">
          <a:tabLst>
            <a:tab pos="2241550" algn="l"/>
          </a:tabLst>
          <a:defRPr sz="3200" b="1" i="0" u="none" strike="noStrike" kern="1200" baseline="0" dirty="0" smtClean="0">
            <a:solidFill>
              <a:prstClr val="black"/>
            </a:solidFill>
            <a:latin typeface="+mn-lt"/>
            <a:ea typeface="+mn-ea"/>
            <a:cs typeface="+mn-cs"/>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13395</TotalTime>
  <Words>4747</Words>
  <Application>Microsoft Office PowerPoint</Application>
  <PresentationFormat>画面に合わせる (4:3)</PresentationFormat>
  <Paragraphs>951</Paragraphs>
  <Slides>57</Slides>
  <Notes>9</Notes>
  <HiddenSlides>0</HiddenSlides>
  <MMClips>0</MMClips>
  <ScaleCrop>false</ScaleCrop>
  <HeadingPairs>
    <vt:vector size="4" baseType="variant">
      <vt:variant>
        <vt:lpstr>テーマ</vt:lpstr>
      </vt:variant>
      <vt:variant>
        <vt:i4>1</vt:i4>
      </vt:variant>
      <vt:variant>
        <vt:lpstr>スライド タイトル</vt:lpstr>
      </vt:variant>
      <vt:variant>
        <vt:i4>57</vt:i4>
      </vt:variant>
    </vt:vector>
  </HeadingPairs>
  <TitlesOfParts>
    <vt:vector size="58" baseType="lpstr">
      <vt:lpstr>Office テーマ</vt:lpstr>
      <vt:lpstr>中国の大気汚染について 　 ～微小粒子状物質“PM2.5”による 汚染の現状と対策～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北京市内から発生するPM2.5の汚染源別割合 （2012-13年度）</vt:lpstr>
      <vt:lpstr>北京市内PM2.5の主要成分（2012-13年度）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環境基準及び 中国政府機関の対策</vt:lpstr>
      <vt:lpstr>PowerPoint プレゼンテーション</vt:lpstr>
      <vt:lpstr>PowerPoint プレゼンテーション</vt:lpstr>
      <vt:lpstr>PowerPoint プレゼンテーション</vt:lpstr>
      <vt:lpstr>PowerPoint プレゼンテーション</vt:lpstr>
      <vt:lpstr>中国のＡＱＩ（大気質指数）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日中大気汚染防止協力</vt:lpstr>
      <vt:lpstr>PowerPoint プレゼンテーション</vt:lpstr>
      <vt:lpstr>PowerPoint プレゼンテーション</vt:lpstr>
      <vt:lpstr>PowerPoint プレゼンテーション</vt:lpstr>
      <vt:lpstr>PowerPoint プレゼンテーション</vt:lpstr>
      <vt:lpstr>健康影響、そして 一人一人が行う対策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vt:lpstr>
      <vt:lpstr>PowerPoint プレゼンテーション</vt:lpstr>
      <vt:lpstr>PowerPoint プレゼンテーション</vt:lpstr>
      <vt:lpstr>情報源</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北京市の大気汚染について  -微少粒子状物資“PM2.5”とは-</dc:title>
  <cp:lastModifiedBy>情報通信課</cp:lastModifiedBy>
  <cp:lastPrinted>2014-11-28T06:56:12Z</cp:lastPrinted>
  <dcterms:modified xsi:type="dcterms:W3CDTF">2015-02-13T15:49:20Z</dcterms:modified>
</cp:coreProperties>
</file>