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Lst>
  <p:notesMasterIdLst>
    <p:notesMasterId r:id="rId67"/>
  </p:notesMasterIdLst>
  <p:handoutMasterIdLst>
    <p:handoutMasterId r:id="rId68"/>
  </p:handoutMasterIdLst>
  <p:sldIdLst>
    <p:sldId id="963" r:id="rId2"/>
    <p:sldId id="461" r:id="rId3"/>
    <p:sldId id="824" r:id="rId4"/>
    <p:sldId id="864" r:id="rId5"/>
    <p:sldId id="906" r:id="rId6"/>
    <p:sldId id="995" r:id="rId7"/>
    <p:sldId id="957" r:id="rId8"/>
    <p:sldId id="1017" r:id="rId9"/>
    <p:sldId id="961" r:id="rId10"/>
    <p:sldId id="1018" r:id="rId11"/>
    <p:sldId id="996" r:id="rId12"/>
    <p:sldId id="786" r:id="rId13"/>
    <p:sldId id="1021" r:id="rId14"/>
    <p:sldId id="836" r:id="rId15"/>
    <p:sldId id="960" r:id="rId16"/>
    <p:sldId id="838" r:id="rId17"/>
    <p:sldId id="1022" r:id="rId18"/>
    <p:sldId id="841" r:id="rId19"/>
    <p:sldId id="949" r:id="rId20"/>
    <p:sldId id="1011" r:id="rId21"/>
    <p:sldId id="1004" r:id="rId22"/>
    <p:sldId id="1019" r:id="rId23"/>
    <p:sldId id="1006" r:id="rId24"/>
    <p:sldId id="1012" r:id="rId25"/>
    <p:sldId id="983" r:id="rId26"/>
    <p:sldId id="921" r:id="rId27"/>
    <p:sldId id="1005" r:id="rId28"/>
    <p:sldId id="854" r:id="rId29"/>
    <p:sldId id="856" r:id="rId30"/>
    <p:sldId id="871" r:id="rId31"/>
    <p:sldId id="857" r:id="rId32"/>
    <p:sldId id="1013" r:id="rId33"/>
    <p:sldId id="875" r:id="rId34"/>
    <p:sldId id="1020" r:id="rId35"/>
    <p:sldId id="882" r:id="rId36"/>
    <p:sldId id="1015" r:id="rId37"/>
    <p:sldId id="1016" r:id="rId38"/>
    <p:sldId id="793" r:id="rId39"/>
    <p:sldId id="794" r:id="rId40"/>
    <p:sldId id="795" r:id="rId41"/>
    <p:sldId id="796" r:id="rId42"/>
    <p:sldId id="932" r:id="rId43"/>
    <p:sldId id="923" r:id="rId44"/>
    <p:sldId id="927" r:id="rId45"/>
    <p:sldId id="931" r:id="rId46"/>
    <p:sldId id="928" r:id="rId47"/>
    <p:sldId id="964" r:id="rId48"/>
    <p:sldId id="933" r:id="rId49"/>
    <p:sldId id="950" r:id="rId50"/>
    <p:sldId id="972" r:id="rId51"/>
    <p:sldId id="912" r:id="rId52"/>
    <p:sldId id="959" r:id="rId53"/>
    <p:sldId id="992" r:id="rId54"/>
    <p:sldId id="1028" r:id="rId55"/>
    <p:sldId id="1025" r:id="rId56"/>
    <p:sldId id="1026" r:id="rId57"/>
    <p:sldId id="1027" r:id="rId58"/>
    <p:sldId id="994" r:id="rId59"/>
    <p:sldId id="987" r:id="rId60"/>
    <p:sldId id="988" r:id="rId61"/>
    <p:sldId id="989" r:id="rId62"/>
    <p:sldId id="979" r:id="rId63"/>
    <p:sldId id="984" r:id="rId64"/>
    <p:sldId id="985" r:id="rId65"/>
    <p:sldId id="902" r:id="rId66"/>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FF66FF"/>
    <a:srgbClr val="3399FF"/>
    <a:srgbClr val="FF0000"/>
    <a:srgbClr val="99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7" autoAdjust="0"/>
    <p:restoredTop sz="94660"/>
  </p:normalViewPr>
  <p:slideViewPr>
    <p:cSldViewPr>
      <p:cViewPr varScale="1">
        <p:scale>
          <a:sx n="115" d="100"/>
          <a:sy n="115" d="100"/>
        </p:scale>
        <p:origin x="138"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14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YAMAZAKI\Documents\&#23019;&#36335;&#12487;&#12540;&#12479;\&#35542;&#25991;&#21270;\20130911&#35542;&#25991;&#21270;&#65288;3&#24180;&#20998;&#65289;\PM2.5%203&#24180;&#20998;.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YAMAZAKI\Documents\&#23019;&#36335;&#12487;&#12540;&#12479;\&#35542;&#25991;&#21270;\20130911&#35542;&#25991;&#21270;&#65288;3&#24180;&#20998;&#65289;\PM2.5%203&#24180;&#2099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65045783031425E-2"/>
          <c:y val="4.8572105210054256E-2"/>
          <c:w val="0.87015551407975922"/>
          <c:h val="0.71057884231536961"/>
        </c:manualLayout>
      </c:layout>
      <c:lineChart>
        <c:grouping val="standard"/>
        <c:varyColors val="0"/>
        <c:ser>
          <c:idx val="0"/>
          <c:order val="0"/>
          <c:tx>
            <c:strRef>
              <c:f>Sheet1!$A$2</c:f>
              <c:strCache>
                <c:ptCount val="1"/>
                <c:pt idx="0">
                  <c:v>一般環境大気測定局</c:v>
                </c:pt>
              </c:strCache>
            </c:strRef>
          </c:tx>
          <c:spPr>
            <a:ln w="38112">
              <a:solidFill>
                <a:srgbClr val="0000FF"/>
              </a:solidFill>
              <a:prstDash val="solid"/>
            </a:ln>
          </c:spPr>
          <c:marker>
            <c:symbol val="diamond"/>
            <c:size val="8"/>
            <c:spPr>
              <a:solidFill>
                <a:srgbClr val="0000FF"/>
              </a:solidFill>
              <a:ln>
                <a:solidFill>
                  <a:srgbClr val="0000FF"/>
                </a:solidFill>
                <a:prstDash val="solid"/>
              </a:ln>
            </c:spPr>
          </c:marker>
          <c:cat>
            <c:numRef>
              <c:f>Sheet1!$B$1:$AL$1</c:f>
              <c:numCache>
                <c:formatCode>General</c:formatCode>
                <c:ptCount val="3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numCache>
            </c:numRef>
          </c:cat>
          <c:val>
            <c:numRef>
              <c:f>Sheet1!$B$2:$AL$2</c:f>
              <c:numCache>
                <c:formatCode>General</c:formatCode>
                <c:ptCount val="37"/>
                <c:pt idx="0">
                  <c:v>5.3999999999999999E-2</c:v>
                </c:pt>
                <c:pt idx="1">
                  <c:v>4.4999999999999998E-2</c:v>
                </c:pt>
                <c:pt idx="2">
                  <c:v>3.9E-2</c:v>
                </c:pt>
                <c:pt idx="3">
                  <c:v>3.7999999999999999E-2</c:v>
                </c:pt>
                <c:pt idx="4">
                  <c:v>3.5999999999999997E-2</c:v>
                </c:pt>
                <c:pt idx="5">
                  <c:v>3.5000000000000003E-2</c:v>
                </c:pt>
                <c:pt idx="6">
                  <c:v>3.5000000000000003E-2</c:v>
                </c:pt>
                <c:pt idx="7">
                  <c:v>3.7999999999999999E-2</c:v>
                </c:pt>
                <c:pt idx="8">
                  <c:v>3.7999999999999999E-2</c:v>
                </c:pt>
                <c:pt idx="9">
                  <c:v>3.9E-2</c:v>
                </c:pt>
                <c:pt idx="10">
                  <c:v>3.7999999999999999E-2</c:v>
                </c:pt>
                <c:pt idx="11">
                  <c:v>4.1000000000000002E-2</c:v>
                </c:pt>
                <c:pt idx="12">
                  <c:v>3.7999999999999999E-2</c:v>
                </c:pt>
                <c:pt idx="13">
                  <c:v>3.6999999999999998E-2</c:v>
                </c:pt>
                <c:pt idx="14">
                  <c:v>4.2000000000000003E-2</c:v>
                </c:pt>
                <c:pt idx="15">
                  <c:v>3.9E-2</c:v>
                </c:pt>
                <c:pt idx="16">
                  <c:v>4.2999999999999997E-2</c:v>
                </c:pt>
                <c:pt idx="17">
                  <c:v>4.1000000000000002E-2</c:v>
                </c:pt>
                <c:pt idx="18">
                  <c:v>4.4999999999999998E-2</c:v>
                </c:pt>
                <c:pt idx="19">
                  <c:v>4.3999999999999997E-2</c:v>
                </c:pt>
                <c:pt idx="20">
                  <c:v>4.4999999999999998E-2</c:v>
                </c:pt>
                <c:pt idx="21">
                  <c:v>4.3999999999999997E-2</c:v>
                </c:pt>
                <c:pt idx="22">
                  <c:v>4.2999999999999997E-2</c:v>
                </c:pt>
                <c:pt idx="23">
                  <c:v>4.3999999999999997E-2</c:v>
                </c:pt>
                <c:pt idx="24">
                  <c:v>4.3999999999999997E-2</c:v>
                </c:pt>
                <c:pt idx="25">
                  <c:v>4.4999999999999998E-2</c:v>
                </c:pt>
                <c:pt idx="26">
                  <c:v>4.3999999999999997E-2</c:v>
                </c:pt>
                <c:pt idx="27">
                  <c:v>4.4999999999999998E-2</c:v>
                </c:pt>
                <c:pt idx="28">
                  <c:v>4.5999999999999999E-2</c:v>
                </c:pt>
                <c:pt idx="29">
                  <c:v>4.7E-2</c:v>
                </c:pt>
                <c:pt idx="30">
                  <c:v>4.5999999999999999E-2</c:v>
                </c:pt>
                <c:pt idx="31">
                  <c:v>4.8000000000000001E-2</c:v>
                </c:pt>
                <c:pt idx="32">
                  <c:v>4.8000000000000001E-2</c:v>
                </c:pt>
                <c:pt idx="33">
                  <c:v>4.8000000000000001E-2</c:v>
                </c:pt>
                <c:pt idx="34">
                  <c:v>4.8000000000000001E-2</c:v>
                </c:pt>
                <c:pt idx="35">
                  <c:v>4.3999999999999997E-2</c:v>
                </c:pt>
                <c:pt idx="36">
                  <c:v>3.2000000000000001E-2</c:v>
                </c:pt>
              </c:numCache>
            </c:numRef>
          </c:val>
          <c:smooth val="0"/>
        </c:ser>
        <c:ser>
          <c:idx val="1"/>
          <c:order val="1"/>
          <c:tx>
            <c:strRef>
              <c:f>Sheet1!$A$3</c:f>
              <c:strCache>
                <c:ptCount val="1"/>
                <c:pt idx="0">
                  <c:v>自動車排出ガス測定局</c:v>
                </c:pt>
              </c:strCache>
            </c:strRef>
          </c:tx>
          <c:spPr>
            <a:ln w="38112">
              <a:solidFill>
                <a:srgbClr val="FF0000"/>
              </a:solidFill>
              <a:prstDash val="solid"/>
            </a:ln>
          </c:spPr>
          <c:marker>
            <c:symbol val="square"/>
            <c:size val="8"/>
            <c:spPr>
              <a:solidFill>
                <a:srgbClr val="FF0000"/>
              </a:solidFill>
              <a:ln>
                <a:solidFill>
                  <a:srgbClr val="FF0000"/>
                </a:solidFill>
                <a:prstDash val="solid"/>
              </a:ln>
            </c:spPr>
          </c:marker>
          <c:cat>
            <c:numRef>
              <c:f>Sheet1!$B$1:$AL$1</c:f>
              <c:numCache>
                <c:formatCode>General</c:formatCode>
                <c:ptCount val="3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numCache>
            </c:numRef>
          </c:cat>
          <c:val>
            <c:numRef>
              <c:f>Sheet1!$B$3:$AL$3</c:f>
              <c:numCache>
                <c:formatCode>General</c:formatCode>
                <c:ptCount val="37"/>
                <c:pt idx="0">
                  <c:v>5.7000000000000002E-2</c:v>
                </c:pt>
                <c:pt idx="1">
                  <c:v>4.2999999999999997E-2</c:v>
                </c:pt>
                <c:pt idx="2">
                  <c:v>3.1E-2</c:v>
                </c:pt>
                <c:pt idx="3">
                  <c:v>2.9000000000000001E-2</c:v>
                </c:pt>
                <c:pt idx="4">
                  <c:v>2.7E-2</c:v>
                </c:pt>
                <c:pt idx="5">
                  <c:v>2.7E-2</c:v>
                </c:pt>
                <c:pt idx="6">
                  <c:v>2.7E-2</c:v>
                </c:pt>
                <c:pt idx="7">
                  <c:v>2.8000000000000001E-2</c:v>
                </c:pt>
                <c:pt idx="8">
                  <c:v>2.9000000000000001E-2</c:v>
                </c:pt>
                <c:pt idx="9">
                  <c:v>2.9000000000000001E-2</c:v>
                </c:pt>
                <c:pt idx="10">
                  <c:v>2.8000000000000001E-2</c:v>
                </c:pt>
                <c:pt idx="11">
                  <c:v>3.2000000000000001E-2</c:v>
                </c:pt>
                <c:pt idx="12">
                  <c:v>2.9000000000000001E-2</c:v>
                </c:pt>
                <c:pt idx="13">
                  <c:v>0.03</c:v>
                </c:pt>
                <c:pt idx="14">
                  <c:v>3.5000000000000003E-2</c:v>
                </c:pt>
                <c:pt idx="15">
                  <c:v>3.1E-2</c:v>
                </c:pt>
                <c:pt idx="16">
                  <c:v>3.4000000000000002E-2</c:v>
                </c:pt>
                <c:pt idx="17">
                  <c:v>3.3000000000000002E-2</c:v>
                </c:pt>
                <c:pt idx="18">
                  <c:v>3.6999999999999998E-2</c:v>
                </c:pt>
                <c:pt idx="19">
                  <c:v>3.3000000000000002E-2</c:v>
                </c:pt>
                <c:pt idx="20">
                  <c:v>3.5000000000000003E-2</c:v>
                </c:pt>
                <c:pt idx="21">
                  <c:v>3.3000000000000002E-2</c:v>
                </c:pt>
                <c:pt idx="22">
                  <c:v>3.3000000000000002E-2</c:v>
                </c:pt>
                <c:pt idx="23">
                  <c:v>3.5000000000000003E-2</c:v>
                </c:pt>
                <c:pt idx="24">
                  <c:v>3.4000000000000002E-2</c:v>
                </c:pt>
                <c:pt idx="25">
                  <c:v>3.3000000000000002E-2</c:v>
                </c:pt>
                <c:pt idx="26">
                  <c:v>3.4000000000000002E-2</c:v>
                </c:pt>
                <c:pt idx="27">
                  <c:v>3.4000000000000002E-2</c:v>
                </c:pt>
                <c:pt idx="28">
                  <c:v>3.6999999999999998E-2</c:v>
                </c:pt>
                <c:pt idx="29">
                  <c:v>3.7999999999999999E-2</c:v>
                </c:pt>
                <c:pt idx="30">
                  <c:v>3.6999999999999998E-2</c:v>
                </c:pt>
                <c:pt idx="31">
                  <c:v>0.04</c:v>
                </c:pt>
                <c:pt idx="32">
                  <c:v>4.1000000000000002E-2</c:v>
                </c:pt>
                <c:pt idx="33">
                  <c:v>4.1000000000000002E-2</c:v>
                </c:pt>
                <c:pt idx="34">
                  <c:v>4.2999999999999997E-2</c:v>
                </c:pt>
                <c:pt idx="35">
                  <c:v>3.9E-2</c:v>
                </c:pt>
                <c:pt idx="36">
                  <c:v>2.7E-2</c:v>
                </c:pt>
              </c:numCache>
            </c:numRef>
          </c:val>
          <c:smooth val="0"/>
        </c:ser>
        <c:dLbls>
          <c:showLegendKey val="0"/>
          <c:showVal val="0"/>
          <c:showCatName val="0"/>
          <c:showSerName val="0"/>
          <c:showPercent val="0"/>
          <c:showBubbleSize val="0"/>
        </c:dLbls>
        <c:marker val="1"/>
        <c:smooth val="0"/>
        <c:axId val="170988112"/>
        <c:axId val="170989792"/>
      </c:lineChart>
      <c:catAx>
        <c:axId val="170988112"/>
        <c:scaling>
          <c:orientation val="minMax"/>
        </c:scaling>
        <c:delete val="0"/>
        <c:axPos val="b"/>
        <c:numFmt formatCode="General" sourceLinked="1"/>
        <c:majorTickMark val="in"/>
        <c:minorTickMark val="none"/>
        <c:tickLblPos val="nextTo"/>
        <c:spPr>
          <a:ln w="3176">
            <a:solidFill>
              <a:schemeClr val="tx1"/>
            </a:solidFill>
            <a:prstDash val="solid"/>
          </a:ln>
        </c:spPr>
        <c:txPr>
          <a:bodyPr rot="0" vert="horz"/>
          <a:lstStyle/>
          <a:p>
            <a:pPr>
              <a:defRPr sz="2151" b="1" i="0" u="none" strike="noStrike" baseline="0">
                <a:solidFill>
                  <a:schemeClr val="tx1"/>
                </a:solidFill>
                <a:latin typeface="ＭＳ Ｐゴシック"/>
                <a:ea typeface="ＭＳ Ｐゴシック"/>
                <a:cs typeface="ＭＳ Ｐゴシック"/>
              </a:defRPr>
            </a:pPr>
            <a:endParaRPr lang="ja-JP"/>
          </a:p>
        </c:txPr>
        <c:crossAx val="170989792"/>
        <c:crosses val="autoZero"/>
        <c:auto val="0"/>
        <c:lblAlgn val="ctr"/>
        <c:lblOffset val="100"/>
        <c:tickLblSkip val="5"/>
        <c:tickMarkSkip val="1"/>
        <c:noMultiLvlLbl val="0"/>
      </c:catAx>
      <c:valAx>
        <c:axId val="170989792"/>
        <c:scaling>
          <c:orientation val="minMax"/>
        </c:scaling>
        <c:delete val="0"/>
        <c:axPos val="l"/>
        <c:majorGridlines>
          <c:spPr>
            <a:ln w="3176">
              <a:solidFill>
                <a:schemeClr val="tx1"/>
              </a:solidFill>
              <a:prstDash val="solid"/>
            </a:ln>
          </c:spPr>
        </c:majorGridlines>
        <c:numFmt formatCode="0.00_ " sourceLinked="0"/>
        <c:majorTickMark val="in"/>
        <c:minorTickMark val="none"/>
        <c:tickLblPos val="nextTo"/>
        <c:spPr>
          <a:ln w="3176">
            <a:solidFill>
              <a:schemeClr val="tx1"/>
            </a:solidFill>
            <a:prstDash val="solid"/>
          </a:ln>
        </c:spPr>
        <c:txPr>
          <a:bodyPr rot="0" vert="horz"/>
          <a:lstStyle/>
          <a:p>
            <a:pPr>
              <a:defRPr sz="2151" b="1" i="0" u="none" strike="noStrike" baseline="0">
                <a:solidFill>
                  <a:schemeClr val="tx1"/>
                </a:solidFill>
                <a:latin typeface="ＭＳ Ｐゴシック"/>
                <a:ea typeface="ＭＳ Ｐゴシック"/>
                <a:cs typeface="ＭＳ Ｐゴシック"/>
              </a:defRPr>
            </a:pPr>
            <a:endParaRPr lang="ja-JP"/>
          </a:p>
        </c:txPr>
        <c:crossAx val="170988112"/>
        <c:crosses val="autoZero"/>
        <c:crossBetween val="between"/>
      </c:valAx>
      <c:spPr>
        <a:noFill/>
        <a:ln w="25400">
          <a:noFill/>
        </a:ln>
      </c:spPr>
    </c:plotArea>
    <c:legend>
      <c:legendPos val="b"/>
      <c:layout>
        <c:manualLayout>
          <c:xMode val="edge"/>
          <c:yMode val="edge"/>
          <c:x val="0.22119815668202791"/>
          <c:y val="0.90818363273453095"/>
          <c:w val="0.63709677419355348"/>
          <c:h val="6.9860279441118403E-2"/>
        </c:manualLayout>
      </c:layout>
      <c:overlay val="0"/>
      <c:spPr>
        <a:noFill/>
        <a:ln w="3176">
          <a:solidFill>
            <a:schemeClr val="tx1"/>
          </a:solidFill>
          <a:prstDash val="solid"/>
        </a:ln>
      </c:spPr>
      <c:txPr>
        <a:bodyPr/>
        <a:lstStyle/>
        <a:p>
          <a:pPr>
            <a:defRPr sz="1656" b="0" i="0" u="none" strike="noStrike" baseline="0">
              <a:solidFill>
                <a:schemeClr val="tx1"/>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215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solidFill>
                  <a:srgbClr val="0033CC"/>
                </a:solidFill>
              </a:defRPr>
            </a:pPr>
            <a:r>
              <a:rPr lang="en-US" altLang="ja-JP" sz="2400" b="1" i="0" u="none" strike="noStrike" baseline="0" dirty="0" smtClean="0">
                <a:solidFill>
                  <a:srgbClr val="0033CC"/>
                </a:solidFill>
                <a:effectLst/>
              </a:rPr>
              <a:t>PM</a:t>
            </a:r>
            <a:r>
              <a:rPr lang="en-US" altLang="ja-JP" sz="2400" b="1" i="0" u="none" strike="noStrike" baseline="-25000" dirty="0" smtClean="0">
                <a:solidFill>
                  <a:srgbClr val="0033CC"/>
                </a:solidFill>
                <a:effectLst/>
              </a:rPr>
              <a:t>2.5</a:t>
            </a:r>
            <a:r>
              <a:rPr lang="ja-JP" altLang="en-US" sz="2400" dirty="0" smtClean="0">
                <a:solidFill>
                  <a:srgbClr val="0033CC"/>
                </a:solidFill>
              </a:rPr>
              <a:t>日平均濃度の推移（</a:t>
            </a:r>
            <a:r>
              <a:rPr lang="en-US" altLang="ja-JP" sz="2400" dirty="0" smtClean="0">
                <a:solidFill>
                  <a:srgbClr val="0033CC"/>
                </a:solidFill>
              </a:rPr>
              <a:t>2010.4</a:t>
            </a:r>
            <a:r>
              <a:rPr lang="ja-JP" altLang="en-US" sz="2400" dirty="0" smtClean="0">
                <a:solidFill>
                  <a:srgbClr val="0033CC"/>
                </a:solidFill>
              </a:rPr>
              <a:t>～</a:t>
            </a:r>
            <a:r>
              <a:rPr lang="en-US" altLang="ja-JP" sz="2400" dirty="0" smtClean="0">
                <a:solidFill>
                  <a:srgbClr val="0033CC"/>
                </a:solidFill>
              </a:rPr>
              <a:t>2013.3</a:t>
            </a:r>
            <a:r>
              <a:rPr lang="ja-JP" altLang="en-US" sz="2400" dirty="0" smtClean="0">
                <a:solidFill>
                  <a:srgbClr val="0033CC"/>
                </a:solidFill>
              </a:rPr>
              <a:t>）</a:t>
            </a:r>
            <a:endParaRPr lang="en-US" altLang="en-US" sz="2400" baseline="-25000" dirty="0">
              <a:solidFill>
                <a:srgbClr val="0033CC"/>
              </a:solidFill>
            </a:endParaRPr>
          </a:p>
        </c:rich>
      </c:tx>
      <c:layout>
        <c:manualLayout>
          <c:xMode val="edge"/>
          <c:yMode val="edge"/>
          <c:x val="0.21887297643902678"/>
          <c:y val="0"/>
        </c:manualLayout>
      </c:layout>
      <c:overlay val="0"/>
    </c:title>
    <c:autoTitleDeleted val="0"/>
    <c:plotArea>
      <c:layout>
        <c:manualLayout>
          <c:layoutTarget val="inner"/>
          <c:xMode val="edge"/>
          <c:yMode val="edge"/>
          <c:x val="4.6435370489978291E-2"/>
          <c:y val="0.14878256014880248"/>
          <c:w val="0.93892428340074563"/>
          <c:h val="0.70613782256199342"/>
        </c:manualLayout>
      </c:layout>
      <c:lineChart>
        <c:grouping val="standard"/>
        <c:varyColors val="0"/>
        <c:ser>
          <c:idx val="0"/>
          <c:order val="0"/>
          <c:tx>
            <c:strRef>
              <c:f>'PM25'!$G$1</c:f>
              <c:strCache>
                <c:ptCount val="1"/>
                <c:pt idx="0">
                  <c:v>Daily pm2.5</c:v>
                </c:pt>
              </c:strCache>
            </c:strRef>
          </c:tx>
          <c:spPr>
            <a:ln w="12700">
              <a:solidFill>
                <a:schemeClr val="tx1"/>
              </a:solidFill>
            </a:ln>
          </c:spPr>
          <c:marker>
            <c:symbol val="diamond"/>
            <c:size val="2"/>
            <c:spPr>
              <a:solidFill>
                <a:schemeClr val="tx1"/>
              </a:solidFill>
              <a:ln>
                <a:solidFill>
                  <a:prstClr val="black"/>
                </a:solidFill>
              </a:ln>
            </c:spPr>
          </c:marker>
          <c:cat>
            <c:strRef>
              <c:f>'PM25'!$F$2:$F$1090</c:f>
              <c:strCache>
                <c:ptCount val="1089"/>
                <c:pt idx="0">
                  <c:v>Apr., 1/2010</c:v>
                </c:pt>
                <c:pt idx="1">
                  <c:v>Apr., 2/2010</c:v>
                </c:pt>
                <c:pt idx="2">
                  <c:v>Apr., 3/2010</c:v>
                </c:pt>
                <c:pt idx="3">
                  <c:v>Apr., 4/2010</c:v>
                </c:pt>
                <c:pt idx="4">
                  <c:v>Apr., 5/2010</c:v>
                </c:pt>
                <c:pt idx="5">
                  <c:v>Apr., 6/2010</c:v>
                </c:pt>
                <c:pt idx="6">
                  <c:v>Apr., 7/2010</c:v>
                </c:pt>
                <c:pt idx="7">
                  <c:v>Apr., 8/2010</c:v>
                </c:pt>
                <c:pt idx="8">
                  <c:v>Apr., 9/2010</c:v>
                </c:pt>
                <c:pt idx="9">
                  <c:v>Apr., 10/2010</c:v>
                </c:pt>
                <c:pt idx="10">
                  <c:v>Apr., 11/2010</c:v>
                </c:pt>
                <c:pt idx="11">
                  <c:v>Apr., 12/2010</c:v>
                </c:pt>
                <c:pt idx="12">
                  <c:v>Apr., 13/2010</c:v>
                </c:pt>
                <c:pt idx="13">
                  <c:v>Apr., 14/2010</c:v>
                </c:pt>
                <c:pt idx="14">
                  <c:v>Apr., 15/2010</c:v>
                </c:pt>
                <c:pt idx="15">
                  <c:v>Apr., 16/2010</c:v>
                </c:pt>
                <c:pt idx="16">
                  <c:v>Apr., 17/2010</c:v>
                </c:pt>
                <c:pt idx="17">
                  <c:v>Apr., 18/2010</c:v>
                </c:pt>
                <c:pt idx="18">
                  <c:v>Apr., 19/2010</c:v>
                </c:pt>
                <c:pt idx="19">
                  <c:v>Apr., 20/2010</c:v>
                </c:pt>
                <c:pt idx="20">
                  <c:v>Apr., 21/2010</c:v>
                </c:pt>
                <c:pt idx="21">
                  <c:v>Apr., 22/2010</c:v>
                </c:pt>
                <c:pt idx="22">
                  <c:v>Apr., 23/2010</c:v>
                </c:pt>
                <c:pt idx="23">
                  <c:v>Apr., 24/2010</c:v>
                </c:pt>
                <c:pt idx="24">
                  <c:v>Apr., 25/2010</c:v>
                </c:pt>
                <c:pt idx="25">
                  <c:v>Apr., 26/2010</c:v>
                </c:pt>
                <c:pt idx="26">
                  <c:v>Apr., 27/2010</c:v>
                </c:pt>
                <c:pt idx="27">
                  <c:v>Apr., 28/2010</c:v>
                </c:pt>
                <c:pt idx="28">
                  <c:v>Apr., 29/2010</c:v>
                </c:pt>
                <c:pt idx="29">
                  <c:v>Apr., 30/2010</c:v>
                </c:pt>
                <c:pt idx="30">
                  <c:v>May, 1/2010</c:v>
                </c:pt>
                <c:pt idx="31">
                  <c:v>May, 2/2010</c:v>
                </c:pt>
                <c:pt idx="32">
                  <c:v>May, 3/2010</c:v>
                </c:pt>
                <c:pt idx="33">
                  <c:v>May, 4/2010</c:v>
                </c:pt>
                <c:pt idx="34">
                  <c:v>May, 5/2010</c:v>
                </c:pt>
                <c:pt idx="35">
                  <c:v>May, 6/2010</c:v>
                </c:pt>
                <c:pt idx="36">
                  <c:v>May, 7/2010</c:v>
                </c:pt>
                <c:pt idx="37">
                  <c:v>May, 8/2010</c:v>
                </c:pt>
                <c:pt idx="38">
                  <c:v>May, 9/2010</c:v>
                </c:pt>
                <c:pt idx="39">
                  <c:v>May, 10/2010</c:v>
                </c:pt>
                <c:pt idx="40">
                  <c:v>May, 11/2010</c:v>
                </c:pt>
                <c:pt idx="41">
                  <c:v>May, 12/2010</c:v>
                </c:pt>
                <c:pt idx="42">
                  <c:v>May, 13/2010</c:v>
                </c:pt>
                <c:pt idx="43">
                  <c:v>May, 14/2010</c:v>
                </c:pt>
                <c:pt idx="44">
                  <c:v>May, 15/2010</c:v>
                </c:pt>
                <c:pt idx="45">
                  <c:v>May, 16/2010</c:v>
                </c:pt>
                <c:pt idx="46">
                  <c:v>May, 17/2010</c:v>
                </c:pt>
                <c:pt idx="47">
                  <c:v>May, 18/2010</c:v>
                </c:pt>
                <c:pt idx="48">
                  <c:v>May, 19/2010</c:v>
                </c:pt>
                <c:pt idx="49">
                  <c:v>May, 20/2010</c:v>
                </c:pt>
                <c:pt idx="50">
                  <c:v>May, 21/2010</c:v>
                </c:pt>
                <c:pt idx="51">
                  <c:v>May, 22/2010</c:v>
                </c:pt>
                <c:pt idx="52">
                  <c:v>May, 23/2010</c:v>
                </c:pt>
                <c:pt idx="53">
                  <c:v>May, 24/2010</c:v>
                </c:pt>
                <c:pt idx="54">
                  <c:v>May, 25/2010</c:v>
                </c:pt>
                <c:pt idx="55">
                  <c:v>May, 26/2010</c:v>
                </c:pt>
                <c:pt idx="56">
                  <c:v>May, 27/2010</c:v>
                </c:pt>
                <c:pt idx="57">
                  <c:v>May, 28/2010</c:v>
                </c:pt>
                <c:pt idx="58">
                  <c:v>May, 29/2010</c:v>
                </c:pt>
                <c:pt idx="59">
                  <c:v>May, 30/2010</c:v>
                </c:pt>
                <c:pt idx="60">
                  <c:v>May, 31/2010</c:v>
                </c:pt>
                <c:pt idx="61">
                  <c:v>Jun., 1/2010</c:v>
                </c:pt>
                <c:pt idx="62">
                  <c:v>Jun., 2/2010</c:v>
                </c:pt>
                <c:pt idx="63">
                  <c:v>Jun., 3/2010</c:v>
                </c:pt>
                <c:pt idx="64">
                  <c:v>Jun., 4/2010</c:v>
                </c:pt>
                <c:pt idx="65">
                  <c:v>Jun., 5/2010</c:v>
                </c:pt>
                <c:pt idx="66">
                  <c:v>Jun., 6/2010</c:v>
                </c:pt>
                <c:pt idx="67">
                  <c:v>Jun., 7/2010</c:v>
                </c:pt>
                <c:pt idx="68">
                  <c:v>Jun., 8/2010</c:v>
                </c:pt>
                <c:pt idx="69">
                  <c:v>Jun., 9/2010</c:v>
                </c:pt>
                <c:pt idx="70">
                  <c:v>Jun., 10/2010</c:v>
                </c:pt>
                <c:pt idx="71">
                  <c:v>Jun., 11/2010</c:v>
                </c:pt>
                <c:pt idx="72">
                  <c:v>Jun., 12/2010</c:v>
                </c:pt>
                <c:pt idx="73">
                  <c:v>Jun., 13/2010</c:v>
                </c:pt>
                <c:pt idx="74">
                  <c:v>Jun., 14/2010</c:v>
                </c:pt>
                <c:pt idx="75">
                  <c:v>Jun., 15/2010</c:v>
                </c:pt>
                <c:pt idx="76">
                  <c:v>Jun., 16/2010</c:v>
                </c:pt>
                <c:pt idx="77">
                  <c:v>Jun., 17/2010</c:v>
                </c:pt>
                <c:pt idx="78">
                  <c:v>Jun., 18/2010</c:v>
                </c:pt>
                <c:pt idx="79">
                  <c:v>Jun., 19/2010</c:v>
                </c:pt>
                <c:pt idx="80">
                  <c:v>Jun., 20/2010</c:v>
                </c:pt>
                <c:pt idx="81">
                  <c:v>Jun., 21/2010</c:v>
                </c:pt>
                <c:pt idx="82">
                  <c:v>Jun., 22/2010</c:v>
                </c:pt>
                <c:pt idx="83">
                  <c:v>Jun., 23/2010</c:v>
                </c:pt>
                <c:pt idx="84">
                  <c:v>Jun., 24/2010</c:v>
                </c:pt>
                <c:pt idx="85">
                  <c:v>Jun., 25/2010</c:v>
                </c:pt>
                <c:pt idx="86">
                  <c:v>Jun., 26/2010</c:v>
                </c:pt>
                <c:pt idx="87">
                  <c:v>Jun., 27/2010</c:v>
                </c:pt>
                <c:pt idx="88">
                  <c:v>Jun., 28/2010</c:v>
                </c:pt>
                <c:pt idx="89">
                  <c:v>Jun., 29/2010</c:v>
                </c:pt>
                <c:pt idx="90">
                  <c:v>Jun., 30/2010</c:v>
                </c:pt>
                <c:pt idx="91">
                  <c:v>Jul., 1/2010</c:v>
                </c:pt>
                <c:pt idx="92">
                  <c:v>Jul., 2/2010</c:v>
                </c:pt>
                <c:pt idx="93">
                  <c:v>Jul., 3/2010</c:v>
                </c:pt>
                <c:pt idx="94">
                  <c:v>Jul., 4/2010</c:v>
                </c:pt>
                <c:pt idx="95">
                  <c:v>Jul., 5/2010</c:v>
                </c:pt>
                <c:pt idx="96">
                  <c:v>Jul., 6/2010</c:v>
                </c:pt>
                <c:pt idx="97">
                  <c:v>Jul., 7/2010</c:v>
                </c:pt>
                <c:pt idx="98">
                  <c:v>Jul., 8/2010</c:v>
                </c:pt>
                <c:pt idx="99">
                  <c:v>Jul., 9/2010</c:v>
                </c:pt>
                <c:pt idx="100">
                  <c:v>Jul., 10/2010</c:v>
                </c:pt>
                <c:pt idx="101">
                  <c:v>Jul., 11/2010</c:v>
                </c:pt>
                <c:pt idx="102">
                  <c:v>Jul., 12/2010</c:v>
                </c:pt>
                <c:pt idx="103">
                  <c:v>Jul., 13/2010</c:v>
                </c:pt>
                <c:pt idx="104">
                  <c:v>Jul., 14/2010</c:v>
                </c:pt>
                <c:pt idx="105">
                  <c:v>Jul., 15/2010</c:v>
                </c:pt>
                <c:pt idx="106">
                  <c:v>Jul., 16/2010</c:v>
                </c:pt>
                <c:pt idx="107">
                  <c:v>Jul., 17/2010</c:v>
                </c:pt>
                <c:pt idx="108">
                  <c:v>Jul., 18/2010</c:v>
                </c:pt>
                <c:pt idx="109">
                  <c:v>Jul., 19/2010</c:v>
                </c:pt>
                <c:pt idx="110">
                  <c:v>Jul., 20/2010</c:v>
                </c:pt>
                <c:pt idx="111">
                  <c:v>Jul., 21/2010</c:v>
                </c:pt>
                <c:pt idx="112">
                  <c:v>Jul., 22/2010</c:v>
                </c:pt>
                <c:pt idx="113">
                  <c:v>Jul., 23/2010</c:v>
                </c:pt>
                <c:pt idx="114">
                  <c:v>Jul., 24/2010</c:v>
                </c:pt>
                <c:pt idx="115">
                  <c:v>Jul., 25/2010</c:v>
                </c:pt>
                <c:pt idx="116">
                  <c:v>Jul., 26/2010</c:v>
                </c:pt>
                <c:pt idx="117">
                  <c:v>Jul., 27/2010</c:v>
                </c:pt>
                <c:pt idx="118">
                  <c:v>Jul., 28/2010</c:v>
                </c:pt>
                <c:pt idx="119">
                  <c:v>Jul., 29/2010</c:v>
                </c:pt>
                <c:pt idx="120">
                  <c:v>Jul., 30/2010</c:v>
                </c:pt>
                <c:pt idx="121">
                  <c:v>Jul., 31/2010</c:v>
                </c:pt>
                <c:pt idx="122">
                  <c:v>Aug., 1/2010</c:v>
                </c:pt>
                <c:pt idx="123">
                  <c:v>Aug., 2/2010</c:v>
                </c:pt>
                <c:pt idx="124">
                  <c:v>Aug., 3/2010</c:v>
                </c:pt>
                <c:pt idx="125">
                  <c:v>Aug., 4/2010</c:v>
                </c:pt>
                <c:pt idx="126">
                  <c:v>Aug., 5/2010</c:v>
                </c:pt>
                <c:pt idx="127">
                  <c:v>Aug., 6/2010</c:v>
                </c:pt>
                <c:pt idx="128">
                  <c:v>Aug., 7/2010</c:v>
                </c:pt>
                <c:pt idx="129">
                  <c:v>Aug., 8/2010</c:v>
                </c:pt>
                <c:pt idx="130">
                  <c:v>Aug., 9/2010</c:v>
                </c:pt>
                <c:pt idx="131">
                  <c:v>Aug., 10/2010</c:v>
                </c:pt>
                <c:pt idx="132">
                  <c:v>Aug., 11/2010</c:v>
                </c:pt>
                <c:pt idx="133">
                  <c:v>Aug., 12/2010</c:v>
                </c:pt>
                <c:pt idx="134">
                  <c:v>Aug., 13/2010</c:v>
                </c:pt>
                <c:pt idx="135">
                  <c:v>Aug., 14/2010</c:v>
                </c:pt>
                <c:pt idx="136">
                  <c:v>Aug., 15/2010</c:v>
                </c:pt>
                <c:pt idx="137">
                  <c:v>Aug., 16/2010</c:v>
                </c:pt>
                <c:pt idx="138">
                  <c:v>Aug., 17/2010</c:v>
                </c:pt>
                <c:pt idx="139">
                  <c:v>Aug., 18/2010</c:v>
                </c:pt>
                <c:pt idx="140">
                  <c:v>Aug., 19/2010</c:v>
                </c:pt>
                <c:pt idx="141">
                  <c:v>Aug., 20/2010</c:v>
                </c:pt>
                <c:pt idx="142">
                  <c:v>Aug., 21/2010</c:v>
                </c:pt>
                <c:pt idx="143">
                  <c:v>Aug., 22/2010</c:v>
                </c:pt>
                <c:pt idx="144">
                  <c:v>Aug., 23/2010</c:v>
                </c:pt>
                <c:pt idx="145">
                  <c:v>Aug., 24/2010</c:v>
                </c:pt>
                <c:pt idx="146">
                  <c:v>Aug., 25/2010</c:v>
                </c:pt>
                <c:pt idx="147">
                  <c:v>Aug., 26/2010</c:v>
                </c:pt>
                <c:pt idx="148">
                  <c:v>Aug., 27/2010</c:v>
                </c:pt>
                <c:pt idx="149">
                  <c:v>Aug., 28/2010</c:v>
                </c:pt>
                <c:pt idx="150">
                  <c:v>Aug., 29/2010</c:v>
                </c:pt>
                <c:pt idx="151">
                  <c:v>Aug., 30/2010</c:v>
                </c:pt>
                <c:pt idx="152">
                  <c:v>Aug., 31/2010</c:v>
                </c:pt>
                <c:pt idx="153">
                  <c:v>Sep., 1/2010</c:v>
                </c:pt>
                <c:pt idx="154">
                  <c:v>Sep., 2/2010</c:v>
                </c:pt>
                <c:pt idx="155">
                  <c:v>Sep., 3/2010</c:v>
                </c:pt>
                <c:pt idx="156">
                  <c:v>Sep., 4/2010</c:v>
                </c:pt>
                <c:pt idx="157">
                  <c:v>Sep., 5/2010</c:v>
                </c:pt>
                <c:pt idx="158">
                  <c:v>Sep., 6/2010</c:v>
                </c:pt>
                <c:pt idx="159">
                  <c:v>Sep., 7/2010</c:v>
                </c:pt>
                <c:pt idx="160">
                  <c:v>Sep., 8/2010</c:v>
                </c:pt>
                <c:pt idx="161">
                  <c:v>Sep., 9/2010</c:v>
                </c:pt>
                <c:pt idx="162">
                  <c:v>Sep., 10/2010</c:v>
                </c:pt>
                <c:pt idx="163">
                  <c:v>Sep., 11/2010</c:v>
                </c:pt>
                <c:pt idx="164">
                  <c:v>Sep., 12/2010</c:v>
                </c:pt>
                <c:pt idx="165">
                  <c:v>Sep., 13/2010</c:v>
                </c:pt>
                <c:pt idx="166">
                  <c:v>Sep., 14/2010</c:v>
                </c:pt>
                <c:pt idx="167">
                  <c:v>Sep., 15/2010</c:v>
                </c:pt>
                <c:pt idx="168">
                  <c:v>Sep., 16/2010</c:v>
                </c:pt>
                <c:pt idx="169">
                  <c:v>Sep., 17/2010</c:v>
                </c:pt>
                <c:pt idx="170">
                  <c:v>Sep., 18/2010</c:v>
                </c:pt>
                <c:pt idx="171">
                  <c:v>Sep., 19/2010</c:v>
                </c:pt>
                <c:pt idx="172">
                  <c:v>Sep., 20/2010</c:v>
                </c:pt>
                <c:pt idx="173">
                  <c:v>Sep., 21/2010</c:v>
                </c:pt>
                <c:pt idx="174">
                  <c:v>Sep., 22/2010</c:v>
                </c:pt>
                <c:pt idx="175">
                  <c:v>Sep., 23/2010</c:v>
                </c:pt>
                <c:pt idx="176">
                  <c:v>Sep., 24/2010</c:v>
                </c:pt>
                <c:pt idx="177">
                  <c:v>Sep., 25/2010</c:v>
                </c:pt>
                <c:pt idx="178">
                  <c:v>Sep., 26/2010</c:v>
                </c:pt>
                <c:pt idx="179">
                  <c:v>Sep., 27/2010</c:v>
                </c:pt>
                <c:pt idx="180">
                  <c:v>Sep., 28/2010</c:v>
                </c:pt>
                <c:pt idx="181">
                  <c:v>Sep., 29/2010</c:v>
                </c:pt>
                <c:pt idx="182">
                  <c:v>Sep., 30/2010</c:v>
                </c:pt>
                <c:pt idx="183">
                  <c:v>Oct., 1/2010</c:v>
                </c:pt>
                <c:pt idx="184">
                  <c:v>Oct., 2/2010</c:v>
                </c:pt>
                <c:pt idx="185">
                  <c:v>Oct., 3/2010</c:v>
                </c:pt>
                <c:pt idx="186">
                  <c:v>Oct., 4/2010</c:v>
                </c:pt>
                <c:pt idx="187">
                  <c:v>Oct., 5/2010</c:v>
                </c:pt>
                <c:pt idx="188">
                  <c:v>Oct., 6/2010</c:v>
                </c:pt>
                <c:pt idx="189">
                  <c:v>Oct., 7/2010</c:v>
                </c:pt>
                <c:pt idx="190">
                  <c:v>Oct., 8/2010</c:v>
                </c:pt>
                <c:pt idx="191">
                  <c:v>Oct., 9/2010</c:v>
                </c:pt>
                <c:pt idx="192">
                  <c:v>Oct., 10/2010</c:v>
                </c:pt>
                <c:pt idx="193">
                  <c:v>Oct., 11/2010</c:v>
                </c:pt>
                <c:pt idx="194">
                  <c:v>Oct., 12/2010</c:v>
                </c:pt>
                <c:pt idx="195">
                  <c:v>Oct., 13/2010</c:v>
                </c:pt>
                <c:pt idx="196">
                  <c:v>Oct., 14/2010</c:v>
                </c:pt>
                <c:pt idx="197">
                  <c:v>Oct., 15/2010</c:v>
                </c:pt>
                <c:pt idx="198">
                  <c:v>Oct., 16/2010</c:v>
                </c:pt>
                <c:pt idx="199">
                  <c:v>Oct., 17/2010</c:v>
                </c:pt>
                <c:pt idx="200">
                  <c:v>Oct., 18/2010</c:v>
                </c:pt>
                <c:pt idx="201">
                  <c:v>Oct., 19/2010</c:v>
                </c:pt>
                <c:pt idx="202">
                  <c:v>Oct., 20/2010</c:v>
                </c:pt>
                <c:pt idx="203">
                  <c:v>Oct., 21/2010</c:v>
                </c:pt>
                <c:pt idx="204">
                  <c:v>Oct., 22/2010</c:v>
                </c:pt>
                <c:pt idx="205">
                  <c:v>Oct., 23/2010</c:v>
                </c:pt>
                <c:pt idx="206">
                  <c:v>Oct., 24/2010</c:v>
                </c:pt>
                <c:pt idx="207">
                  <c:v>Oct., 25/2010</c:v>
                </c:pt>
                <c:pt idx="208">
                  <c:v>Oct., 26/2010</c:v>
                </c:pt>
                <c:pt idx="209">
                  <c:v>Oct., 27/2010</c:v>
                </c:pt>
                <c:pt idx="210">
                  <c:v>Oct., 28/2010</c:v>
                </c:pt>
                <c:pt idx="211">
                  <c:v>Oct., 29/2010</c:v>
                </c:pt>
                <c:pt idx="212">
                  <c:v>Oct., 30/2010</c:v>
                </c:pt>
                <c:pt idx="213">
                  <c:v>Oct., 31/2010</c:v>
                </c:pt>
                <c:pt idx="214">
                  <c:v>Nov., 1/2010</c:v>
                </c:pt>
                <c:pt idx="215">
                  <c:v>Nov., 2/2010</c:v>
                </c:pt>
                <c:pt idx="216">
                  <c:v>Nov., 3/2010</c:v>
                </c:pt>
                <c:pt idx="217">
                  <c:v>Nov., 4/2010</c:v>
                </c:pt>
                <c:pt idx="218">
                  <c:v>Nov., 5/2010</c:v>
                </c:pt>
                <c:pt idx="219">
                  <c:v>Nov., 6/2010</c:v>
                </c:pt>
                <c:pt idx="220">
                  <c:v>Nov., 7/2010</c:v>
                </c:pt>
                <c:pt idx="221">
                  <c:v>Nov., 8/2010</c:v>
                </c:pt>
                <c:pt idx="222">
                  <c:v>Nov., 9/2010</c:v>
                </c:pt>
                <c:pt idx="223">
                  <c:v>Nov., 10/2010</c:v>
                </c:pt>
                <c:pt idx="224">
                  <c:v>Nov., 11/2010</c:v>
                </c:pt>
                <c:pt idx="225">
                  <c:v>Nov., 12/2010</c:v>
                </c:pt>
                <c:pt idx="226">
                  <c:v>Nov., 13/2010</c:v>
                </c:pt>
                <c:pt idx="227">
                  <c:v>Nov., 14/2010</c:v>
                </c:pt>
                <c:pt idx="228">
                  <c:v>Nov., 15/2010</c:v>
                </c:pt>
                <c:pt idx="229">
                  <c:v>Nov., 16/2010</c:v>
                </c:pt>
                <c:pt idx="230">
                  <c:v>Nov., 17/2010</c:v>
                </c:pt>
                <c:pt idx="231">
                  <c:v>Nov., 18/2010</c:v>
                </c:pt>
                <c:pt idx="232">
                  <c:v>Nov., 19/2010</c:v>
                </c:pt>
                <c:pt idx="233">
                  <c:v>Nov., 20/2010</c:v>
                </c:pt>
                <c:pt idx="234">
                  <c:v>Nov., 21/2010</c:v>
                </c:pt>
                <c:pt idx="235">
                  <c:v>Nov., 22/2010</c:v>
                </c:pt>
                <c:pt idx="236">
                  <c:v>Nov., 23/2010</c:v>
                </c:pt>
                <c:pt idx="237">
                  <c:v>Nov., 24/2010</c:v>
                </c:pt>
                <c:pt idx="238">
                  <c:v>Nov., 25/2010</c:v>
                </c:pt>
                <c:pt idx="239">
                  <c:v>Nov., 26/2010</c:v>
                </c:pt>
                <c:pt idx="240">
                  <c:v>Nov., 27/2010</c:v>
                </c:pt>
                <c:pt idx="241">
                  <c:v>Nov., 28/2010</c:v>
                </c:pt>
                <c:pt idx="242">
                  <c:v>Nov., 29/2010</c:v>
                </c:pt>
                <c:pt idx="243">
                  <c:v>Nov., 30/2010</c:v>
                </c:pt>
                <c:pt idx="244">
                  <c:v>Dec., 1/2010</c:v>
                </c:pt>
                <c:pt idx="245">
                  <c:v>Dec., 2/2010</c:v>
                </c:pt>
                <c:pt idx="246">
                  <c:v>Dec., 3/2010</c:v>
                </c:pt>
                <c:pt idx="247">
                  <c:v>Dec., 4/2010</c:v>
                </c:pt>
                <c:pt idx="248">
                  <c:v>Dec., 5/2010</c:v>
                </c:pt>
                <c:pt idx="249">
                  <c:v>Dec., 6/2010</c:v>
                </c:pt>
                <c:pt idx="250">
                  <c:v>Dec., 7/2010</c:v>
                </c:pt>
                <c:pt idx="251">
                  <c:v>Dec., 8/2010</c:v>
                </c:pt>
                <c:pt idx="252">
                  <c:v>Dec., 9/2010</c:v>
                </c:pt>
                <c:pt idx="253">
                  <c:v>Dec., 10/2010</c:v>
                </c:pt>
                <c:pt idx="254">
                  <c:v>Dec., 11/2010</c:v>
                </c:pt>
                <c:pt idx="255">
                  <c:v>Dec., 12/2010</c:v>
                </c:pt>
                <c:pt idx="256">
                  <c:v>Dec., 13/2010</c:v>
                </c:pt>
                <c:pt idx="257">
                  <c:v>Dec., 14/2010</c:v>
                </c:pt>
                <c:pt idx="258">
                  <c:v>Dec., 15/2010</c:v>
                </c:pt>
                <c:pt idx="259">
                  <c:v>Dec., 16/2010</c:v>
                </c:pt>
                <c:pt idx="260">
                  <c:v>Dec., 17/2010</c:v>
                </c:pt>
                <c:pt idx="261">
                  <c:v>Dec., 18/2010</c:v>
                </c:pt>
                <c:pt idx="262">
                  <c:v>Dec., 19/2010</c:v>
                </c:pt>
                <c:pt idx="263">
                  <c:v>Dec., 20/2010</c:v>
                </c:pt>
                <c:pt idx="264">
                  <c:v>Dec., 21/2010</c:v>
                </c:pt>
                <c:pt idx="265">
                  <c:v>Dec., 22/2010</c:v>
                </c:pt>
                <c:pt idx="266">
                  <c:v>Dec., 23/2010</c:v>
                </c:pt>
                <c:pt idx="267">
                  <c:v>Dec., 24/2010</c:v>
                </c:pt>
                <c:pt idx="268">
                  <c:v>Dec., 25/2010</c:v>
                </c:pt>
                <c:pt idx="269">
                  <c:v>Dec., 26/2010</c:v>
                </c:pt>
                <c:pt idx="270">
                  <c:v>Dec., 27/2010</c:v>
                </c:pt>
                <c:pt idx="271">
                  <c:v>Dec., 28/2010</c:v>
                </c:pt>
                <c:pt idx="272">
                  <c:v>Dec., 29/2010</c:v>
                </c:pt>
                <c:pt idx="273">
                  <c:v>Dec., 30/2010</c:v>
                </c:pt>
                <c:pt idx="274">
                  <c:v>Dec., 31/2010</c:v>
                </c:pt>
                <c:pt idx="275">
                  <c:v>Jan., 1/2011</c:v>
                </c:pt>
                <c:pt idx="276">
                  <c:v>Jan., 2/2011</c:v>
                </c:pt>
                <c:pt idx="277">
                  <c:v>Jan., 3/2011</c:v>
                </c:pt>
                <c:pt idx="278">
                  <c:v>Jan., 4/2011</c:v>
                </c:pt>
                <c:pt idx="279">
                  <c:v>Jan., 5/2011</c:v>
                </c:pt>
                <c:pt idx="280">
                  <c:v>Jan., 6/2011</c:v>
                </c:pt>
                <c:pt idx="281">
                  <c:v>Jan., 7/2011</c:v>
                </c:pt>
                <c:pt idx="282">
                  <c:v>Jan., 8/2011</c:v>
                </c:pt>
                <c:pt idx="283">
                  <c:v>Jan., 9/2011</c:v>
                </c:pt>
                <c:pt idx="284">
                  <c:v>Jan., 10/2011</c:v>
                </c:pt>
                <c:pt idx="285">
                  <c:v>Jan., 11/2011</c:v>
                </c:pt>
                <c:pt idx="286">
                  <c:v>Jan., 12/2011</c:v>
                </c:pt>
                <c:pt idx="287">
                  <c:v>Jan., 13/2011</c:v>
                </c:pt>
                <c:pt idx="288">
                  <c:v>Jan., 14/2011</c:v>
                </c:pt>
                <c:pt idx="289">
                  <c:v>Jan., 15/2011</c:v>
                </c:pt>
                <c:pt idx="290">
                  <c:v>Jan., 16/2011</c:v>
                </c:pt>
                <c:pt idx="291">
                  <c:v>Jan., 17/2011</c:v>
                </c:pt>
                <c:pt idx="292">
                  <c:v>Jan., 18/2011</c:v>
                </c:pt>
                <c:pt idx="293">
                  <c:v>Jan., 19/2011</c:v>
                </c:pt>
                <c:pt idx="294">
                  <c:v>Jan., 20/2011</c:v>
                </c:pt>
                <c:pt idx="295">
                  <c:v>Jan., 21/2011</c:v>
                </c:pt>
                <c:pt idx="296">
                  <c:v>Jan., 22/2011</c:v>
                </c:pt>
                <c:pt idx="297">
                  <c:v>Jan., 23/2011</c:v>
                </c:pt>
                <c:pt idx="298">
                  <c:v>Jan., 24/2011</c:v>
                </c:pt>
                <c:pt idx="299">
                  <c:v>Jan., 25/2011</c:v>
                </c:pt>
                <c:pt idx="300">
                  <c:v>Jan., 26/2011</c:v>
                </c:pt>
                <c:pt idx="301">
                  <c:v>Jan., 27/2011</c:v>
                </c:pt>
                <c:pt idx="302">
                  <c:v>Jan., 28/2011</c:v>
                </c:pt>
                <c:pt idx="303">
                  <c:v>Jan., 29/2011</c:v>
                </c:pt>
                <c:pt idx="304">
                  <c:v>Jan., 30/2011</c:v>
                </c:pt>
                <c:pt idx="305">
                  <c:v>Jan., 31/2011</c:v>
                </c:pt>
                <c:pt idx="306">
                  <c:v>Feb., 1/2011</c:v>
                </c:pt>
                <c:pt idx="307">
                  <c:v>Feb., 2/2011</c:v>
                </c:pt>
                <c:pt idx="308">
                  <c:v>Feb., 3/2011</c:v>
                </c:pt>
                <c:pt idx="309">
                  <c:v>Feb., 4/2011</c:v>
                </c:pt>
                <c:pt idx="310">
                  <c:v>Feb., 5/2011</c:v>
                </c:pt>
                <c:pt idx="311">
                  <c:v>Feb., 6/2011</c:v>
                </c:pt>
                <c:pt idx="312">
                  <c:v>Feb., 7/2011</c:v>
                </c:pt>
                <c:pt idx="313">
                  <c:v>Feb., 8/2011</c:v>
                </c:pt>
                <c:pt idx="314">
                  <c:v>Feb., 9/2011</c:v>
                </c:pt>
                <c:pt idx="315">
                  <c:v>Feb., 10/2011</c:v>
                </c:pt>
                <c:pt idx="316">
                  <c:v>Feb., 11/2011</c:v>
                </c:pt>
                <c:pt idx="317">
                  <c:v>Feb., 12/2011</c:v>
                </c:pt>
                <c:pt idx="318">
                  <c:v>Feb., 13/2011</c:v>
                </c:pt>
                <c:pt idx="319">
                  <c:v>Feb., 14/2011</c:v>
                </c:pt>
                <c:pt idx="320">
                  <c:v>Feb., 15/2011</c:v>
                </c:pt>
                <c:pt idx="321">
                  <c:v>Feb., 16/2011</c:v>
                </c:pt>
                <c:pt idx="322">
                  <c:v>Feb., 17/2011</c:v>
                </c:pt>
                <c:pt idx="323">
                  <c:v>Feb., 18/2011</c:v>
                </c:pt>
                <c:pt idx="324">
                  <c:v>Feb., 19/2011</c:v>
                </c:pt>
                <c:pt idx="325">
                  <c:v>Feb., 20/2011</c:v>
                </c:pt>
                <c:pt idx="326">
                  <c:v>Feb., 21/2011</c:v>
                </c:pt>
                <c:pt idx="327">
                  <c:v>Feb., 22/2011</c:v>
                </c:pt>
                <c:pt idx="328">
                  <c:v>Feb., 23/2011</c:v>
                </c:pt>
                <c:pt idx="329">
                  <c:v>Feb., 24/2011</c:v>
                </c:pt>
                <c:pt idx="330">
                  <c:v>Feb., 25/2011</c:v>
                </c:pt>
                <c:pt idx="331">
                  <c:v>Feb., 26/2011</c:v>
                </c:pt>
                <c:pt idx="332">
                  <c:v>Feb., 27/2011</c:v>
                </c:pt>
                <c:pt idx="333">
                  <c:v>Feb., 28/2011</c:v>
                </c:pt>
                <c:pt idx="334">
                  <c:v>Mar., 1/2011</c:v>
                </c:pt>
                <c:pt idx="335">
                  <c:v>Mar., 2/2011</c:v>
                </c:pt>
                <c:pt idx="336">
                  <c:v>Mar., 3/2011</c:v>
                </c:pt>
                <c:pt idx="337">
                  <c:v>Mar., 4/2011</c:v>
                </c:pt>
                <c:pt idx="338">
                  <c:v>Mar., 5/2011</c:v>
                </c:pt>
                <c:pt idx="339">
                  <c:v>Mar., 6/2011</c:v>
                </c:pt>
                <c:pt idx="340">
                  <c:v>Mar., 7/2011</c:v>
                </c:pt>
                <c:pt idx="341">
                  <c:v>Mar., 8/2011</c:v>
                </c:pt>
                <c:pt idx="342">
                  <c:v>Mar., 9/2011</c:v>
                </c:pt>
                <c:pt idx="343">
                  <c:v>Mar., 10/2011</c:v>
                </c:pt>
                <c:pt idx="344">
                  <c:v>Mar., 11/2011</c:v>
                </c:pt>
                <c:pt idx="345">
                  <c:v>Mar., 12/2011</c:v>
                </c:pt>
                <c:pt idx="346">
                  <c:v>Mar., 13/2011</c:v>
                </c:pt>
                <c:pt idx="347">
                  <c:v>Mar., 14/2011</c:v>
                </c:pt>
                <c:pt idx="348">
                  <c:v>Mar., 15/2011</c:v>
                </c:pt>
                <c:pt idx="349">
                  <c:v>Mar., 16/2011</c:v>
                </c:pt>
                <c:pt idx="350">
                  <c:v>Mar., 17/2011</c:v>
                </c:pt>
                <c:pt idx="351">
                  <c:v>Mar., 18/2011</c:v>
                </c:pt>
                <c:pt idx="352">
                  <c:v>Mar., 19/2011</c:v>
                </c:pt>
                <c:pt idx="353">
                  <c:v>Mar., 20/2011</c:v>
                </c:pt>
                <c:pt idx="354">
                  <c:v>Mar., 21/2011</c:v>
                </c:pt>
                <c:pt idx="355">
                  <c:v>Mar., 22/2011</c:v>
                </c:pt>
                <c:pt idx="356">
                  <c:v>Mar., 23/2011</c:v>
                </c:pt>
                <c:pt idx="357">
                  <c:v>Mar., 24/2011</c:v>
                </c:pt>
                <c:pt idx="358">
                  <c:v>Mar., 25/2011</c:v>
                </c:pt>
                <c:pt idx="359">
                  <c:v>Mar., 26/2011</c:v>
                </c:pt>
                <c:pt idx="360">
                  <c:v>Mar., 27/2011</c:v>
                </c:pt>
                <c:pt idx="361">
                  <c:v>Mar., 28/2011</c:v>
                </c:pt>
                <c:pt idx="362">
                  <c:v>Mar., 29/2011</c:v>
                </c:pt>
                <c:pt idx="363">
                  <c:v>Mar., 30/2011</c:v>
                </c:pt>
                <c:pt idx="364">
                  <c:v>Mar., 31/2011</c:v>
                </c:pt>
                <c:pt idx="365">
                  <c:v>Apr., 1/2011</c:v>
                </c:pt>
                <c:pt idx="366">
                  <c:v>Apr., 2/2011</c:v>
                </c:pt>
                <c:pt idx="367">
                  <c:v>Apr., 3/2011</c:v>
                </c:pt>
                <c:pt idx="368">
                  <c:v>Apr., 4/2011</c:v>
                </c:pt>
                <c:pt idx="369">
                  <c:v>Apr., 5/2011</c:v>
                </c:pt>
                <c:pt idx="370">
                  <c:v>Apr., 6/2011</c:v>
                </c:pt>
                <c:pt idx="371">
                  <c:v>Apr., 7/2011</c:v>
                </c:pt>
                <c:pt idx="372">
                  <c:v>Apr., 8/2011</c:v>
                </c:pt>
                <c:pt idx="373">
                  <c:v>Apr., 9/2011</c:v>
                </c:pt>
                <c:pt idx="374">
                  <c:v>Apr., 10/2011</c:v>
                </c:pt>
                <c:pt idx="375">
                  <c:v>Apr., 11/2011</c:v>
                </c:pt>
                <c:pt idx="376">
                  <c:v>Apr., 12/2011</c:v>
                </c:pt>
                <c:pt idx="377">
                  <c:v>Apr., 13/2011</c:v>
                </c:pt>
                <c:pt idx="378">
                  <c:v>Apr., 14/2011</c:v>
                </c:pt>
                <c:pt idx="379">
                  <c:v>Apr., 15/2011</c:v>
                </c:pt>
                <c:pt idx="380">
                  <c:v>Apr., 16/2011</c:v>
                </c:pt>
                <c:pt idx="381">
                  <c:v>Apr., 17/2011</c:v>
                </c:pt>
                <c:pt idx="382">
                  <c:v>Apr., 18/2011</c:v>
                </c:pt>
                <c:pt idx="383">
                  <c:v>Apr., 19/2011</c:v>
                </c:pt>
                <c:pt idx="384">
                  <c:v>Apr., 20/2011</c:v>
                </c:pt>
                <c:pt idx="385">
                  <c:v>Apr., 21/2011</c:v>
                </c:pt>
                <c:pt idx="386">
                  <c:v>Apr., 22/2011</c:v>
                </c:pt>
                <c:pt idx="387">
                  <c:v>Apr., 23/2011</c:v>
                </c:pt>
                <c:pt idx="388">
                  <c:v>Apr., 24/2011</c:v>
                </c:pt>
                <c:pt idx="389">
                  <c:v>Apr., 25/2011</c:v>
                </c:pt>
                <c:pt idx="390">
                  <c:v>Apr., 26/2011</c:v>
                </c:pt>
                <c:pt idx="391">
                  <c:v>Apr., 27/2011</c:v>
                </c:pt>
                <c:pt idx="392">
                  <c:v>Apr., 28/2011</c:v>
                </c:pt>
                <c:pt idx="393">
                  <c:v>Apr., 29/2011</c:v>
                </c:pt>
                <c:pt idx="394">
                  <c:v>Apr., 30/2011</c:v>
                </c:pt>
                <c:pt idx="395">
                  <c:v>May, 1/2011</c:v>
                </c:pt>
                <c:pt idx="396">
                  <c:v>May, 2/2011</c:v>
                </c:pt>
                <c:pt idx="397">
                  <c:v>May, 3/2011</c:v>
                </c:pt>
                <c:pt idx="398">
                  <c:v>May, 4/2011</c:v>
                </c:pt>
                <c:pt idx="399">
                  <c:v>May, 5/2011</c:v>
                </c:pt>
                <c:pt idx="400">
                  <c:v>May, 6/2011</c:v>
                </c:pt>
                <c:pt idx="401">
                  <c:v>May, 7/2011</c:v>
                </c:pt>
                <c:pt idx="402">
                  <c:v>May, 8/2011</c:v>
                </c:pt>
                <c:pt idx="403">
                  <c:v>May, 9/2011</c:v>
                </c:pt>
                <c:pt idx="404">
                  <c:v>May, 10/2011</c:v>
                </c:pt>
                <c:pt idx="405">
                  <c:v>May, 11/2011</c:v>
                </c:pt>
                <c:pt idx="406">
                  <c:v>May, 12/2011</c:v>
                </c:pt>
                <c:pt idx="407">
                  <c:v>May, 13/2011</c:v>
                </c:pt>
                <c:pt idx="408">
                  <c:v>May, 14/2011</c:v>
                </c:pt>
                <c:pt idx="409">
                  <c:v>May, 15/2011</c:v>
                </c:pt>
                <c:pt idx="410">
                  <c:v>May, 16/2011</c:v>
                </c:pt>
                <c:pt idx="411">
                  <c:v>May, 17/2011</c:v>
                </c:pt>
                <c:pt idx="412">
                  <c:v>May, 18/2011</c:v>
                </c:pt>
                <c:pt idx="413">
                  <c:v>May, 19/2011</c:v>
                </c:pt>
                <c:pt idx="414">
                  <c:v>May, 20/2011</c:v>
                </c:pt>
                <c:pt idx="415">
                  <c:v>May, 21/2011</c:v>
                </c:pt>
                <c:pt idx="416">
                  <c:v>May, 22/2011</c:v>
                </c:pt>
                <c:pt idx="417">
                  <c:v>May, 23/2011</c:v>
                </c:pt>
                <c:pt idx="418">
                  <c:v>May, 24/2011</c:v>
                </c:pt>
                <c:pt idx="419">
                  <c:v>May, 25/2011</c:v>
                </c:pt>
                <c:pt idx="420">
                  <c:v>May, 26/2011</c:v>
                </c:pt>
                <c:pt idx="421">
                  <c:v>May, 27/2011</c:v>
                </c:pt>
                <c:pt idx="422">
                  <c:v>May, 28/2011</c:v>
                </c:pt>
                <c:pt idx="423">
                  <c:v>May, 29/2011</c:v>
                </c:pt>
                <c:pt idx="424">
                  <c:v>May, 30/2011</c:v>
                </c:pt>
                <c:pt idx="425">
                  <c:v>May, 31/2011</c:v>
                </c:pt>
                <c:pt idx="426">
                  <c:v>Jun., 1/2011</c:v>
                </c:pt>
                <c:pt idx="427">
                  <c:v>Jun., 2/2011</c:v>
                </c:pt>
                <c:pt idx="428">
                  <c:v>Jun., 3/2011</c:v>
                </c:pt>
                <c:pt idx="429">
                  <c:v>Jun., 4/2011</c:v>
                </c:pt>
                <c:pt idx="430">
                  <c:v>Jun., 5/2011</c:v>
                </c:pt>
                <c:pt idx="431">
                  <c:v>Jun., 6/2011</c:v>
                </c:pt>
                <c:pt idx="432">
                  <c:v>Jun., 7/2011</c:v>
                </c:pt>
                <c:pt idx="433">
                  <c:v>Jun., 8/2011</c:v>
                </c:pt>
                <c:pt idx="434">
                  <c:v>Jun., 9/2011</c:v>
                </c:pt>
                <c:pt idx="435">
                  <c:v>Jun., 10/2011</c:v>
                </c:pt>
                <c:pt idx="436">
                  <c:v>Jun., 11/2011</c:v>
                </c:pt>
                <c:pt idx="437">
                  <c:v>Jun., 12/2011</c:v>
                </c:pt>
                <c:pt idx="438">
                  <c:v>Jun., 13/2011</c:v>
                </c:pt>
                <c:pt idx="439">
                  <c:v>Jun., 14/2011</c:v>
                </c:pt>
                <c:pt idx="440">
                  <c:v>Jun., 15/2011</c:v>
                </c:pt>
                <c:pt idx="441">
                  <c:v>Jun., 16/2011</c:v>
                </c:pt>
                <c:pt idx="442">
                  <c:v>Jun., 17/2011</c:v>
                </c:pt>
                <c:pt idx="443">
                  <c:v>Jun., 18/2011</c:v>
                </c:pt>
                <c:pt idx="444">
                  <c:v>Jun., 19/2011</c:v>
                </c:pt>
                <c:pt idx="445">
                  <c:v>Jun., 20/2011</c:v>
                </c:pt>
                <c:pt idx="446">
                  <c:v>Jun., 21/2011</c:v>
                </c:pt>
                <c:pt idx="447">
                  <c:v>Jun., 22/2011</c:v>
                </c:pt>
                <c:pt idx="448">
                  <c:v>Jun., 23/2011</c:v>
                </c:pt>
                <c:pt idx="449">
                  <c:v>Jun., 24/2011</c:v>
                </c:pt>
                <c:pt idx="450">
                  <c:v>Jun., 25/2011</c:v>
                </c:pt>
                <c:pt idx="451">
                  <c:v>Jun., 26/2011</c:v>
                </c:pt>
                <c:pt idx="452">
                  <c:v>Jun., 27/2011</c:v>
                </c:pt>
                <c:pt idx="453">
                  <c:v>Jun., 28/2011</c:v>
                </c:pt>
                <c:pt idx="454">
                  <c:v>Jun., 29/2011</c:v>
                </c:pt>
                <c:pt idx="455">
                  <c:v>Jun., 30/2011</c:v>
                </c:pt>
                <c:pt idx="456">
                  <c:v>Jul., 1/2011</c:v>
                </c:pt>
                <c:pt idx="457">
                  <c:v>Jul., 2/2011</c:v>
                </c:pt>
                <c:pt idx="458">
                  <c:v>Jul., 3/2011</c:v>
                </c:pt>
                <c:pt idx="459">
                  <c:v>Jul., 4/2011</c:v>
                </c:pt>
                <c:pt idx="460">
                  <c:v>Jul., 5/2011</c:v>
                </c:pt>
                <c:pt idx="461">
                  <c:v>Jul., 6/2011</c:v>
                </c:pt>
                <c:pt idx="462">
                  <c:v>Jul., 7/2011</c:v>
                </c:pt>
                <c:pt idx="463">
                  <c:v>Jul., 8/2011</c:v>
                </c:pt>
                <c:pt idx="464">
                  <c:v>Jul., 9/2011</c:v>
                </c:pt>
                <c:pt idx="465">
                  <c:v>Jul., 10/2011</c:v>
                </c:pt>
                <c:pt idx="466">
                  <c:v>Jul., 11/2011</c:v>
                </c:pt>
                <c:pt idx="467">
                  <c:v>Jul., 12/2011</c:v>
                </c:pt>
                <c:pt idx="468">
                  <c:v>Jul., 13/2011</c:v>
                </c:pt>
                <c:pt idx="469">
                  <c:v>Jul., 14/2011</c:v>
                </c:pt>
                <c:pt idx="470">
                  <c:v>Jul., 15/2011</c:v>
                </c:pt>
                <c:pt idx="471">
                  <c:v>Jul., 16/2011</c:v>
                </c:pt>
                <c:pt idx="472">
                  <c:v>Jul., 17/2011</c:v>
                </c:pt>
                <c:pt idx="473">
                  <c:v>Jul., 18/2011</c:v>
                </c:pt>
                <c:pt idx="474">
                  <c:v>Jul., 19/2011</c:v>
                </c:pt>
                <c:pt idx="475">
                  <c:v>Jul., 20/2011</c:v>
                </c:pt>
                <c:pt idx="476">
                  <c:v>Jul., 21/2011</c:v>
                </c:pt>
                <c:pt idx="477">
                  <c:v>Jul., 22/2011</c:v>
                </c:pt>
                <c:pt idx="478">
                  <c:v>Jul., 23/2011</c:v>
                </c:pt>
                <c:pt idx="479">
                  <c:v>Jul., 24/2011</c:v>
                </c:pt>
                <c:pt idx="480">
                  <c:v>Jul., 25/2011</c:v>
                </c:pt>
                <c:pt idx="481">
                  <c:v>Jul., 26/2011</c:v>
                </c:pt>
                <c:pt idx="482">
                  <c:v>Jul., 27/2011</c:v>
                </c:pt>
                <c:pt idx="483">
                  <c:v>Jul., 28/2011</c:v>
                </c:pt>
                <c:pt idx="484">
                  <c:v>Jul., 29/2011</c:v>
                </c:pt>
                <c:pt idx="485">
                  <c:v>Jul., 30/2011</c:v>
                </c:pt>
                <c:pt idx="486">
                  <c:v>Jul., 31/2011</c:v>
                </c:pt>
                <c:pt idx="487">
                  <c:v>Aug., 1/2011</c:v>
                </c:pt>
                <c:pt idx="488">
                  <c:v>Aug., 2/2011</c:v>
                </c:pt>
                <c:pt idx="489">
                  <c:v>Aug., 3/2011</c:v>
                </c:pt>
                <c:pt idx="490">
                  <c:v>Aug., 4/2011</c:v>
                </c:pt>
                <c:pt idx="491">
                  <c:v>Aug., 5/2011</c:v>
                </c:pt>
                <c:pt idx="492">
                  <c:v>Aug., 6/2011</c:v>
                </c:pt>
                <c:pt idx="493">
                  <c:v>Aug., 7/2011</c:v>
                </c:pt>
                <c:pt idx="494">
                  <c:v>Aug., 8/2011</c:v>
                </c:pt>
                <c:pt idx="495">
                  <c:v>Aug., 9/2011</c:v>
                </c:pt>
                <c:pt idx="496">
                  <c:v>Aug., 10/2011</c:v>
                </c:pt>
                <c:pt idx="497">
                  <c:v>Aug., 11/2011</c:v>
                </c:pt>
                <c:pt idx="498">
                  <c:v>Aug., 12/2011</c:v>
                </c:pt>
                <c:pt idx="499">
                  <c:v>Aug., 13/2011</c:v>
                </c:pt>
                <c:pt idx="500">
                  <c:v>Aug., 14/2011</c:v>
                </c:pt>
                <c:pt idx="501">
                  <c:v>Aug., 15/2011</c:v>
                </c:pt>
                <c:pt idx="502">
                  <c:v>Aug., 16/2011</c:v>
                </c:pt>
                <c:pt idx="503">
                  <c:v>Aug., 17/2011</c:v>
                </c:pt>
                <c:pt idx="504">
                  <c:v>Aug., 18/2011</c:v>
                </c:pt>
                <c:pt idx="505">
                  <c:v>Aug., 19/2011</c:v>
                </c:pt>
                <c:pt idx="506">
                  <c:v>Aug., 20/2011</c:v>
                </c:pt>
                <c:pt idx="507">
                  <c:v>Aug., 21/2011</c:v>
                </c:pt>
                <c:pt idx="508">
                  <c:v>Aug., 22/2011</c:v>
                </c:pt>
                <c:pt idx="509">
                  <c:v>Aug., 23/2011</c:v>
                </c:pt>
                <c:pt idx="510">
                  <c:v>Aug., 24/2011</c:v>
                </c:pt>
                <c:pt idx="511">
                  <c:v>Aug., 25/2011</c:v>
                </c:pt>
                <c:pt idx="512">
                  <c:v>Aug., 26/2011</c:v>
                </c:pt>
                <c:pt idx="513">
                  <c:v>Aug., 27/2011</c:v>
                </c:pt>
                <c:pt idx="514">
                  <c:v>Aug., 28/2011</c:v>
                </c:pt>
                <c:pt idx="515">
                  <c:v>Aug., 29/2011</c:v>
                </c:pt>
                <c:pt idx="516">
                  <c:v>Aug., 30/2011</c:v>
                </c:pt>
                <c:pt idx="517">
                  <c:v>Aug., 31/2011</c:v>
                </c:pt>
                <c:pt idx="518">
                  <c:v>Sep., 1/2011</c:v>
                </c:pt>
                <c:pt idx="519">
                  <c:v>Sep., 2/2011</c:v>
                </c:pt>
                <c:pt idx="520">
                  <c:v>Sep., 3/2011</c:v>
                </c:pt>
                <c:pt idx="521">
                  <c:v>Sep., 4/2011</c:v>
                </c:pt>
                <c:pt idx="522">
                  <c:v>Sep., 5/2011</c:v>
                </c:pt>
                <c:pt idx="523">
                  <c:v>Sep., 6/2011</c:v>
                </c:pt>
                <c:pt idx="524">
                  <c:v>Sep., 7/2011</c:v>
                </c:pt>
                <c:pt idx="525">
                  <c:v>Sep., 8/2011</c:v>
                </c:pt>
                <c:pt idx="526">
                  <c:v>Sep., 9/2011</c:v>
                </c:pt>
                <c:pt idx="527">
                  <c:v>Sep., 10/2011</c:v>
                </c:pt>
                <c:pt idx="528">
                  <c:v>Sep., 11/2011</c:v>
                </c:pt>
                <c:pt idx="529">
                  <c:v>Sep., 12/2011</c:v>
                </c:pt>
                <c:pt idx="530">
                  <c:v>Sep., 13/2011</c:v>
                </c:pt>
                <c:pt idx="531">
                  <c:v>Sep., 14/2011</c:v>
                </c:pt>
                <c:pt idx="532">
                  <c:v>Sep., 15/2011</c:v>
                </c:pt>
                <c:pt idx="533">
                  <c:v>Sep., 16/2011</c:v>
                </c:pt>
                <c:pt idx="534">
                  <c:v>Sep., 17/2011</c:v>
                </c:pt>
                <c:pt idx="535">
                  <c:v>Sep., 18/2011</c:v>
                </c:pt>
                <c:pt idx="536">
                  <c:v>Sep., 19/2011</c:v>
                </c:pt>
                <c:pt idx="537">
                  <c:v>Sep., 20/2011</c:v>
                </c:pt>
                <c:pt idx="538">
                  <c:v>Sep., 21/2011</c:v>
                </c:pt>
                <c:pt idx="539">
                  <c:v>Sep., 22/2011</c:v>
                </c:pt>
                <c:pt idx="540">
                  <c:v>Sep., 23/2011</c:v>
                </c:pt>
                <c:pt idx="541">
                  <c:v>Sep., 24/2011</c:v>
                </c:pt>
                <c:pt idx="542">
                  <c:v>Sep., 25/2011</c:v>
                </c:pt>
                <c:pt idx="543">
                  <c:v>Sep., 26/2011</c:v>
                </c:pt>
                <c:pt idx="544">
                  <c:v>Sep., 27/2011</c:v>
                </c:pt>
                <c:pt idx="545">
                  <c:v>Sep., 28/2011</c:v>
                </c:pt>
                <c:pt idx="546">
                  <c:v>Sep., 29/2011</c:v>
                </c:pt>
                <c:pt idx="547">
                  <c:v>Sep., 30/2011</c:v>
                </c:pt>
                <c:pt idx="548">
                  <c:v>Oct., 1/2011</c:v>
                </c:pt>
                <c:pt idx="549">
                  <c:v>Oct., 2/2011</c:v>
                </c:pt>
                <c:pt idx="550">
                  <c:v>Oct., 3/2011</c:v>
                </c:pt>
                <c:pt idx="551">
                  <c:v>Oct., 4/2011</c:v>
                </c:pt>
                <c:pt idx="552">
                  <c:v>Oct., 5/2011</c:v>
                </c:pt>
                <c:pt idx="553">
                  <c:v>Oct., 6/2011</c:v>
                </c:pt>
                <c:pt idx="554">
                  <c:v>Oct., 7/2011</c:v>
                </c:pt>
                <c:pt idx="555">
                  <c:v>Oct., 8/2011</c:v>
                </c:pt>
                <c:pt idx="556">
                  <c:v>Oct., 9/2011</c:v>
                </c:pt>
                <c:pt idx="557">
                  <c:v>Oct., 10/2011</c:v>
                </c:pt>
                <c:pt idx="558">
                  <c:v>Oct., 11/2011</c:v>
                </c:pt>
                <c:pt idx="559">
                  <c:v>Oct., 12/2011</c:v>
                </c:pt>
                <c:pt idx="560">
                  <c:v>Oct., 13/2011</c:v>
                </c:pt>
                <c:pt idx="561">
                  <c:v>Oct., 14/2011</c:v>
                </c:pt>
                <c:pt idx="562">
                  <c:v>Oct., 15/2011</c:v>
                </c:pt>
                <c:pt idx="563">
                  <c:v>Oct., 16/2011</c:v>
                </c:pt>
                <c:pt idx="564">
                  <c:v>Oct., 17/2011</c:v>
                </c:pt>
                <c:pt idx="565">
                  <c:v>Oct., 18/2011</c:v>
                </c:pt>
                <c:pt idx="566">
                  <c:v>Oct., 19/2011</c:v>
                </c:pt>
                <c:pt idx="567">
                  <c:v>Oct., 20/2011</c:v>
                </c:pt>
                <c:pt idx="568">
                  <c:v>Oct., 21/2011</c:v>
                </c:pt>
                <c:pt idx="569">
                  <c:v>Oct., 22/2011</c:v>
                </c:pt>
                <c:pt idx="570">
                  <c:v>Oct., 23/2011</c:v>
                </c:pt>
                <c:pt idx="571">
                  <c:v>Oct., 24/2011</c:v>
                </c:pt>
                <c:pt idx="572">
                  <c:v>Oct., 25/2011</c:v>
                </c:pt>
                <c:pt idx="573">
                  <c:v>Oct., 26/2011</c:v>
                </c:pt>
                <c:pt idx="574">
                  <c:v>Oct., 27/2011</c:v>
                </c:pt>
                <c:pt idx="575">
                  <c:v>Oct., 28/2011</c:v>
                </c:pt>
                <c:pt idx="576">
                  <c:v>Oct., 29/2011</c:v>
                </c:pt>
                <c:pt idx="577">
                  <c:v>Oct., 30/2011</c:v>
                </c:pt>
                <c:pt idx="578">
                  <c:v>Oct., 31/2011</c:v>
                </c:pt>
                <c:pt idx="579">
                  <c:v>Nov., 1/2011</c:v>
                </c:pt>
                <c:pt idx="580">
                  <c:v>Nov., 2/2011</c:v>
                </c:pt>
                <c:pt idx="581">
                  <c:v>Nov., 3/2011</c:v>
                </c:pt>
                <c:pt idx="582">
                  <c:v>Nov., 4/2011</c:v>
                </c:pt>
                <c:pt idx="583">
                  <c:v>Nov., 5/2011</c:v>
                </c:pt>
                <c:pt idx="584">
                  <c:v>Nov., 6/2011</c:v>
                </c:pt>
                <c:pt idx="585">
                  <c:v>Nov., 7/2011</c:v>
                </c:pt>
                <c:pt idx="586">
                  <c:v>Nov., 8/2011</c:v>
                </c:pt>
                <c:pt idx="587">
                  <c:v>Nov., 9/2011</c:v>
                </c:pt>
                <c:pt idx="588">
                  <c:v>Nov., 10/2011</c:v>
                </c:pt>
                <c:pt idx="589">
                  <c:v>Nov., 11/2011</c:v>
                </c:pt>
                <c:pt idx="590">
                  <c:v>Nov., 12/2011</c:v>
                </c:pt>
                <c:pt idx="591">
                  <c:v>Nov., 13/2011</c:v>
                </c:pt>
                <c:pt idx="592">
                  <c:v>Nov., 14/2011</c:v>
                </c:pt>
                <c:pt idx="593">
                  <c:v>Nov., 15/2011</c:v>
                </c:pt>
                <c:pt idx="594">
                  <c:v>Nov., 16/2011</c:v>
                </c:pt>
                <c:pt idx="595">
                  <c:v>Nov., 17/2011</c:v>
                </c:pt>
                <c:pt idx="596">
                  <c:v>Nov., 18/2011</c:v>
                </c:pt>
                <c:pt idx="597">
                  <c:v>Nov., 19/2011</c:v>
                </c:pt>
                <c:pt idx="598">
                  <c:v>Nov., 20/2011</c:v>
                </c:pt>
                <c:pt idx="599">
                  <c:v>Nov., 21/2011</c:v>
                </c:pt>
                <c:pt idx="600">
                  <c:v>Nov., 22/2011</c:v>
                </c:pt>
                <c:pt idx="601">
                  <c:v>Nov., 23/2011</c:v>
                </c:pt>
                <c:pt idx="602">
                  <c:v>Nov., 24/2011</c:v>
                </c:pt>
                <c:pt idx="603">
                  <c:v>Nov., 25/2011</c:v>
                </c:pt>
                <c:pt idx="604">
                  <c:v>Nov., 26/2011</c:v>
                </c:pt>
                <c:pt idx="605">
                  <c:v>Nov., 27/2011</c:v>
                </c:pt>
                <c:pt idx="606">
                  <c:v>Nov., 28/2011</c:v>
                </c:pt>
                <c:pt idx="607">
                  <c:v>Nov., 29/2011</c:v>
                </c:pt>
                <c:pt idx="608">
                  <c:v>Nov., 30/2011</c:v>
                </c:pt>
                <c:pt idx="609">
                  <c:v>Dec., 1/2011</c:v>
                </c:pt>
                <c:pt idx="610">
                  <c:v>Dec., 2/2011</c:v>
                </c:pt>
                <c:pt idx="611">
                  <c:v>Dec., 3/2011</c:v>
                </c:pt>
                <c:pt idx="612">
                  <c:v>Dec., 4/2011</c:v>
                </c:pt>
                <c:pt idx="613">
                  <c:v>Dec., 5/2011</c:v>
                </c:pt>
                <c:pt idx="614">
                  <c:v>Dec., 6/2011</c:v>
                </c:pt>
                <c:pt idx="615">
                  <c:v>Dec., 7/2011</c:v>
                </c:pt>
                <c:pt idx="616">
                  <c:v>Dec., 8/2011</c:v>
                </c:pt>
                <c:pt idx="617">
                  <c:v>Dec., 9/2011</c:v>
                </c:pt>
                <c:pt idx="618">
                  <c:v>Dec., 10/2011</c:v>
                </c:pt>
                <c:pt idx="619">
                  <c:v>Dec., 11/2011</c:v>
                </c:pt>
                <c:pt idx="620">
                  <c:v>Dec., 12/2011</c:v>
                </c:pt>
                <c:pt idx="621">
                  <c:v>Dec., 13/2011</c:v>
                </c:pt>
                <c:pt idx="622">
                  <c:v>Dec., 14/2011</c:v>
                </c:pt>
                <c:pt idx="623">
                  <c:v>Dec., 15/2011</c:v>
                </c:pt>
                <c:pt idx="624">
                  <c:v>Dec., 16/2011</c:v>
                </c:pt>
                <c:pt idx="625">
                  <c:v>Dec., 17/2011</c:v>
                </c:pt>
                <c:pt idx="626">
                  <c:v>Dec., 18/2011</c:v>
                </c:pt>
                <c:pt idx="627">
                  <c:v>Dec., 19/2011</c:v>
                </c:pt>
                <c:pt idx="628">
                  <c:v>Dec., 20/2011</c:v>
                </c:pt>
                <c:pt idx="629">
                  <c:v>Dec., 21/2011</c:v>
                </c:pt>
                <c:pt idx="630">
                  <c:v>Dec., 22/2011</c:v>
                </c:pt>
                <c:pt idx="631">
                  <c:v>Dec., 23/2011</c:v>
                </c:pt>
                <c:pt idx="632">
                  <c:v>Dec., 24/2011</c:v>
                </c:pt>
                <c:pt idx="633">
                  <c:v>Dec., 25/2011</c:v>
                </c:pt>
                <c:pt idx="634">
                  <c:v>Dec., 26/2011</c:v>
                </c:pt>
                <c:pt idx="635">
                  <c:v>Dec., 27/2011</c:v>
                </c:pt>
                <c:pt idx="636">
                  <c:v>Dec., 28/2011</c:v>
                </c:pt>
                <c:pt idx="637">
                  <c:v>Dec., 29/2011</c:v>
                </c:pt>
                <c:pt idx="638">
                  <c:v>Dec., 30/2011</c:v>
                </c:pt>
                <c:pt idx="639">
                  <c:v>Dec., 31/2011</c:v>
                </c:pt>
                <c:pt idx="640">
                  <c:v>Jan., 1/2012</c:v>
                </c:pt>
                <c:pt idx="641">
                  <c:v>Jan., 2/2012</c:v>
                </c:pt>
                <c:pt idx="642">
                  <c:v>Jan., 3/2012</c:v>
                </c:pt>
                <c:pt idx="643">
                  <c:v>Jan., 4/2012</c:v>
                </c:pt>
                <c:pt idx="644">
                  <c:v>Jan., 5/2012</c:v>
                </c:pt>
                <c:pt idx="645">
                  <c:v>Jan., 6/2012</c:v>
                </c:pt>
                <c:pt idx="646">
                  <c:v>Jan., 7/2012</c:v>
                </c:pt>
                <c:pt idx="647">
                  <c:v>Jan., 8/2012</c:v>
                </c:pt>
                <c:pt idx="648">
                  <c:v>Jan., 9/2012</c:v>
                </c:pt>
                <c:pt idx="649">
                  <c:v>Jan., 10/2012</c:v>
                </c:pt>
                <c:pt idx="650">
                  <c:v>Jan., 11/2012</c:v>
                </c:pt>
                <c:pt idx="651">
                  <c:v>Jan., 12/2012</c:v>
                </c:pt>
                <c:pt idx="652">
                  <c:v>Jan., 13/2012</c:v>
                </c:pt>
                <c:pt idx="653">
                  <c:v>Jan., 14/2012</c:v>
                </c:pt>
                <c:pt idx="654">
                  <c:v>Jan., 15/2012</c:v>
                </c:pt>
                <c:pt idx="655">
                  <c:v>Jan., 16/2012</c:v>
                </c:pt>
                <c:pt idx="656">
                  <c:v>Jan., 17/2012</c:v>
                </c:pt>
                <c:pt idx="657">
                  <c:v>Jan., 18/2012</c:v>
                </c:pt>
                <c:pt idx="658">
                  <c:v>Jan., 19/2012</c:v>
                </c:pt>
                <c:pt idx="659">
                  <c:v>Jan., 20/2012</c:v>
                </c:pt>
                <c:pt idx="660">
                  <c:v>Jan., 21/2012</c:v>
                </c:pt>
                <c:pt idx="661">
                  <c:v>Jan., 22/2012</c:v>
                </c:pt>
                <c:pt idx="662">
                  <c:v>Jan., 23/2012</c:v>
                </c:pt>
                <c:pt idx="663">
                  <c:v>Jan., 24/2012</c:v>
                </c:pt>
                <c:pt idx="664">
                  <c:v>Jan., 25/2012</c:v>
                </c:pt>
                <c:pt idx="665">
                  <c:v>Jan., 26/2012</c:v>
                </c:pt>
                <c:pt idx="666">
                  <c:v>Jan., 27/2012</c:v>
                </c:pt>
                <c:pt idx="667">
                  <c:v>Jan., 28/2012</c:v>
                </c:pt>
                <c:pt idx="668">
                  <c:v>Jan., 29/2012</c:v>
                </c:pt>
                <c:pt idx="669">
                  <c:v>Jan., 30/2012</c:v>
                </c:pt>
                <c:pt idx="670">
                  <c:v>Jan., 31/2012</c:v>
                </c:pt>
                <c:pt idx="671">
                  <c:v>Feb., 1/2012</c:v>
                </c:pt>
                <c:pt idx="672">
                  <c:v>Feb., 2/2012</c:v>
                </c:pt>
                <c:pt idx="673">
                  <c:v>Feb., 3/2012</c:v>
                </c:pt>
                <c:pt idx="674">
                  <c:v>Feb., 4/2012</c:v>
                </c:pt>
                <c:pt idx="675">
                  <c:v>Feb., 5/2012</c:v>
                </c:pt>
                <c:pt idx="676">
                  <c:v>Feb., 6/2012</c:v>
                </c:pt>
                <c:pt idx="677">
                  <c:v>Feb., 7/2012</c:v>
                </c:pt>
                <c:pt idx="678">
                  <c:v>Feb., 8/2012</c:v>
                </c:pt>
                <c:pt idx="679">
                  <c:v>Feb., 9/2012</c:v>
                </c:pt>
                <c:pt idx="680">
                  <c:v>Feb., 10/2012</c:v>
                </c:pt>
                <c:pt idx="681">
                  <c:v>Feb., 11/2012</c:v>
                </c:pt>
                <c:pt idx="682">
                  <c:v>Feb., 12/2012</c:v>
                </c:pt>
                <c:pt idx="683">
                  <c:v>Feb., 13/2012</c:v>
                </c:pt>
                <c:pt idx="684">
                  <c:v>Feb., 14/2012</c:v>
                </c:pt>
                <c:pt idx="685">
                  <c:v>Feb., 15/2012</c:v>
                </c:pt>
                <c:pt idx="686">
                  <c:v>Feb., 16/2012</c:v>
                </c:pt>
                <c:pt idx="687">
                  <c:v>Feb., 17/2012</c:v>
                </c:pt>
                <c:pt idx="688">
                  <c:v>Feb., 18/2012</c:v>
                </c:pt>
                <c:pt idx="689">
                  <c:v>Feb., 19/2012</c:v>
                </c:pt>
                <c:pt idx="690">
                  <c:v>Feb., 20/2012</c:v>
                </c:pt>
                <c:pt idx="691">
                  <c:v>Feb., 21/2012</c:v>
                </c:pt>
                <c:pt idx="692">
                  <c:v>Feb., 22/2012</c:v>
                </c:pt>
                <c:pt idx="693">
                  <c:v>Feb., 23/2012</c:v>
                </c:pt>
                <c:pt idx="694">
                  <c:v>Feb., 24/2012</c:v>
                </c:pt>
                <c:pt idx="695">
                  <c:v>Feb., 25/2012</c:v>
                </c:pt>
                <c:pt idx="696">
                  <c:v>Feb., 26/2012</c:v>
                </c:pt>
                <c:pt idx="697">
                  <c:v>Feb., 27/2012</c:v>
                </c:pt>
                <c:pt idx="698">
                  <c:v>Feb., 28/2012</c:v>
                </c:pt>
                <c:pt idx="699">
                  <c:v>Feb., 29/2012</c:v>
                </c:pt>
                <c:pt idx="700">
                  <c:v>Mar., 1/2012</c:v>
                </c:pt>
                <c:pt idx="701">
                  <c:v>Mar., 2/2012</c:v>
                </c:pt>
                <c:pt idx="702">
                  <c:v>Mar., 3/2012</c:v>
                </c:pt>
                <c:pt idx="703">
                  <c:v>Mar., 4/2012</c:v>
                </c:pt>
                <c:pt idx="704">
                  <c:v>Mar., 5/2012</c:v>
                </c:pt>
                <c:pt idx="705">
                  <c:v>Mar., 6/2012</c:v>
                </c:pt>
                <c:pt idx="706">
                  <c:v>Mar., 7/2012</c:v>
                </c:pt>
                <c:pt idx="707">
                  <c:v>Mar., 8/2012</c:v>
                </c:pt>
                <c:pt idx="708">
                  <c:v>Mar., 9/2012</c:v>
                </c:pt>
                <c:pt idx="709">
                  <c:v>Mar., 10/2012</c:v>
                </c:pt>
                <c:pt idx="710">
                  <c:v>Mar., 11/2012</c:v>
                </c:pt>
                <c:pt idx="711">
                  <c:v>Mar., 12/2012</c:v>
                </c:pt>
                <c:pt idx="712">
                  <c:v>Mar., 13/2012</c:v>
                </c:pt>
                <c:pt idx="713">
                  <c:v>Mar., 14/2012</c:v>
                </c:pt>
                <c:pt idx="714">
                  <c:v>Mar., 15/2012</c:v>
                </c:pt>
                <c:pt idx="715">
                  <c:v>Mar., 16/2012</c:v>
                </c:pt>
                <c:pt idx="716">
                  <c:v>Mar., 17/2012</c:v>
                </c:pt>
                <c:pt idx="717">
                  <c:v>Mar., 18/2012</c:v>
                </c:pt>
                <c:pt idx="718">
                  <c:v>Mar., 19/2012</c:v>
                </c:pt>
                <c:pt idx="719">
                  <c:v>Mar., 20/2012</c:v>
                </c:pt>
                <c:pt idx="720">
                  <c:v>Mar., 21/2012</c:v>
                </c:pt>
                <c:pt idx="721">
                  <c:v>Mar., 22/2012</c:v>
                </c:pt>
                <c:pt idx="722">
                  <c:v>Mar., 23/2012</c:v>
                </c:pt>
                <c:pt idx="723">
                  <c:v>Mar., 24/2012</c:v>
                </c:pt>
                <c:pt idx="724">
                  <c:v>Mar., 25/2012</c:v>
                </c:pt>
                <c:pt idx="725">
                  <c:v>Mar., 26/2012</c:v>
                </c:pt>
                <c:pt idx="726">
                  <c:v>Mar., 27/2012</c:v>
                </c:pt>
                <c:pt idx="727">
                  <c:v>Mar., 28/2012</c:v>
                </c:pt>
                <c:pt idx="728">
                  <c:v>Mar., 29/2012</c:v>
                </c:pt>
                <c:pt idx="729">
                  <c:v>Mar., 30/2012</c:v>
                </c:pt>
                <c:pt idx="730">
                  <c:v>Mar., 31/2012</c:v>
                </c:pt>
                <c:pt idx="731">
                  <c:v>Apr., 1/2012</c:v>
                </c:pt>
                <c:pt idx="732">
                  <c:v>Apr., 2/2012</c:v>
                </c:pt>
                <c:pt idx="733">
                  <c:v>Apr., 3/2012</c:v>
                </c:pt>
                <c:pt idx="734">
                  <c:v>Apr., 4/2012</c:v>
                </c:pt>
                <c:pt idx="735">
                  <c:v>Apr., 5/2012</c:v>
                </c:pt>
                <c:pt idx="736">
                  <c:v>Apr., 6/2012</c:v>
                </c:pt>
                <c:pt idx="737">
                  <c:v>Apr., 7/2012</c:v>
                </c:pt>
                <c:pt idx="738">
                  <c:v>Apr., 8/2012</c:v>
                </c:pt>
                <c:pt idx="739">
                  <c:v>Apr., 9/2012</c:v>
                </c:pt>
                <c:pt idx="740">
                  <c:v>Apr., 10/2012</c:v>
                </c:pt>
                <c:pt idx="741">
                  <c:v>Apr., 11/2012</c:v>
                </c:pt>
                <c:pt idx="742">
                  <c:v>Apr., 12/2012</c:v>
                </c:pt>
                <c:pt idx="743">
                  <c:v>Apr., 13/2012</c:v>
                </c:pt>
                <c:pt idx="744">
                  <c:v>Apr., 14/2012</c:v>
                </c:pt>
                <c:pt idx="745">
                  <c:v>Apr., 15/2012</c:v>
                </c:pt>
                <c:pt idx="746">
                  <c:v>Apr., 16/2012</c:v>
                </c:pt>
                <c:pt idx="747">
                  <c:v>Apr., 17/2012</c:v>
                </c:pt>
                <c:pt idx="748">
                  <c:v>Apr., 18/2012</c:v>
                </c:pt>
                <c:pt idx="749">
                  <c:v>Apr., 19/2012</c:v>
                </c:pt>
                <c:pt idx="750">
                  <c:v>Apr., 20/2012</c:v>
                </c:pt>
                <c:pt idx="751">
                  <c:v>Apr., 21/2012</c:v>
                </c:pt>
                <c:pt idx="752">
                  <c:v>Apr., 22/2012</c:v>
                </c:pt>
                <c:pt idx="753">
                  <c:v>Apr., 23/2012</c:v>
                </c:pt>
                <c:pt idx="754">
                  <c:v>Apr., 24/2012</c:v>
                </c:pt>
                <c:pt idx="755">
                  <c:v>Apr., 25/2012</c:v>
                </c:pt>
                <c:pt idx="756">
                  <c:v>Apr., 26/2012</c:v>
                </c:pt>
                <c:pt idx="757">
                  <c:v>Apr., 27/2012</c:v>
                </c:pt>
                <c:pt idx="758">
                  <c:v>Apr., 28/2012</c:v>
                </c:pt>
                <c:pt idx="759">
                  <c:v>Apr., 29/2012</c:v>
                </c:pt>
                <c:pt idx="760">
                  <c:v>Apr., 30/2012</c:v>
                </c:pt>
                <c:pt idx="761">
                  <c:v>May, 1/2012</c:v>
                </c:pt>
                <c:pt idx="762">
                  <c:v>May, 2/2012</c:v>
                </c:pt>
                <c:pt idx="763">
                  <c:v>May, 3/2012</c:v>
                </c:pt>
                <c:pt idx="764">
                  <c:v>May, 4/2012</c:v>
                </c:pt>
                <c:pt idx="765">
                  <c:v>May, 5/2012</c:v>
                </c:pt>
                <c:pt idx="766">
                  <c:v>May, 6/2012</c:v>
                </c:pt>
                <c:pt idx="767">
                  <c:v>May, 7/2012</c:v>
                </c:pt>
                <c:pt idx="768">
                  <c:v>May, 8/2012</c:v>
                </c:pt>
                <c:pt idx="769">
                  <c:v>May, 9/2012</c:v>
                </c:pt>
                <c:pt idx="770">
                  <c:v>May, 10/2012</c:v>
                </c:pt>
                <c:pt idx="771">
                  <c:v>May, 11/2012</c:v>
                </c:pt>
                <c:pt idx="772">
                  <c:v>May, 12/2012</c:v>
                </c:pt>
                <c:pt idx="773">
                  <c:v>May, 13/2012</c:v>
                </c:pt>
                <c:pt idx="774">
                  <c:v>May, 14/2012</c:v>
                </c:pt>
                <c:pt idx="775">
                  <c:v>May, 15/2012</c:v>
                </c:pt>
                <c:pt idx="776">
                  <c:v>May, 16/2012</c:v>
                </c:pt>
                <c:pt idx="777">
                  <c:v>May, 17/2012</c:v>
                </c:pt>
                <c:pt idx="778">
                  <c:v>May, 18/2012</c:v>
                </c:pt>
                <c:pt idx="779">
                  <c:v>May, 19/2012</c:v>
                </c:pt>
                <c:pt idx="780">
                  <c:v>May, 20/2012</c:v>
                </c:pt>
                <c:pt idx="781">
                  <c:v>May, 21/2012</c:v>
                </c:pt>
                <c:pt idx="782">
                  <c:v>May, 22/2012</c:v>
                </c:pt>
                <c:pt idx="783">
                  <c:v>May, 23/2012</c:v>
                </c:pt>
                <c:pt idx="784">
                  <c:v>May, 24/2012</c:v>
                </c:pt>
                <c:pt idx="785">
                  <c:v>May, 25/2012</c:v>
                </c:pt>
                <c:pt idx="786">
                  <c:v>May, 26/2012</c:v>
                </c:pt>
                <c:pt idx="787">
                  <c:v>May, 27/2012</c:v>
                </c:pt>
                <c:pt idx="788">
                  <c:v>May, 28/2012</c:v>
                </c:pt>
                <c:pt idx="789">
                  <c:v>May, 29/2012</c:v>
                </c:pt>
                <c:pt idx="790">
                  <c:v>May, 30/2012</c:v>
                </c:pt>
                <c:pt idx="791">
                  <c:v>May, 31/2012</c:v>
                </c:pt>
                <c:pt idx="792">
                  <c:v>Jun., 1/2012</c:v>
                </c:pt>
                <c:pt idx="793">
                  <c:v>Jun., 2/2012</c:v>
                </c:pt>
                <c:pt idx="794">
                  <c:v>Jun., 3/2012</c:v>
                </c:pt>
                <c:pt idx="795">
                  <c:v>Jun., 4/2012</c:v>
                </c:pt>
                <c:pt idx="796">
                  <c:v>Jun., 5/2012</c:v>
                </c:pt>
                <c:pt idx="797">
                  <c:v>Jun., 6/2012</c:v>
                </c:pt>
                <c:pt idx="798">
                  <c:v>Jun., 7/2012</c:v>
                </c:pt>
                <c:pt idx="799">
                  <c:v>Jun., 8/2012</c:v>
                </c:pt>
                <c:pt idx="800">
                  <c:v>Jun., 9/2012</c:v>
                </c:pt>
                <c:pt idx="801">
                  <c:v>Jun., 10/2012</c:v>
                </c:pt>
                <c:pt idx="802">
                  <c:v>Jun., 11/2012</c:v>
                </c:pt>
                <c:pt idx="803">
                  <c:v>Jun., 12/2012</c:v>
                </c:pt>
                <c:pt idx="804">
                  <c:v>Jun., 13/2012</c:v>
                </c:pt>
                <c:pt idx="805">
                  <c:v>Jun., 14/2012</c:v>
                </c:pt>
                <c:pt idx="806">
                  <c:v>Jun., 15/2012</c:v>
                </c:pt>
                <c:pt idx="807">
                  <c:v>Jun., 16/2012</c:v>
                </c:pt>
                <c:pt idx="808">
                  <c:v>Jun., 17/2012</c:v>
                </c:pt>
                <c:pt idx="809">
                  <c:v>Jun., 18/2012</c:v>
                </c:pt>
                <c:pt idx="810">
                  <c:v>Jun., 19/2012</c:v>
                </c:pt>
                <c:pt idx="811">
                  <c:v>Jun., 20/2012</c:v>
                </c:pt>
                <c:pt idx="812">
                  <c:v>Jun., 21/2012</c:v>
                </c:pt>
                <c:pt idx="813">
                  <c:v>Jun., 22/2012</c:v>
                </c:pt>
                <c:pt idx="814">
                  <c:v>Jun., 23/2012</c:v>
                </c:pt>
                <c:pt idx="815">
                  <c:v>Jun., 24/2012</c:v>
                </c:pt>
                <c:pt idx="816">
                  <c:v>Jun., 25/2012</c:v>
                </c:pt>
                <c:pt idx="817">
                  <c:v>Jun., 26/2012</c:v>
                </c:pt>
                <c:pt idx="818">
                  <c:v>Jun., 27/2012</c:v>
                </c:pt>
                <c:pt idx="819">
                  <c:v>Jun., 28/2012</c:v>
                </c:pt>
                <c:pt idx="820">
                  <c:v>Jun., 29/2012</c:v>
                </c:pt>
                <c:pt idx="821">
                  <c:v>Jun., 30/2012</c:v>
                </c:pt>
                <c:pt idx="822">
                  <c:v>Jul., 1/2012</c:v>
                </c:pt>
                <c:pt idx="823">
                  <c:v>Jul., 2/2012</c:v>
                </c:pt>
                <c:pt idx="824">
                  <c:v>Jul., 3/2012</c:v>
                </c:pt>
                <c:pt idx="825">
                  <c:v>Jul., 4/2012</c:v>
                </c:pt>
                <c:pt idx="826">
                  <c:v>Jul., 5/2012</c:v>
                </c:pt>
                <c:pt idx="827">
                  <c:v>Jul., 6/2012</c:v>
                </c:pt>
                <c:pt idx="828">
                  <c:v>Jul., 7/2012</c:v>
                </c:pt>
                <c:pt idx="829">
                  <c:v>Jul., 8/2012</c:v>
                </c:pt>
                <c:pt idx="830">
                  <c:v>Jul., 9/2012</c:v>
                </c:pt>
                <c:pt idx="831">
                  <c:v>Jul., 10/2012</c:v>
                </c:pt>
                <c:pt idx="832">
                  <c:v>Jul., 11/2012</c:v>
                </c:pt>
                <c:pt idx="833">
                  <c:v>Jul., 12/2012</c:v>
                </c:pt>
                <c:pt idx="834">
                  <c:v>Jul., 13/2012</c:v>
                </c:pt>
                <c:pt idx="835">
                  <c:v>Jul., 14/2012</c:v>
                </c:pt>
                <c:pt idx="836">
                  <c:v>Jul., 15/2012</c:v>
                </c:pt>
                <c:pt idx="837">
                  <c:v>Jul., 16/2012</c:v>
                </c:pt>
                <c:pt idx="838">
                  <c:v>Jul., 17/2012</c:v>
                </c:pt>
                <c:pt idx="839">
                  <c:v>Jul., 18/2012</c:v>
                </c:pt>
                <c:pt idx="840">
                  <c:v>Jul., 19/2012</c:v>
                </c:pt>
                <c:pt idx="841">
                  <c:v>Jul., 20/2012</c:v>
                </c:pt>
                <c:pt idx="842">
                  <c:v>Jul., 21/2012</c:v>
                </c:pt>
                <c:pt idx="843">
                  <c:v>Jul., 22/2012</c:v>
                </c:pt>
                <c:pt idx="844">
                  <c:v>Jul., 23/2012</c:v>
                </c:pt>
                <c:pt idx="845">
                  <c:v>Jul., 24/2012</c:v>
                </c:pt>
                <c:pt idx="846">
                  <c:v>Jul., 25/2012</c:v>
                </c:pt>
                <c:pt idx="847">
                  <c:v>Jul., 26/2012</c:v>
                </c:pt>
                <c:pt idx="848">
                  <c:v>Jul., 27/2012</c:v>
                </c:pt>
                <c:pt idx="849">
                  <c:v>Jul., 28/2012</c:v>
                </c:pt>
                <c:pt idx="850">
                  <c:v>Jul., 29/2012</c:v>
                </c:pt>
                <c:pt idx="851">
                  <c:v>Jul., 30/2012</c:v>
                </c:pt>
                <c:pt idx="852">
                  <c:v>Jul., 31/2012</c:v>
                </c:pt>
                <c:pt idx="853">
                  <c:v>Aug., 1/2012</c:v>
                </c:pt>
                <c:pt idx="854">
                  <c:v>Aug., 2/2012</c:v>
                </c:pt>
                <c:pt idx="855">
                  <c:v>Aug., 3/2012</c:v>
                </c:pt>
                <c:pt idx="856">
                  <c:v>Aug., 4/2012</c:v>
                </c:pt>
                <c:pt idx="857">
                  <c:v>Aug., 5/2012</c:v>
                </c:pt>
                <c:pt idx="858">
                  <c:v>Aug., 6/2012</c:v>
                </c:pt>
                <c:pt idx="859">
                  <c:v>Aug., 7/2012</c:v>
                </c:pt>
                <c:pt idx="860">
                  <c:v>Aug., 8/2012</c:v>
                </c:pt>
                <c:pt idx="861">
                  <c:v>Aug., 9/2012</c:v>
                </c:pt>
                <c:pt idx="862">
                  <c:v>Aug., 10/2012</c:v>
                </c:pt>
                <c:pt idx="863">
                  <c:v>Aug., 11/2012</c:v>
                </c:pt>
                <c:pt idx="864">
                  <c:v>Aug., 12/2012</c:v>
                </c:pt>
                <c:pt idx="865">
                  <c:v>Aug., 13/2012</c:v>
                </c:pt>
                <c:pt idx="866">
                  <c:v>Aug., 14/2012</c:v>
                </c:pt>
                <c:pt idx="867">
                  <c:v>Aug., 15/2012</c:v>
                </c:pt>
                <c:pt idx="868">
                  <c:v>Aug., 16/2012</c:v>
                </c:pt>
                <c:pt idx="869">
                  <c:v>Aug., 17/2012</c:v>
                </c:pt>
                <c:pt idx="870">
                  <c:v>Aug., 18/2012</c:v>
                </c:pt>
                <c:pt idx="871">
                  <c:v>Aug., 19/2012</c:v>
                </c:pt>
                <c:pt idx="872">
                  <c:v>Aug., 20/2012</c:v>
                </c:pt>
                <c:pt idx="873">
                  <c:v>Aug., 21/2012</c:v>
                </c:pt>
                <c:pt idx="874">
                  <c:v>Aug., 22/2012</c:v>
                </c:pt>
                <c:pt idx="875">
                  <c:v>Aug., 23/2012</c:v>
                </c:pt>
                <c:pt idx="876">
                  <c:v>Aug., 24/2012</c:v>
                </c:pt>
                <c:pt idx="877">
                  <c:v>Aug., 25/2012</c:v>
                </c:pt>
                <c:pt idx="878">
                  <c:v>Aug., 26/2012</c:v>
                </c:pt>
                <c:pt idx="879">
                  <c:v>Aug., 27/2012</c:v>
                </c:pt>
                <c:pt idx="880">
                  <c:v>Aug., 28/2012</c:v>
                </c:pt>
                <c:pt idx="881">
                  <c:v>Aug., 29/2012</c:v>
                </c:pt>
                <c:pt idx="882">
                  <c:v>Aug., 30/2012</c:v>
                </c:pt>
                <c:pt idx="883">
                  <c:v>Aug., 31/2012</c:v>
                </c:pt>
                <c:pt idx="884">
                  <c:v>Sep., 1/2012</c:v>
                </c:pt>
                <c:pt idx="885">
                  <c:v>Sep., 2/2012</c:v>
                </c:pt>
                <c:pt idx="886">
                  <c:v>Sep., 3/2012</c:v>
                </c:pt>
                <c:pt idx="887">
                  <c:v>Sep., 4/2012</c:v>
                </c:pt>
                <c:pt idx="888">
                  <c:v>Sep., 5/2012</c:v>
                </c:pt>
                <c:pt idx="889">
                  <c:v>Sep., 6/2012</c:v>
                </c:pt>
                <c:pt idx="890">
                  <c:v>Sep., 7/2012</c:v>
                </c:pt>
                <c:pt idx="891">
                  <c:v>Sep., 8/2012</c:v>
                </c:pt>
                <c:pt idx="892">
                  <c:v>Sep., 9/2012</c:v>
                </c:pt>
                <c:pt idx="893">
                  <c:v>Sep., 10/2012</c:v>
                </c:pt>
                <c:pt idx="894">
                  <c:v>Sep., 11/2012</c:v>
                </c:pt>
                <c:pt idx="895">
                  <c:v>Sep., 12/2012</c:v>
                </c:pt>
                <c:pt idx="896">
                  <c:v>Sep., 13/2012</c:v>
                </c:pt>
                <c:pt idx="897">
                  <c:v>Sep., 14/2012</c:v>
                </c:pt>
                <c:pt idx="898">
                  <c:v>Sep., 15/2012</c:v>
                </c:pt>
                <c:pt idx="899">
                  <c:v>Sep., 16/2012</c:v>
                </c:pt>
                <c:pt idx="900">
                  <c:v>Sep., 17/2012</c:v>
                </c:pt>
                <c:pt idx="901">
                  <c:v>Sep., 18/2012</c:v>
                </c:pt>
                <c:pt idx="902">
                  <c:v>Sep., 19/2012</c:v>
                </c:pt>
                <c:pt idx="903">
                  <c:v>Sep., 20/2012</c:v>
                </c:pt>
                <c:pt idx="904">
                  <c:v>Sep., 21/2012</c:v>
                </c:pt>
                <c:pt idx="905">
                  <c:v>Sep., 22/2012</c:v>
                </c:pt>
                <c:pt idx="906">
                  <c:v>Sep., 23/2012</c:v>
                </c:pt>
                <c:pt idx="907">
                  <c:v>Sep., 24/2012</c:v>
                </c:pt>
                <c:pt idx="908">
                  <c:v>Sep., 25/2012</c:v>
                </c:pt>
                <c:pt idx="909">
                  <c:v>Sep., 26/2012</c:v>
                </c:pt>
                <c:pt idx="910">
                  <c:v>Sep., 27/2012</c:v>
                </c:pt>
                <c:pt idx="911">
                  <c:v>Sep., 28/2012</c:v>
                </c:pt>
                <c:pt idx="912">
                  <c:v>Sep., 29/2012</c:v>
                </c:pt>
                <c:pt idx="913">
                  <c:v>Sep., 30/2012</c:v>
                </c:pt>
                <c:pt idx="914">
                  <c:v>Oct., 1/2012</c:v>
                </c:pt>
                <c:pt idx="915">
                  <c:v>Oct., 2/2012</c:v>
                </c:pt>
                <c:pt idx="916">
                  <c:v>Oct., 3/2012</c:v>
                </c:pt>
                <c:pt idx="917">
                  <c:v>Oct., 4/2012</c:v>
                </c:pt>
                <c:pt idx="918">
                  <c:v>Oct., 5/2012</c:v>
                </c:pt>
                <c:pt idx="919">
                  <c:v>Oct., 6/2012</c:v>
                </c:pt>
                <c:pt idx="920">
                  <c:v>Oct., 7/2012</c:v>
                </c:pt>
                <c:pt idx="921">
                  <c:v>Oct., 8/2012</c:v>
                </c:pt>
                <c:pt idx="922">
                  <c:v>Oct., 9/2012</c:v>
                </c:pt>
                <c:pt idx="923">
                  <c:v>Oct., 10/2012</c:v>
                </c:pt>
                <c:pt idx="924">
                  <c:v>Oct., 11/2012</c:v>
                </c:pt>
                <c:pt idx="925">
                  <c:v>Oct., 12/2012</c:v>
                </c:pt>
                <c:pt idx="926">
                  <c:v>Oct., 13/2012</c:v>
                </c:pt>
                <c:pt idx="927">
                  <c:v>Oct., 14/2012</c:v>
                </c:pt>
                <c:pt idx="928">
                  <c:v>Oct., 15/2012</c:v>
                </c:pt>
                <c:pt idx="929">
                  <c:v>Oct., 16/2012</c:v>
                </c:pt>
                <c:pt idx="930">
                  <c:v>Oct., 17/2012</c:v>
                </c:pt>
                <c:pt idx="931">
                  <c:v>Oct., 18/2012</c:v>
                </c:pt>
                <c:pt idx="932">
                  <c:v>Oct., 19/2012</c:v>
                </c:pt>
                <c:pt idx="933">
                  <c:v>Oct., 20/2012</c:v>
                </c:pt>
                <c:pt idx="934">
                  <c:v>Oct., 21/2012</c:v>
                </c:pt>
                <c:pt idx="935">
                  <c:v>Oct., 22/2012</c:v>
                </c:pt>
                <c:pt idx="936">
                  <c:v>Oct., 23/2012</c:v>
                </c:pt>
                <c:pt idx="937">
                  <c:v>Oct., 24/2012</c:v>
                </c:pt>
                <c:pt idx="938">
                  <c:v>Oct., 25/2012</c:v>
                </c:pt>
                <c:pt idx="939">
                  <c:v>Oct., 26/2012</c:v>
                </c:pt>
                <c:pt idx="940">
                  <c:v>Oct., 27/2012</c:v>
                </c:pt>
                <c:pt idx="941">
                  <c:v>Oct., 28/2012</c:v>
                </c:pt>
                <c:pt idx="942">
                  <c:v>Oct., 29/2012</c:v>
                </c:pt>
                <c:pt idx="943">
                  <c:v>Oct., 30/2012</c:v>
                </c:pt>
                <c:pt idx="944">
                  <c:v>Oct., 31/2012</c:v>
                </c:pt>
                <c:pt idx="945">
                  <c:v>Nov., 1/2012</c:v>
                </c:pt>
                <c:pt idx="946">
                  <c:v>Nov., 2/2012</c:v>
                </c:pt>
                <c:pt idx="947">
                  <c:v>Nov., 3/2012</c:v>
                </c:pt>
                <c:pt idx="948">
                  <c:v>Nov., 4/2012</c:v>
                </c:pt>
                <c:pt idx="949">
                  <c:v>Nov., 5/2012</c:v>
                </c:pt>
                <c:pt idx="950">
                  <c:v>Nov., 6/2012</c:v>
                </c:pt>
                <c:pt idx="951">
                  <c:v>Nov., 7/2012</c:v>
                </c:pt>
                <c:pt idx="952">
                  <c:v>Nov., 8/2012</c:v>
                </c:pt>
                <c:pt idx="953">
                  <c:v>Nov., 9/2012</c:v>
                </c:pt>
                <c:pt idx="954">
                  <c:v>Nov., 10/2012</c:v>
                </c:pt>
                <c:pt idx="955">
                  <c:v>Nov., 11/2012</c:v>
                </c:pt>
                <c:pt idx="956">
                  <c:v>Nov., 12/2012</c:v>
                </c:pt>
                <c:pt idx="957">
                  <c:v>Nov., 13/2012</c:v>
                </c:pt>
                <c:pt idx="958">
                  <c:v>Nov., 14/2012</c:v>
                </c:pt>
                <c:pt idx="959">
                  <c:v>Nov., 15/2012</c:v>
                </c:pt>
                <c:pt idx="960">
                  <c:v>Nov., 16/2012</c:v>
                </c:pt>
                <c:pt idx="961">
                  <c:v>Nov., 17/2012</c:v>
                </c:pt>
                <c:pt idx="962">
                  <c:v>Nov., 18/2012</c:v>
                </c:pt>
                <c:pt idx="963">
                  <c:v>Nov., 19/2012</c:v>
                </c:pt>
                <c:pt idx="964">
                  <c:v>Nov., 20/2012</c:v>
                </c:pt>
                <c:pt idx="965">
                  <c:v>Nov., 21/2012</c:v>
                </c:pt>
                <c:pt idx="966">
                  <c:v>Nov., 22/2012</c:v>
                </c:pt>
                <c:pt idx="967">
                  <c:v>Nov., 23/2012</c:v>
                </c:pt>
                <c:pt idx="968">
                  <c:v>Nov., 24/2012</c:v>
                </c:pt>
                <c:pt idx="969">
                  <c:v>Nov., 25/2012</c:v>
                </c:pt>
                <c:pt idx="970">
                  <c:v>Nov., 26/2012</c:v>
                </c:pt>
                <c:pt idx="971">
                  <c:v>Nov., 27/2012</c:v>
                </c:pt>
                <c:pt idx="972">
                  <c:v>Nov., 28/2012</c:v>
                </c:pt>
                <c:pt idx="973">
                  <c:v>Nov., 29/2012</c:v>
                </c:pt>
                <c:pt idx="974">
                  <c:v>Nov., 30/2012</c:v>
                </c:pt>
                <c:pt idx="975">
                  <c:v>Dec., 1/2012</c:v>
                </c:pt>
                <c:pt idx="976">
                  <c:v>Dec., 2/2012</c:v>
                </c:pt>
                <c:pt idx="977">
                  <c:v>Dec., 3/2012</c:v>
                </c:pt>
                <c:pt idx="978">
                  <c:v>Dec., 4/2012</c:v>
                </c:pt>
                <c:pt idx="979">
                  <c:v>Dec., 5/2012</c:v>
                </c:pt>
                <c:pt idx="980">
                  <c:v>Dec., 6/2012</c:v>
                </c:pt>
                <c:pt idx="981">
                  <c:v>Dec., 7/2012</c:v>
                </c:pt>
                <c:pt idx="982">
                  <c:v>Dec., 8/2012</c:v>
                </c:pt>
                <c:pt idx="983">
                  <c:v>Dec., 9/2012</c:v>
                </c:pt>
                <c:pt idx="984">
                  <c:v>Dec., 10/2012</c:v>
                </c:pt>
                <c:pt idx="985">
                  <c:v>Dec., 11/2012</c:v>
                </c:pt>
                <c:pt idx="986">
                  <c:v>Dec., 12/2012</c:v>
                </c:pt>
                <c:pt idx="987">
                  <c:v>Dec., 13/2012</c:v>
                </c:pt>
                <c:pt idx="988">
                  <c:v>Dec., 14/2012</c:v>
                </c:pt>
                <c:pt idx="989">
                  <c:v>Dec., 15/2012</c:v>
                </c:pt>
                <c:pt idx="990">
                  <c:v>Dec., 16/2012</c:v>
                </c:pt>
                <c:pt idx="991">
                  <c:v>Dec., 17/2012</c:v>
                </c:pt>
                <c:pt idx="992">
                  <c:v>Dec., 18/2012</c:v>
                </c:pt>
                <c:pt idx="993">
                  <c:v>Dec., 19/2012</c:v>
                </c:pt>
                <c:pt idx="994">
                  <c:v>Dec., 20/2012</c:v>
                </c:pt>
                <c:pt idx="995">
                  <c:v>Dec., 21/2012</c:v>
                </c:pt>
                <c:pt idx="996">
                  <c:v>Dec., 22/2012</c:v>
                </c:pt>
                <c:pt idx="997">
                  <c:v>Dec., 23/2012</c:v>
                </c:pt>
                <c:pt idx="998">
                  <c:v>Dec., 24/2012</c:v>
                </c:pt>
                <c:pt idx="999">
                  <c:v>Dec., 25/2012</c:v>
                </c:pt>
                <c:pt idx="1000">
                  <c:v>Dec., 26/2012</c:v>
                </c:pt>
                <c:pt idx="1001">
                  <c:v>Dec., 27/2012</c:v>
                </c:pt>
                <c:pt idx="1002">
                  <c:v>Dec., 28/2012</c:v>
                </c:pt>
                <c:pt idx="1003">
                  <c:v>Dec., 29/2012</c:v>
                </c:pt>
                <c:pt idx="1004">
                  <c:v>Dec., 30/2012</c:v>
                </c:pt>
                <c:pt idx="1005">
                  <c:v>Dec., 31/2012</c:v>
                </c:pt>
                <c:pt idx="1006">
                  <c:v>Jan., 1/2013</c:v>
                </c:pt>
                <c:pt idx="1007">
                  <c:v>Jan., 2/2013</c:v>
                </c:pt>
                <c:pt idx="1008">
                  <c:v>Jan., 3/2013</c:v>
                </c:pt>
                <c:pt idx="1009">
                  <c:v>Jan., 4/2013</c:v>
                </c:pt>
                <c:pt idx="1010">
                  <c:v>Jan., 5/2013</c:v>
                </c:pt>
                <c:pt idx="1011">
                  <c:v>Jan., 6/2013</c:v>
                </c:pt>
                <c:pt idx="1012">
                  <c:v>Jan., 7/2013</c:v>
                </c:pt>
                <c:pt idx="1013">
                  <c:v>Jan., 8/2013</c:v>
                </c:pt>
                <c:pt idx="1014">
                  <c:v>Jan., 9/2013</c:v>
                </c:pt>
                <c:pt idx="1015">
                  <c:v>Jan., 10/2013</c:v>
                </c:pt>
                <c:pt idx="1016">
                  <c:v>Jan., 11/2013</c:v>
                </c:pt>
                <c:pt idx="1017">
                  <c:v>Jan., 12/2013</c:v>
                </c:pt>
                <c:pt idx="1018">
                  <c:v>Jan., 13/2013</c:v>
                </c:pt>
                <c:pt idx="1019">
                  <c:v>Jan., 14/2013</c:v>
                </c:pt>
                <c:pt idx="1020">
                  <c:v>Jan., 15/2013</c:v>
                </c:pt>
                <c:pt idx="1021">
                  <c:v>Jan., 16/2013</c:v>
                </c:pt>
                <c:pt idx="1022">
                  <c:v>Jan., 17/2013</c:v>
                </c:pt>
                <c:pt idx="1023">
                  <c:v>Jan., 18/2013</c:v>
                </c:pt>
                <c:pt idx="1024">
                  <c:v>Jan., 19/2013</c:v>
                </c:pt>
                <c:pt idx="1025">
                  <c:v>Jan., 20/2013</c:v>
                </c:pt>
                <c:pt idx="1026">
                  <c:v>Jan., 21/2013</c:v>
                </c:pt>
                <c:pt idx="1027">
                  <c:v>Jan., 22/2013</c:v>
                </c:pt>
                <c:pt idx="1028">
                  <c:v>Jan., 23/2013</c:v>
                </c:pt>
                <c:pt idx="1029">
                  <c:v>Jan., 24/2013</c:v>
                </c:pt>
                <c:pt idx="1030">
                  <c:v>Jan., 25/2013</c:v>
                </c:pt>
                <c:pt idx="1031">
                  <c:v>Jan., 26/2013</c:v>
                </c:pt>
                <c:pt idx="1032">
                  <c:v>Jan., 27/2013</c:v>
                </c:pt>
                <c:pt idx="1033">
                  <c:v>Jan., 28/2013</c:v>
                </c:pt>
                <c:pt idx="1034">
                  <c:v>Jan., 29/2013</c:v>
                </c:pt>
                <c:pt idx="1035">
                  <c:v>Jan., 30/2013</c:v>
                </c:pt>
                <c:pt idx="1036">
                  <c:v>Jan., 31/2013</c:v>
                </c:pt>
                <c:pt idx="1037">
                  <c:v>Feb., 1/2013</c:v>
                </c:pt>
                <c:pt idx="1038">
                  <c:v>Feb., 2/2013</c:v>
                </c:pt>
                <c:pt idx="1039">
                  <c:v>Feb., 3/2013</c:v>
                </c:pt>
                <c:pt idx="1040">
                  <c:v>Feb., 4/2013</c:v>
                </c:pt>
                <c:pt idx="1041">
                  <c:v>Feb., 5/2013</c:v>
                </c:pt>
                <c:pt idx="1042">
                  <c:v>Feb., 6/2013</c:v>
                </c:pt>
                <c:pt idx="1043">
                  <c:v>Feb., 7/2013</c:v>
                </c:pt>
                <c:pt idx="1044">
                  <c:v>Feb., 8/2013</c:v>
                </c:pt>
                <c:pt idx="1045">
                  <c:v>Feb., 9/2013</c:v>
                </c:pt>
                <c:pt idx="1046">
                  <c:v>Feb., 10/2013</c:v>
                </c:pt>
                <c:pt idx="1047">
                  <c:v>Feb., 11/2013</c:v>
                </c:pt>
                <c:pt idx="1048">
                  <c:v>Feb., 12/2013</c:v>
                </c:pt>
                <c:pt idx="1049">
                  <c:v>Feb., 13/2013</c:v>
                </c:pt>
                <c:pt idx="1050">
                  <c:v>Feb., 14/2013</c:v>
                </c:pt>
                <c:pt idx="1051">
                  <c:v>Feb., 15/2013</c:v>
                </c:pt>
                <c:pt idx="1052">
                  <c:v>Feb., 16/2013</c:v>
                </c:pt>
                <c:pt idx="1053">
                  <c:v>Feb., 17/2013</c:v>
                </c:pt>
                <c:pt idx="1054">
                  <c:v>Feb., 18/2013</c:v>
                </c:pt>
                <c:pt idx="1055">
                  <c:v>Feb., 19/2013</c:v>
                </c:pt>
                <c:pt idx="1056">
                  <c:v>Feb., 20/2013</c:v>
                </c:pt>
                <c:pt idx="1057">
                  <c:v>Feb., 21/2013</c:v>
                </c:pt>
                <c:pt idx="1058">
                  <c:v>Feb., 22/2013</c:v>
                </c:pt>
                <c:pt idx="1059">
                  <c:v>Feb., 23/2013</c:v>
                </c:pt>
                <c:pt idx="1060">
                  <c:v>Feb., 24/2013</c:v>
                </c:pt>
                <c:pt idx="1061">
                  <c:v>Feb., 25/2013</c:v>
                </c:pt>
                <c:pt idx="1062">
                  <c:v>Feb., 26/2013</c:v>
                </c:pt>
                <c:pt idx="1063">
                  <c:v>Feb., 27/2013</c:v>
                </c:pt>
                <c:pt idx="1064">
                  <c:v>Feb., 28/2013</c:v>
                </c:pt>
                <c:pt idx="1065">
                  <c:v>Mar., 1/2013</c:v>
                </c:pt>
                <c:pt idx="1066">
                  <c:v>Mar., 2/2013</c:v>
                </c:pt>
                <c:pt idx="1067">
                  <c:v>Mar., 3/2013</c:v>
                </c:pt>
                <c:pt idx="1068">
                  <c:v>Mar., 4/2013</c:v>
                </c:pt>
                <c:pt idx="1069">
                  <c:v>Mar., 5/2013</c:v>
                </c:pt>
                <c:pt idx="1070">
                  <c:v>Mar., 6/2013</c:v>
                </c:pt>
                <c:pt idx="1071">
                  <c:v>Mar., 7/2013</c:v>
                </c:pt>
                <c:pt idx="1072">
                  <c:v>Mar., 8/2013</c:v>
                </c:pt>
                <c:pt idx="1073">
                  <c:v>Mar., 9/2013</c:v>
                </c:pt>
                <c:pt idx="1074">
                  <c:v>Mar., 10/2013</c:v>
                </c:pt>
                <c:pt idx="1075">
                  <c:v>Mar., 11/2013</c:v>
                </c:pt>
                <c:pt idx="1076">
                  <c:v>Mar., 12/2013</c:v>
                </c:pt>
                <c:pt idx="1077">
                  <c:v>Mar., 13/2013</c:v>
                </c:pt>
                <c:pt idx="1078">
                  <c:v>Mar., 14/2013</c:v>
                </c:pt>
                <c:pt idx="1079">
                  <c:v>Mar., 15/2013</c:v>
                </c:pt>
                <c:pt idx="1080">
                  <c:v>Mar., 16/2013</c:v>
                </c:pt>
                <c:pt idx="1081">
                  <c:v>Mar., 17/2013</c:v>
                </c:pt>
                <c:pt idx="1082">
                  <c:v>Mar., 18/2013</c:v>
                </c:pt>
                <c:pt idx="1083">
                  <c:v>Mar., 19/2013</c:v>
                </c:pt>
                <c:pt idx="1084">
                  <c:v>Mar., 20/2013</c:v>
                </c:pt>
                <c:pt idx="1085">
                  <c:v>Mar., 21/2013</c:v>
                </c:pt>
                <c:pt idx="1086">
                  <c:v>Mar., 22/2013</c:v>
                </c:pt>
                <c:pt idx="1087">
                  <c:v>Mar., 23/2013</c:v>
                </c:pt>
                <c:pt idx="1088">
                  <c:v>Mar., 24/2013</c:v>
                </c:pt>
              </c:strCache>
            </c:strRef>
          </c:cat>
          <c:val>
            <c:numRef>
              <c:f>'PM25'!$G$2:$G$1090</c:f>
              <c:numCache>
                <c:formatCode>General</c:formatCode>
                <c:ptCount val="1089"/>
                <c:pt idx="0">
                  <c:v>21.466666669999949</c:v>
                </c:pt>
                <c:pt idx="1">
                  <c:v>12.208333329999999</c:v>
                </c:pt>
                <c:pt idx="2">
                  <c:v>15.845833330000023</c:v>
                </c:pt>
                <c:pt idx="3">
                  <c:v>18.554166670000001</c:v>
                </c:pt>
                <c:pt idx="4">
                  <c:v>25.345833329999987</c:v>
                </c:pt>
                <c:pt idx="5">
                  <c:v>31.304166670000001</c:v>
                </c:pt>
                <c:pt idx="6">
                  <c:v>14.195833330000006</c:v>
                </c:pt>
                <c:pt idx="7">
                  <c:v>10.062500000000027</c:v>
                </c:pt>
                <c:pt idx="8">
                  <c:v>10.966666670000029</c:v>
                </c:pt>
                <c:pt idx="9">
                  <c:v>9.9250000000000007</c:v>
                </c:pt>
                <c:pt idx="10">
                  <c:v>10.108333330000001</c:v>
                </c:pt>
                <c:pt idx="11">
                  <c:v>6.4624999999999995</c:v>
                </c:pt>
                <c:pt idx="12">
                  <c:v>15.054545450000004</c:v>
                </c:pt>
                <c:pt idx="13">
                  <c:v>14.970833330000023</c:v>
                </c:pt>
                <c:pt idx="14">
                  <c:v>5.4958333330000002</c:v>
                </c:pt>
                <c:pt idx="15">
                  <c:v>11.27083333</c:v>
                </c:pt>
                <c:pt idx="16">
                  <c:v>12.795833330000002</c:v>
                </c:pt>
                <c:pt idx="17">
                  <c:v>26.024999999999999</c:v>
                </c:pt>
                <c:pt idx="18">
                  <c:v>29.237500000000001</c:v>
                </c:pt>
                <c:pt idx="19">
                  <c:v>13.508333329999999</c:v>
                </c:pt>
                <c:pt idx="20">
                  <c:v>8.2416666669999987</c:v>
                </c:pt>
                <c:pt idx="21">
                  <c:v>4.0541666669999765</c:v>
                </c:pt>
                <c:pt idx="22">
                  <c:v>5.5124999999999975</c:v>
                </c:pt>
                <c:pt idx="23">
                  <c:v>13.2125</c:v>
                </c:pt>
                <c:pt idx="24">
                  <c:v>12.233333330000001</c:v>
                </c:pt>
                <c:pt idx="25">
                  <c:v>14.950000000000006</c:v>
                </c:pt>
                <c:pt idx="26">
                  <c:v>9.3541666670000048</c:v>
                </c:pt>
                <c:pt idx="27">
                  <c:v>16.666666669999987</c:v>
                </c:pt>
                <c:pt idx="28">
                  <c:v>20.854166670000001</c:v>
                </c:pt>
                <c:pt idx="29">
                  <c:v>24.570833329999999</c:v>
                </c:pt>
                <c:pt idx="30">
                  <c:v>31.75</c:v>
                </c:pt>
                <c:pt idx="31">
                  <c:v>24.779166669999999</c:v>
                </c:pt>
                <c:pt idx="32">
                  <c:v>26.887499999999989</c:v>
                </c:pt>
                <c:pt idx="33">
                  <c:v>48.462500000000013</c:v>
                </c:pt>
                <c:pt idx="34">
                  <c:v>51.616666669999994</c:v>
                </c:pt>
                <c:pt idx="35">
                  <c:v>21.387499999999989</c:v>
                </c:pt>
                <c:pt idx="36">
                  <c:v>24.245833329999989</c:v>
                </c:pt>
                <c:pt idx="37">
                  <c:v>24.479166669999987</c:v>
                </c:pt>
                <c:pt idx="38">
                  <c:v>21.470833329999987</c:v>
                </c:pt>
                <c:pt idx="39">
                  <c:v>29.140909090000001</c:v>
                </c:pt>
                <c:pt idx="40">
                  <c:v>18.149999999999999</c:v>
                </c:pt>
                <c:pt idx="41">
                  <c:v>14.29166667</c:v>
                </c:pt>
                <c:pt idx="42">
                  <c:v>10.77916667</c:v>
                </c:pt>
                <c:pt idx="43">
                  <c:v>5.0708333330000004</c:v>
                </c:pt>
                <c:pt idx="44">
                  <c:v>11.762500000000006</c:v>
                </c:pt>
                <c:pt idx="45">
                  <c:v>16.941666669999989</c:v>
                </c:pt>
                <c:pt idx="46">
                  <c:v>18.041666669999987</c:v>
                </c:pt>
                <c:pt idx="47">
                  <c:v>12.00416667</c:v>
                </c:pt>
                <c:pt idx="48">
                  <c:v>15.616666670000004</c:v>
                </c:pt>
                <c:pt idx="49">
                  <c:v>57.3125</c:v>
                </c:pt>
                <c:pt idx="50">
                  <c:v>73.024999999999991</c:v>
                </c:pt>
                <c:pt idx="51">
                  <c:v>51.091666669999995</c:v>
                </c:pt>
                <c:pt idx="52">
                  <c:v>17.399999999999999</c:v>
                </c:pt>
                <c:pt idx="53">
                  <c:v>14.962500000000029</c:v>
                </c:pt>
                <c:pt idx="54">
                  <c:v>29.412499999999941</c:v>
                </c:pt>
                <c:pt idx="55">
                  <c:v>5.1791666669999872</c:v>
                </c:pt>
                <c:pt idx="56">
                  <c:v>2.2916666669999999</c:v>
                </c:pt>
                <c:pt idx="57">
                  <c:v>5.9624999999999995</c:v>
                </c:pt>
                <c:pt idx="58">
                  <c:v>7.766666667</c:v>
                </c:pt>
                <c:pt idx="59">
                  <c:v>8.8833333330000048</c:v>
                </c:pt>
                <c:pt idx="60">
                  <c:v>12.704166669999999</c:v>
                </c:pt>
                <c:pt idx="61">
                  <c:v>13.508333329999999</c:v>
                </c:pt>
                <c:pt idx="62">
                  <c:v>17.416666669999987</c:v>
                </c:pt>
                <c:pt idx="63">
                  <c:v>24.462499999999896</c:v>
                </c:pt>
                <c:pt idx="64">
                  <c:v>24.991666669999987</c:v>
                </c:pt>
                <c:pt idx="65">
                  <c:v>23.424999999999986</c:v>
                </c:pt>
                <c:pt idx="66">
                  <c:v>20.470833329999987</c:v>
                </c:pt>
                <c:pt idx="67">
                  <c:v>35.849999999999994</c:v>
                </c:pt>
                <c:pt idx="68">
                  <c:v>18.041666669999987</c:v>
                </c:pt>
                <c:pt idx="69">
                  <c:v>17.737500000000001</c:v>
                </c:pt>
                <c:pt idx="70">
                  <c:v>23.708333329999949</c:v>
                </c:pt>
                <c:pt idx="71">
                  <c:v>26.279166669999999</c:v>
                </c:pt>
                <c:pt idx="72">
                  <c:v>21.908333329999941</c:v>
                </c:pt>
                <c:pt idx="73">
                  <c:v>18.224999999999987</c:v>
                </c:pt>
                <c:pt idx="74">
                  <c:v>7.5624999999999956</c:v>
                </c:pt>
                <c:pt idx="75">
                  <c:v>25.533333329999987</c:v>
                </c:pt>
                <c:pt idx="76">
                  <c:v>13.15</c:v>
                </c:pt>
                <c:pt idx="77">
                  <c:v>24.1</c:v>
                </c:pt>
                <c:pt idx="78">
                  <c:v>22.808333329999989</c:v>
                </c:pt>
                <c:pt idx="79">
                  <c:v>20.733333329999986</c:v>
                </c:pt>
                <c:pt idx="80">
                  <c:v>21.495833329999989</c:v>
                </c:pt>
                <c:pt idx="81">
                  <c:v>20.133333329999999</c:v>
                </c:pt>
                <c:pt idx="82">
                  <c:v>24.412499999999941</c:v>
                </c:pt>
                <c:pt idx="83">
                  <c:v>37.15</c:v>
                </c:pt>
                <c:pt idx="84">
                  <c:v>24.520833329999999</c:v>
                </c:pt>
                <c:pt idx="85">
                  <c:v>30.974999999999987</c:v>
                </c:pt>
                <c:pt idx="86">
                  <c:v>16.670833330000001</c:v>
                </c:pt>
                <c:pt idx="87">
                  <c:v>17.100000000000001</c:v>
                </c:pt>
                <c:pt idx="88">
                  <c:v>30.024999999999999</c:v>
                </c:pt>
                <c:pt idx="89">
                  <c:v>23.712499999999949</c:v>
                </c:pt>
                <c:pt idx="90">
                  <c:v>19.87916667</c:v>
                </c:pt>
                <c:pt idx="91">
                  <c:v>27.758333329999989</c:v>
                </c:pt>
                <c:pt idx="92">
                  <c:v>39.204166669999999</c:v>
                </c:pt>
                <c:pt idx="93">
                  <c:v>43.137500000000003</c:v>
                </c:pt>
                <c:pt idx="94">
                  <c:v>24.037500000000001</c:v>
                </c:pt>
                <c:pt idx="95">
                  <c:v>23.395652170000002</c:v>
                </c:pt>
                <c:pt idx="96">
                  <c:v>22.183333329999989</c:v>
                </c:pt>
                <c:pt idx="97">
                  <c:v>27.241666669999987</c:v>
                </c:pt>
                <c:pt idx="98">
                  <c:v>30.141666669999999</c:v>
                </c:pt>
                <c:pt idx="99">
                  <c:v>24.537500000000001</c:v>
                </c:pt>
                <c:pt idx="100">
                  <c:v>31.158333329999987</c:v>
                </c:pt>
                <c:pt idx="101">
                  <c:v>31.3</c:v>
                </c:pt>
                <c:pt idx="102">
                  <c:v>21.433333329999989</c:v>
                </c:pt>
                <c:pt idx="103">
                  <c:v>14.595833330000023</c:v>
                </c:pt>
                <c:pt idx="104">
                  <c:v>18.866666669999987</c:v>
                </c:pt>
                <c:pt idx="105">
                  <c:v>17.295833329999986</c:v>
                </c:pt>
                <c:pt idx="106">
                  <c:v>16.304166670000001</c:v>
                </c:pt>
                <c:pt idx="107">
                  <c:v>10.616666670000004</c:v>
                </c:pt>
                <c:pt idx="108">
                  <c:v>12.170833330000002</c:v>
                </c:pt>
                <c:pt idx="109">
                  <c:v>13.72916667</c:v>
                </c:pt>
                <c:pt idx="110">
                  <c:v>16.9375</c:v>
                </c:pt>
                <c:pt idx="111">
                  <c:v>25.383333329999989</c:v>
                </c:pt>
                <c:pt idx="112">
                  <c:v>30.462499999999896</c:v>
                </c:pt>
                <c:pt idx="113">
                  <c:v>39.629166670000011</c:v>
                </c:pt>
                <c:pt idx="114">
                  <c:v>28.558333329999989</c:v>
                </c:pt>
                <c:pt idx="115">
                  <c:v>23.704166669999999</c:v>
                </c:pt>
                <c:pt idx="116">
                  <c:v>34.254166669999996</c:v>
                </c:pt>
                <c:pt idx="117">
                  <c:v>34.395833330000109</c:v>
                </c:pt>
                <c:pt idx="118">
                  <c:v>12.566666670000027</c:v>
                </c:pt>
                <c:pt idx="119">
                  <c:v>10.512500000000006</c:v>
                </c:pt>
                <c:pt idx="120">
                  <c:v>26.3</c:v>
                </c:pt>
                <c:pt idx="121">
                  <c:v>41.879166669999996</c:v>
                </c:pt>
                <c:pt idx="122">
                  <c:v>36.320833330000013</c:v>
                </c:pt>
                <c:pt idx="123">
                  <c:v>33.831818179999999</c:v>
                </c:pt>
                <c:pt idx="124">
                  <c:v>25.179166670000001</c:v>
                </c:pt>
                <c:pt idx="125">
                  <c:v>12.325000000000006</c:v>
                </c:pt>
                <c:pt idx="126">
                  <c:v>8.7000000000000011</c:v>
                </c:pt>
                <c:pt idx="127">
                  <c:v>9.6583333330000016</c:v>
                </c:pt>
                <c:pt idx="128">
                  <c:v>10.84166667</c:v>
                </c:pt>
                <c:pt idx="129">
                  <c:v>13.78333333</c:v>
                </c:pt>
                <c:pt idx="130">
                  <c:v>9.4125000000000068</c:v>
                </c:pt>
                <c:pt idx="131">
                  <c:v>11.55833333</c:v>
                </c:pt>
                <c:pt idx="132">
                  <c:v>9.3375000000000004</c:v>
                </c:pt>
                <c:pt idx="133">
                  <c:v>23.091666669999999</c:v>
                </c:pt>
                <c:pt idx="134">
                  <c:v>33.258333330000163</c:v>
                </c:pt>
                <c:pt idx="135">
                  <c:v>34.291666669999998</c:v>
                </c:pt>
                <c:pt idx="136">
                  <c:v>26.616666670000001</c:v>
                </c:pt>
                <c:pt idx="137">
                  <c:v>20.891666669999999</c:v>
                </c:pt>
                <c:pt idx="138">
                  <c:v>24.054166670000001</c:v>
                </c:pt>
                <c:pt idx="139">
                  <c:v>16.866666669999987</c:v>
                </c:pt>
                <c:pt idx="140">
                  <c:v>33.083333330000109</c:v>
                </c:pt>
                <c:pt idx="141">
                  <c:v>37.716666669999995</c:v>
                </c:pt>
                <c:pt idx="142">
                  <c:v>38.120833330000139</c:v>
                </c:pt>
                <c:pt idx="143">
                  <c:v>33.466666669999995</c:v>
                </c:pt>
                <c:pt idx="144">
                  <c:v>41.212500000000013</c:v>
                </c:pt>
                <c:pt idx="145">
                  <c:v>38.133333330000163</c:v>
                </c:pt>
                <c:pt idx="146">
                  <c:v>25.991666669999987</c:v>
                </c:pt>
                <c:pt idx="147">
                  <c:v>9.6833333330000002</c:v>
                </c:pt>
                <c:pt idx="148">
                  <c:v>7.3958333329999881</c:v>
                </c:pt>
                <c:pt idx="149">
                  <c:v>9.0916666670000001</c:v>
                </c:pt>
                <c:pt idx="150">
                  <c:v>9.2416666669999987</c:v>
                </c:pt>
                <c:pt idx="151">
                  <c:v>7.7272727269999955</c:v>
                </c:pt>
                <c:pt idx="152">
                  <c:v>13.28333333</c:v>
                </c:pt>
                <c:pt idx="153">
                  <c:v>12.7875</c:v>
                </c:pt>
                <c:pt idx="154">
                  <c:v>11.77083333</c:v>
                </c:pt>
                <c:pt idx="155">
                  <c:v>14.33333333</c:v>
                </c:pt>
                <c:pt idx="156">
                  <c:v>18.62083333</c:v>
                </c:pt>
                <c:pt idx="157">
                  <c:v>14.962500000000029</c:v>
                </c:pt>
                <c:pt idx="158">
                  <c:v>6.3124999999999956</c:v>
                </c:pt>
                <c:pt idx="159">
                  <c:v>9.6333333329999995</c:v>
                </c:pt>
                <c:pt idx="160">
                  <c:v>10.45833333</c:v>
                </c:pt>
                <c:pt idx="161">
                  <c:v>14.079166670000006</c:v>
                </c:pt>
                <c:pt idx="162">
                  <c:v>19.729166669999987</c:v>
                </c:pt>
                <c:pt idx="163">
                  <c:v>28.762499999999903</c:v>
                </c:pt>
                <c:pt idx="164">
                  <c:v>33.791666669999998</c:v>
                </c:pt>
                <c:pt idx="165">
                  <c:v>19.804166670000001</c:v>
                </c:pt>
                <c:pt idx="166">
                  <c:v>11.00416667</c:v>
                </c:pt>
                <c:pt idx="167">
                  <c:v>13.725</c:v>
                </c:pt>
                <c:pt idx="168">
                  <c:v>13.762500000000006</c:v>
                </c:pt>
                <c:pt idx="169">
                  <c:v>12.929166670000004</c:v>
                </c:pt>
                <c:pt idx="170">
                  <c:v>16.241666669999987</c:v>
                </c:pt>
                <c:pt idx="171">
                  <c:v>24.558333329999989</c:v>
                </c:pt>
                <c:pt idx="172">
                  <c:v>31.150000000000031</c:v>
                </c:pt>
                <c:pt idx="173">
                  <c:v>36.066666669999996</c:v>
                </c:pt>
                <c:pt idx="174">
                  <c:v>19.55</c:v>
                </c:pt>
                <c:pt idx="175">
                  <c:v>1.3875</c:v>
                </c:pt>
                <c:pt idx="176">
                  <c:v>4.858333333</c:v>
                </c:pt>
                <c:pt idx="177">
                  <c:v>6.5833333329999997</c:v>
                </c:pt>
                <c:pt idx="178">
                  <c:v>8.3250000000000028</c:v>
                </c:pt>
                <c:pt idx="179">
                  <c:v>11.985714290000034</c:v>
                </c:pt>
                <c:pt idx="180">
                  <c:v>10.639999999999999</c:v>
                </c:pt>
                <c:pt idx="181">
                  <c:v>13.679166670000004</c:v>
                </c:pt>
                <c:pt idx="182">
                  <c:v>17.033333329999987</c:v>
                </c:pt>
                <c:pt idx="183">
                  <c:v>22.091666669999999</c:v>
                </c:pt>
                <c:pt idx="184">
                  <c:v>20.48333332999993</c:v>
                </c:pt>
                <c:pt idx="185">
                  <c:v>22.537500000000001</c:v>
                </c:pt>
                <c:pt idx="186">
                  <c:v>28.433333329999989</c:v>
                </c:pt>
                <c:pt idx="187">
                  <c:v>20.058333329999989</c:v>
                </c:pt>
                <c:pt idx="188">
                  <c:v>14.354166670000023</c:v>
                </c:pt>
                <c:pt idx="189">
                  <c:v>11.412500000000023</c:v>
                </c:pt>
                <c:pt idx="190">
                  <c:v>20.75</c:v>
                </c:pt>
                <c:pt idx="191">
                  <c:v>6.9375</c:v>
                </c:pt>
                <c:pt idx="192">
                  <c:v>8.9916666670000005</c:v>
                </c:pt>
                <c:pt idx="193">
                  <c:v>10.470833330000023</c:v>
                </c:pt>
                <c:pt idx="194">
                  <c:v>17.5</c:v>
                </c:pt>
                <c:pt idx="195">
                  <c:v>33.604166669999998</c:v>
                </c:pt>
                <c:pt idx="196">
                  <c:v>37.875</c:v>
                </c:pt>
                <c:pt idx="197">
                  <c:v>26.279166669999999</c:v>
                </c:pt>
                <c:pt idx="198">
                  <c:v>18.354166670000001</c:v>
                </c:pt>
                <c:pt idx="199">
                  <c:v>20.524999999999999</c:v>
                </c:pt>
                <c:pt idx="200">
                  <c:v>29.654166670000031</c:v>
                </c:pt>
                <c:pt idx="201">
                  <c:v>32.712500000000013</c:v>
                </c:pt>
                <c:pt idx="202">
                  <c:v>29.541666669999987</c:v>
                </c:pt>
                <c:pt idx="203">
                  <c:v>25.024999999999999</c:v>
                </c:pt>
                <c:pt idx="204">
                  <c:v>10.991666670000004</c:v>
                </c:pt>
                <c:pt idx="205">
                  <c:v>19.291666669999987</c:v>
                </c:pt>
                <c:pt idx="206">
                  <c:v>22.341666669999999</c:v>
                </c:pt>
                <c:pt idx="207">
                  <c:v>10.491666670000004</c:v>
                </c:pt>
                <c:pt idx="208">
                  <c:v>5.3954545449999785</c:v>
                </c:pt>
                <c:pt idx="209">
                  <c:v>6.0874999999999995</c:v>
                </c:pt>
                <c:pt idx="210">
                  <c:v>4.45</c:v>
                </c:pt>
                <c:pt idx="211">
                  <c:v>6.0208333329999881</c:v>
                </c:pt>
                <c:pt idx="212">
                  <c:v>7.8708333330000002</c:v>
                </c:pt>
                <c:pt idx="213">
                  <c:v>14.80833333</c:v>
                </c:pt>
                <c:pt idx="214">
                  <c:v>9.3250000000000028</c:v>
                </c:pt>
                <c:pt idx="215">
                  <c:v>14.845833330000023</c:v>
                </c:pt>
                <c:pt idx="216">
                  <c:v>11.233333330000001</c:v>
                </c:pt>
                <c:pt idx="217">
                  <c:v>15.77916667</c:v>
                </c:pt>
                <c:pt idx="218">
                  <c:v>24.36249999999993</c:v>
                </c:pt>
                <c:pt idx="219">
                  <c:v>34.779166670000002</c:v>
                </c:pt>
                <c:pt idx="220">
                  <c:v>43.337499999999999</c:v>
                </c:pt>
                <c:pt idx="221">
                  <c:v>57.275000000000013</c:v>
                </c:pt>
                <c:pt idx="222">
                  <c:v>9.9</c:v>
                </c:pt>
                <c:pt idx="223">
                  <c:v>9.4541666670000026</c:v>
                </c:pt>
                <c:pt idx="224">
                  <c:v>26.079166669999999</c:v>
                </c:pt>
                <c:pt idx="225">
                  <c:v>58.020833330000109</c:v>
                </c:pt>
                <c:pt idx="226">
                  <c:v>69.45</c:v>
                </c:pt>
                <c:pt idx="227">
                  <c:v>57.283333330000154</c:v>
                </c:pt>
                <c:pt idx="228">
                  <c:v>27.045833329999986</c:v>
                </c:pt>
                <c:pt idx="229">
                  <c:v>9.1166666670000005</c:v>
                </c:pt>
                <c:pt idx="230">
                  <c:v>11.4</c:v>
                </c:pt>
                <c:pt idx="231">
                  <c:v>12.90416667</c:v>
                </c:pt>
                <c:pt idx="232">
                  <c:v>15.55833333</c:v>
                </c:pt>
                <c:pt idx="233">
                  <c:v>28.345833329999987</c:v>
                </c:pt>
                <c:pt idx="234">
                  <c:v>25.712499999999949</c:v>
                </c:pt>
                <c:pt idx="235">
                  <c:v>33.514285709999996</c:v>
                </c:pt>
                <c:pt idx="236">
                  <c:v>7.0249999999999879</c:v>
                </c:pt>
                <c:pt idx="237">
                  <c:v>6.8124999999999956</c:v>
                </c:pt>
                <c:pt idx="238">
                  <c:v>17.574999999999999</c:v>
                </c:pt>
                <c:pt idx="239">
                  <c:v>21.12916667</c:v>
                </c:pt>
                <c:pt idx="240">
                  <c:v>11.625</c:v>
                </c:pt>
                <c:pt idx="241">
                  <c:v>15.59166667</c:v>
                </c:pt>
                <c:pt idx="242">
                  <c:v>14.208333329999999</c:v>
                </c:pt>
                <c:pt idx="243">
                  <c:v>22.995833329999989</c:v>
                </c:pt>
                <c:pt idx="244">
                  <c:v>40.583333330000109</c:v>
                </c:pt>
                <c:pt idx="245">
                  <c:v>29.545833329999986</c:v>
                </c:pt>
                <c:pt idx="246">
                  <c:v>20.170833330000001</c:v>
                </c:pt>
                <c:pt idx="247">
                  <c:v>10.675000000000002</c:v>
                </c:pt>
                <c:pt idx="248">
                  <c:v>25.112500000000001</c:v>
                </c:pt>
                <c:pt idx="249">
                  <c:v>43.125000000000092</c:v>
                </c:pt>
                <c:pt idx="250">
                  <c:v>20.112500000000001</c:v>
                </c:pt>
                <c:pt idx="251">
                  <c:v>8.3250000000000028</c:v>
                </c:pt>
                <c:pt idx="252">
                  <c:v>9.4958333330000269</c:v>
                </c:pt>
                <c:pt idx="253">
                  <c:v>11.704166669999999</c:v>
                </c:pt>
                <c:pt idx="254">
                  <c:v>32.125000000000092</c:v>
                </c:pt>
                <c:pt idx="255">
                  <c:v>18.404166669999999</c:v>
                </c:pt>
                <c:pt idx="256">
                  <c:v>13.12083333</c:v>
                </c:pt>
                <c:pt idx="257">
                  <c:v>9.0541666670000005</c:v>
                </c:pt>
                <c:pt idx="258">
                  <c:v>8.3083333330000002</c:v>
                </c:pt>
                <c:pt idx="259">
                  <c:v>13.112500000000002</c:v>
                </c:pt>
                <c:pt idx="260">
                  <c:v>13.4</c:v>
                </c:pt>
                <c:pt idx="261">
                  <c:v>24.270833329999999</c:v>
                </c:pt>
                <c:pt idx="262">
                  <c:v>25.729166669999987</c:v>
                </c:pt>
                <c:pt idx="263">
                  <c:v>47.045454549999995</c:v>
                </c:pt>
                <c:pt idx="264">
                  <c:v>33.508333330000163</c:v>
                </c:pt>
                <c:pt idx="265">
                  <c:v>14.55833333</c:v>
                </c:pt>
                <c:pt idx="266">
                  <c:v>27.36818182</c:v>
                </c:pt>
                <c:pt idx="267">
                  <c:v>19.479166669999987</c:v>
                </c:pt>
                <c:pt idx="268">
                  <c:v>8.5625000000000249</c:v>
                </c:pt>
                <c:pt idx="269">
                  <c:v>10.62083333</c:v>
                </c:pt>
                <c:pt idx="270">
                  <c:v>16.970833329999987</c:v>
                </c:pt>
                <c:pt idx="271">
                  <c:v>22.829166669999999</c:v>
                </c:pt>
                <c:pt idx="272">
                  <c:v>17</c:v>
                </c:pt>
                <c:pt idx="273">
                  <c:v>19.608333329999986</c:v>
                </c:pt>
                <c:pt idx="274">
                  <c:v>11.012500000000006</c:v>
                </c:pt>
                <c:pt idx="275">
                  <c:v>12.4</c:v>
                </c:pt>
                <c:pt idx="276">
                  <c:v>8</c:v>
                </c:pt>
                <c:pt idx="277">
                  <c:v>6.2541666669999803</c:v>
                </c:pt>
                <c:pt idx="278">
                  <c:v>5.8166666669999945</c:v>
                </c:pt>
                <c:pt idx="279">
                  <c:v>14.562500000000027</c:v>
                </c:pt>
                <c:pt idx="280">
                  <c:v>10.170833330000002</c:v>
                </c:pt>
                <c:pt idx="281">
                  <c:v>5.6041666669999755</c:v>
                </c:pt>
                <c:pt idx="282">
                  <c:v>15.579166670000006</c:v>
                </c:pt>
                <c:pt idx="283">
                  <c:v>22.962499999999896</c:v>
                </c:pt>
                <c:pt idx="284">
                  <c:v>7.0124999999999975</c:v>
                </c:pt>
                <c:pt idx="285">
                  <c:v>13.875000000000027</c:v>
                </c:pt>
                <c:pt idx="286">
                  <c:v>16.462499999999896</c:v>
                </c:pt>
                <c:pt idx="287">
                  <c:v>8.4500000000000028</c:v>
                </c:pt>
                <c:pt idx="288">
                  <c:v>13.80833333</c:v>
                </c:pt>
                <c:pt idx="289">
                  <c:v>19.62916667</c:v>
                </c:pt>
                <c:pt idx="290">
                  <c:v>6.9916666669999996</c:v>
                </c:pt>
                <c:pt idx="291">
                  <c:v>10.450000000000006</c:v>
                </c:pt>
                <c:pt idx="292">
                  <c:v>10.362500000000034</c:v>
                </c:pt>
                <c:pt idx="293">
                  <c:v>14.916666670000023</c:v>
                </c:pt>
                <c:pt idx="294">
                  <c:v>16.783333329999941</c:v>
                </c:pt>
                <c:pt idx="295">
                  <c:v>15.52916667</c:v>
                </c:pt>
                <c:pt idx="296">
                  <c:v>15.166666670000023</c:v>
                </c:pt>
                <c:pt idx="297">
                  <c:v>22.154166670000031</c:v>
                </c:pt>
                <c:pt idx="298">
                  <c:v>35.158333330000154</c:v>
                </c:pt>
                <c:pt idx="299">
                  <c:v>23.212499999999949</c:v>
                </c:pt>
                <c:pt idx="300">
                  <c:v>18.9375</c:v>
                </c:pt>
                <c:pt idx="301">
                  <c:v>15.350000000000023</c:v>
                </c:pt>
                <c:pt idx="302">
                  <c:v>10.304166670000004</c:v>
                </c:pt>
                <c:pt idx="303">
                  <c:v>15.62916667</c:v>
                </c:pt>
                <c:pt idx="304">
                  <c:v>9.6583333330000016</c:v>
                </c:pt>
                <c:pt idx="305">
                  <c:v>8.7916666669999994</c:v>
                </c:pt>
                <c:pt idx="306">
                  <c:v>15.137500000000001</c:v>
                </c:pt>
                <c:pt idx="307">
                  <c:v>27.966666669999949</c:v>
                </c:pt>
                <c:pt idx="308">
                  <c:v>39.308333330000139</c:v>
                </c:pt>
                <c:pt idx="309">
                  <c:v>53.454166669999907</c:v>
                </c:pt>
                <c:pt idx="310">
                  <c:v>73.570833329999815</c:v>
                </c:pt>
                <c:pt idx="311">
                  <c:v>69.316666670000231</c:v>
                </c:pt>
                <c:pt idx="312">
                  <c:v>46.745833330000139</c:v>
                </c:pt>
                <c:pt idx="313">
                  <c:v>34.083333330000109</c:v>
                </c:pt>
                <c:pt idx="314">
                  <c:v>26.45</c:v>
                </c:pt>
                <c:pt idx="315">
                  <c:v>12.425000000000002</c:v>
                </c:pt>
                <c:pt idx="316">
                  <c:v>15.170833330000002</c:v>
                </c:pt>
                <c:pt idx="317">
                  <c:v>12.04166667</c:v>
                </c:pt>
                <c:pt idx="318">
                  <c:v>10.412500000000023</c:v>
                </c:pt>
                <c:pt idx="319">
                  <c:v>18.740909089999949</c:v>
                </c:pt>
                <c:pt idx="320">
                  <c:v>17.50416667</c:v>
                </c:pt>
                <c:pt idx="321">
                  <c:v>24.8125</c:v>
                </c:pt>
                <c:pt idx="322">
                  <c:v>26.179166670000001</c:v>
                </c:pt>
                <c:pt idx="323">
                  <c:v>12.704166669999999</c:v>
                </c:pt>
                <c:pt idx="324">
                  <c:v>18.433333329999989</c:v>
                </c:pt>
                <c:pt idx="325">
                  <c:v>14.425000000000002</c:v>
                </c:pt>
                <c:pt idx="326">
                  <c:v>14.90416667</c:v>
                </c:pt>
                <c:pt idx="327">
                  <c:v>21.220833329999987</c:v>
                </c:pt>
                <c:pt idx="328">
                  <c:v>24.429166669999987</c:v>
                </c:pt>
                <c:pt idx="329">
                  <c:v>17.645833329999999</c:v>
                </c:pt>
                <c:pt idx="330">
                  <c:v>40.095833330000154</c:v>
                </c:pt>
                <c:pt idx="331">
                  <c:v>20.508333329999989</c:v>
                </c:pt>
                <c:pt idx="332">
                  <c:v>27.5</c:v>
                </c:pt>
                <c:pt idx="333">
                  <c:v>17.941666669999989</c:v>
                </c:pt>
                <c:pt idx="334">
                  <c:v>12.966666670000029</c:v>
                </c:pt>
                <c:pt idx="335">
                  <c:v>11.93333333</c:v>
                </c:pt>
                <c:pt idx="336">
                  <c:v>8.5500000000000007</c:v>
                </c:pt>
                <c:pt idx="337">
                  <c:v>11.28333333</c:v>
                </c:pt>
                <c:pt idx="338">
                  <c:v>17.287499999999941</c:v>
                </c:pt>
                <c:pt idx="339">
                  <c:v>34.266666669999999</c:v>
                </c:pt>
                <c:pt idx="340">
                  <c:v>33.462500000000013</c:v>
                </c:pt>
                <c:pt idx="341">
                  <c:v>16.595833329999987</c:v>
                </c:pt>
                <c:pt idx="342">
                  <c:v>15.370833330000027</c:v>
                </c:pt>
                <c:pt idx="343">
                  <c:v>14.2</c:v>
                </c:pt>
                <c:pt idx="344">
                  <c:v>18.970833329999987</c:v>
                </c:pt>
                <c:pt idx="345">
                  <c:v>21.804166670000001</c:v>
                </c:pt>
                <c:pt idx="346">
                  <c:v>24.887499999999989</c:v>
                </c:pt>
                <c:pt idx="347">
                  <c:v>33.31818182</c:v>
                </c:pt>
                <c:pt idx="348">
                  <c:v>46.420833330000093</c:v>
                </c:pt>
                <c:pt idx="349">
                  <c:v>11.77916667</c:v>
                </c:pt>
                <c:pt idx="350">
                  <c:v>10.983333330000002</c:v>
                </c:pt>
                <c:pt idx="351">
                  <c:v>15.7</c:v>
                </c:pt>
                <c:pt idx="352">
                  <c:v>22.979166669999987</c:v>
                </c:pt>
                <c:pt idx="353">
                  <c:v>38.875</c:v>
                </c:pt>
                <c:pt idx="354">
                  <c:v>18.675000000000001</c:v>
                </c:pt>
                <c:pt idx="355">
                  <c:v>18.170833330000001</c:v>
                </c:pt>
                <c:pt idx="356">
                  <c:v>9.4416666669999998</c:v>
                </c:pt>
                <c:pt idx="357">
                  <c:v>16.170833330000001</c:v>
                </c:pt>
                <c:pt idx="358">
                  <c:v>20.366666669999987</c:v>
                </c:pt>
                <c:pt idx="359">
                  <c:v>14.52916667</c:v>
                </c:pt>
                <c:pt idx="360">
                  <c:v>15.066666670000027</c:v>
                </c:pt>
                <c:pt idx="361">
                  <c:v>11.895833330000029</c:v>
                </c:pt>
                <c:pt idx="362">
                  <c:v>26.995833329999989</c:v>
                </c:pt>
                <c:pt idx="363">
                  <c:v>40.358333330000093</c:v>
                </c:pt>
                <c:pt idx="364">
                  <c:v>35.137500000000003</c:v>
                </c:pt>
                <c:pt idx="365">
                  <c:v>28.404166669999999</c:v>
                </c:pt>
                <c:pt idx="366">
                  <c:v>31.875</c:v>
                </c:pt>
                <c:pt idx="367">
                  <c:v>6.8791666669999945</c:v>
                </c:pt>
                <c:pt idx="368">
                  <c:v>7.8833333330000004</c:v>
                </c:pt>
                <c:pt idx="369">
                  <c:v>18</c:v>
                </c:pt>
                <c:pt idx="370">
                  <c:v>18.31666667</c:v>
                </c:pt>
                <c:pt idx="371">
                  <c:v>14.90833333</c:v>
                </c:pt>
                <c:pt idx="372">
                  <c:v>14.670833330000002</c:v>
                </c:pt>
                <c:pt idx="373">
                  <c:v>20.166666669999987</c:v>
                </c:pt>
                <c:pt idx="374">
                  <c:v>29.745833329999989</c:v>
                </c:pt>
                <c:pt idx="375">
                  <c:v>24.390476190000001</c:v>
                </c:pt>
                <c:pt idx="376">
                  <c:v>23.520833329999999</c:v>
                </c:pt>
                <c:pt idx="377">
                  <c:v>30.37083333</c:v>
                </c:pt>
                <c:pt idx="378">
                  <c:v>41.025000000000013</c:v>
                </c:pt>
                <c:pt idx="379">
                  <c:v>42.849999999999994</c:v>
                </c:pt>
                <c:pt idx="380">
                  <c:v>36.395833330000109</c:v>
                </c:pt>
                <c:pt idx="381">
                  <c:v>14.55833333</c:v>
                </c:pt>
                <c:pt idx="382">
                  <c:v>32.241666669999994</c:v>
                </c:pt>
                <c:pt idx="383">
                  <c:v>18.8</c:v>
                </c:pt>
                <c:pt idx="384">
                  <c:v>6.4583333329999997</c:v>
                </c:pt>
                <c:pt idx="385">
                  <c:v>20.137499999999999</c:v>
                </c:pt>
                <c:pt idx="386">
                  <c:v>23.75</c:v>
                </c:pt>
                <c:pt idx="387">
                  <c:v>12.141666669999999</c:v>
                </c:pt>
                <c:pt idx="388">
                  <c:v>22.308333329999989</c:v>
                </c:pt>
                <c:pt idx="389">
                  <c:v>27.87083333</c:v>
                </c:pt>
                <c:pt idx="390">
                  <c:v>32.170833330000093</c:v>
                </c:pt>
                <c:pt idx="391">
                  <c:v>33.070833330000013</c:v>
                </c:pt>
                <c:pt idx="392">
                  <c:v>24.36249999999993</c:v>
                </c:pt>
                <c:pt idx="393">
                  <c:v>17.850000000000001</c:v>
                </c:pt>
                <c:pt idx="394">
                  <c:v>23.208333329999949</c:v>
                </c:pt>
                <c:pt idx="395">
                  <c:v>22.270833329999999</c:v>
                </c:pt>
                <c:pt idx="396">
                  <c:v>60.845833330000012</c:v>
                </c:pt>
                <c:pt idx="397">
                  <c:v>81.3125</c:v>
                </c:pt>
                <c:pt idx="398">
                  <c:v>39.929166670000001</c:v>
                </c:pt>
                <c:pt idx="399">
                  <c:v>15.24583333</c:v>
                </c:pt>
                <c:pt idx="400">
                  <c:v>39.158333330000154</c:v>
                </c:pt>
                <c:pt idx="401">
                  <c:v>20.841666669999999</c:v>
                </c:pt>
                <c:pt idx="402">
                  <c:v>32.183333330000139</c:v>
                </c:pt>
                <c:pt idx="403">
                  <c:v>34.800000000000004</c:v>
                </c:pt>
                <c:pt idx="404">
                  <c:v>65.466666670000308</c:v>
                </c:pt>
                <c:pt idx="405">
                  <c:v>18.237500000000001</c:v>
                </c:pt>
                <c:pt idx="406">
                  <c:v>18.662499999999941</c:v>
                </c:pt>
                <c:pt idx="407">
                  <c:v>33.087499999999999</c:v>
                </c:pt>
                <c:pt idx="408">
                  <c:v>25.991666669999987</c:v>
                </c:pt>
                <c:pt idx="409">
                  <c:v>24.091666669999999</c:v>
                </c:pt>
                <c:pt idx="410">
                  <c:v>30.887499999999989</c:v>
                </c:pt>
                <c:pt idx="411">
                  <c:v>32.479166669999998</c:v>
                </c:pt>
                <c:pt idx="412">
                  <c:v>26.324999999999999</c:v>
                </c:pt>
                <c:pt idx="413">
                  <c:v>30.616666670000001</c:v>
                </c:pt>
                <c:pt idx="414">
                  <c:v>31.829166669999999</c:v>
                </c:pt>
                <c:pt idx="415">
                  <c:v>24.520833329999999</c:v>
                </c:pt>
                <c:pt idx="416">
                  <c:v>6.1166666669999872</c:v>
                </c:pt>
                <c:pt idx="417">
                  <c:v>8.5916666670000001</c:v>
                </c:pt>
                <c:pt idx="418">
                  <c:v>5.875</c:v>
                </c:pt>
                <c:pt idx="419">
                  <c:v>16.724999999999987</c:v>
                </c:pt>
                <c:pt idx="420">
                  <c:v>21.770833329999999</c:v>
                </c:pt>
                <c:pt idx="421">
                  <c:v>12.27083333</c:v>
                </c:pt>
                <c:pt idx="422">
                  <c:v>12.44166667</c:v>
                </c:pt>
                <c:pt idx="423">
                  <c:v>1.2666666669999971</c:v>
                </c:pt>
                <c:pt idx="424">
                  <c:v>-1.6541666669999999</c:v>
                </c:pt>
                <c:pt idx="425">
                  <c:v>6.4</c:v>
                </c:pt>
                <c:pt idx="426">
                  <c:v>12.0875</c:v>
                </c:pt>
                <c:pt idx="427">
                  <c:v>18.462499999999896</c:v>
                </c:pt>
                <c:pt idx="428">
                  <c:v>42.808333330000139</c:v>
                </c:pt>
                <c:pt idx="429">
                  <c:v>46.070833330000013</c:v>
                </c:pt>
                <c:pt idx="430">
                  <c:v>42.491666669999994</c:v>
                </c:pt>
                <c:pt idx="431">
                  <c:v>35.686956520000003</c:v>
                </c:pt>
                <c:pt idx="432">
                  <c:v>33.4</c:v>
                </c:pt>
                <c:pt idx="433">
                  <c:v>16.233333329999986</c:v>
                </c:pt>
                <c:pt idx="434">
                  <c:v>21.345833329999987</c:v>
                </c:pt>
                <c:pt idx="435">
                  <c:v>33.9375</c:v>
                </c:pt>
                <c:pt idx="436">
                  <c:v>18.016666669999999</c:v>
                </c:pt>
                <c:pt idx="437">
                  <c:v>29.820833329999999</c:v>
                </c:pt>
                <c:pt idx="438">
                  <c:v>22.6</c:v>
                </c:pt>
                <c:pt idx="439">
                  <c:v>25.066666669999989</c:v>
                </c:pt>
                <c:pt idx="441">
                  <c:v>16.163636360000002</c:v>
                </c:pt>
                <c:pt idx="442">
                  <c:v>13.766666670000006</c:v>
                </c:pt>
                <c:pt idx="443">
                  <c:v>29.625</c:v>
                </c:pt>
                <c:pt idx="444">
                  <c:v>37.162500000000108</c:v>
                </c:pt>
                <c:pt idx="445">
                  <c:v>17.600000000000001</c:v>
                </c:pt>
                <c:pt idx="446">
                  <c:v>18.962499999999896</c:v>
                </c:pt>
                <c:pt idx="447">
                  <c:v>35.354166669999891</c:v>
                </c:pt>
                <c:pt idx="448">
                  <c:v>28.545833329999986</c:v>
                </c:pt>
                <c:pt idx="449">
                  <c:v>24.95</c:v>
                </c:pt>
                <c:pt idx="450">
                  <c:v>22.6875</c:v>
                </c:pt>
                <c:pt idx="451">
                  <c:v>17.12916667</c:v>
                </c:pt>
                <c:pt idx="452">
                  <c:v>21.516666669999999</c:v>
                </c:pt>
                <c:pt idx="453">
                  <c:v>20.583333329999949</c:v>
                </c:pt>
                <c:pt idx="454">
                  <c:v>27.637499999999999</c:v>
                </c:pt>
                <c:pt idx="455">
                  <c:v>27.55</c:v>
                </c:pt>
                <c:pt idx="456">
                  <c:v>26.858333329999986</c:v>
                </c:pt>
                <c:pt idx="457">
                  <c:v>16.100000000000001</c:v>
                </c:pt>
                <c:pt idx="458">
                  <c:v>40.362500000000011</c:v>
                </c:pt>
                <c:pt idx="459">
                  <c:v>40.877272730000001</c:v>
                </c:pt>
                <c:pt idx="460">
                  <c:v>31.37083333</c:v>
                </c:pt>
                <c:pt idx="461">
                  <c:v>36.541666669999891</c:v>
                </c:pt>
                <c:pt idx="462">
                  <c:v>20.883333329999989</c:v>
                </c:pt>
                <c:pt idx="463">
                  <c:v>19.2</c:v>
                </c:pt>
                <c:pt idx="464">
                  <c:v>14.10416667</c:v>
                </c:pt>
                <c:pt idx="465">
                  <c:v>13.562500000000027</c:v>
                </c:pt>
                <c:pt idx="466">
                  <c:v>10.066666670000027</c:v>
                </c:pt>
                <c:pt idx="467">
                  <c:v>9.8416666670000001</c:v>
                </c:pt>
                <c:pt idx="468">
                  <c:v>11.350000000000023</c:v>
                </c:pt>
                <c:pt idx="469">
                  <c:v>13.354166670000023</c:v>
                </c:pt>
                <c:pt idx="470">
                  <c:v>19.587499999999949</c:v>
                </c:pt>
                <c:pt idx="471">
                  <c:v>25.137499999999999</c:v>
                </c:pt>
                <c:pt idx="472">
                  <c:v>19.441666669999989</c:v>
                </c:pt>
                <c:pt idx="473">
                  <c:v>10.0375</c:v>
                </c:pt>
                <c:pt idx="474">
                  <c:v>4.6333333330000004</c:v>
                </c:pt>
                <c:pt idx="475">
                  <c:v>5.4458333330000004</c:v>
                </c:pt>
                <c:pt idx="476">
                  <c:v>9.1875</c:v>
                </c:pt>
                <c:pt idx="477">
                  <c:v>15.03333333</c:v>
                </c:pt>
                <c:pt idx="478">
                  <c:v>19.137499999999999</c:v>
                </c:pt>
                <c:pt idx="479">
                  <c:v>26.708333329999949</c:v>
                </c:pt>
                <c:pt idx="480">
                  <c:v>21.4</c:v>
                </c:pt>
                <c:pt idx="481">
                  <c:v>15.829166670000006</c:v>
                </c:pt>
                <c:pt idx="482">
                  <c:v>11.9</c:v>
                </c:pt>
                <c:pt idx="483">
                  <c:v>21.783333329999941</c:v>
                </c:pt>
                <c:pt idx="484">
                  <c:v>26.570833329999999</c:v>
                </c:pt>
                <c:pt idx="485">
                  <c:v>19.820833329999999</c:v>
                </c:pt>
                <c:pt idx="486">
                  <c:v>21.458333329999949</c:v>
                </c:pt>
                <c:pt idx="487">
                  <c:v>21.70909091</c:v>
                </c:pt>
                <c:pt idx="488">
                  <c:v>26.729166669999987</c:v>
                </c:pt>
                <c:pt idx="489">
                  <c:v>15.383333330000006</c:v>
                </c:pt>
                <c:pt idx="490">
                  <c:v>17.929166669999987</c:v>
                </c:pt>
                <c:pt idx="491">
                  <c:v>12.975000000000023</c:v>
                </c:pt>
                <c:pt idx="492">
                  <c:v>13.28333333</c:v>
                </c:pt>
                <c:pt idx="493">
                  <c:v>12.329166670000006</c:v>
                </c:pt>
                <c:pt idx="494">
                  <c:v>16.083333329999949</c:v>
                </c:pt>
                <c:pt idx="495">
                  <c:v>28.533333329999987</c:v>
                </c:pt>
                <c:pt idx="496">
                  <c:v>42.641666669999907</c:v>
                </c:pt>
                <c:pt idx="497">
                  <c:v>28.395833329999999</c:v>
                </c:pt>
                <c:pt idx="498">
                  <c:v>22.462499999999896</c:v>
                </c:pt>
                <c:pt idx="499">
                  <c:v>21.712499999999949</c:v>
                </c:pt>
                <c:pt idx="500">
                  <c:v>28.912499999999941</c:v>
                </c:pt>
                <c:pt idx="501">
                  <c:v>25.074999999999999</c:v>
                </c:pt>
                <c:pt idx="502">
                  <c:v>25.55</c:v>
                </c:pt>
                <c:pt idx="503">
                  <c:v>28.416666669999987</c:v>
                </c:pt>
                <c:pt idx="504">
                  <c:v>28.633333329999999</c:v>
                </c:pt>
                <c:pt idx="505">
                  <c:v>14.22083333</c:v>
                </c:pt>
                <c:pt idx="506">
                  <c:v>7.6374999999999975</c:v>
                </c:pt>
                <c:pt idx="507">
                  <c:v>7.2791666670000001</c:v>
                </c:pt>
                <c:pt idx="508">
                  <c:v>10.59166667</c:v>
                </c:pt>
                <c:pt idx="509">
                  <c:v>18.804347829999987</c:v>
                </c:pt>
                <c:pt idx="510">
                  <c:v>17.36249999999993</c:v>
                </c:pt>
                <c:pt idx="511">
                  <c:v>10.65</c:v>
                </c:pt>
                <c:pt idx="512">
                  <c:v>11.15416667</c:v>
                </c:pt>
                <c:pt idx="513">
                  <c:v>11.316666670000027</c:v>
                </c:pt>
                <c:pt idx="514">
                  <c:v>18.587499999999949</c:v>
                </c:pt>
                <c:pt idx="515">
                  <c:v>26.740909089999949</c:v>
                </c:pt>
                <c:pt idx="516">
                  <c:v>25.270833329999999</c:v>
                </c:pt>
                <c:pt idx="517">
                  <c:v>14.19166667</c:v>
                </c:pt>
                <c:pt idx="518">
                  <c:v>14.77916667</c:v>
                </c:pt>
                <c:pt idx="519">
                  <c:v>12.612500000000002</c:v>
                </c:pt>
                <c:pt idx="520">
                  <c:v>12.7875</c:v>
                </c:pt>
                <c:pt idx="521">
                  <c:v>12.425000000000002</c:v>
                </c:pt>
                <c:pt idx="522">
                  <c:v>6.3166666669999945</c:v>
                </c:pt>
                <c:pt idx="523">
                  <c:v>14.1875</c:v>
                </c:pt>
                <c:pt idx="524">
                  <c:v>19.233333329999986</c:v>
                </c:pt>
                <c:pt idx="525">
                  <c:v>27.529166669999999</c:v>
                </c:pt>
                <c:pt idx="526">
                  <c:v>25.887499999999989</c:v>
                </c:pt>
                <c:pt idx="527">
                  <c:v>20.45</c:v>
                </c:pt>
                <c:pt idx="528">
                  <c:v>15.04166667</c:v>
                </c:pt>
                <c:pt idx="529">
                  <c:v>14.05</c:v>
                </c:pt>
                <c:pt idx="530">
                  <c:v>15.65416667</c:v>
                </c:pt>
                <c:pt idx="531">
                  <c:v>17.19166667</c:v>
                </c:pt>
                <c:pt idx="532">
                  <c:v>15.454166670000006</c:v>
                </c:pt>
                <c:pt idx="533">
                  <c:v>12.725</c:v>
                </c:pt>
                <c:pt idx="534">
                  <c:v>11.6</c:v>
                </c:pt>
                <c:pt idx="535">
                  <c:v>11.416666670000023</c:v>
                </c:pt>
                <c:pt idx="536">
                  <c:v>6.4583333329999997</c:v>
                </c:pt>
                <c:pt idx="537">
                  <c:v>1.2</c:v>
                </c:pt>
                <c:pt idx="538">
                  <c:v>1.2708333329999968</c:v>
                </c:pt>
                <c:pt idx="539">
                  <c:v>5.9333333330000126</c:v>
                </c:pt>
                <c:pt idx="540">
                  <c:v>9.6833333330000002</c:v>
                </c:pt>
                <c:pt idx="541">
                  <c:v>9.8916666670000026</c:v>
                </c:pt>
                <c:pt idx="542">
                  <c:v>14.858333330000002</c:v>
                </c:pt>
                <c:pt idx="543">
                  <c:v>17.27272726999993</c:v>
                </c:pt>
                <c:pt idx="544">
                  <c:v>18.037500000000001</c:v>
                </c:pt>
                <c:pt idx="545">
                  <c:v>20.37083333</c:v>
                </c:pt>
                <c:pt idx="546">
                  <c:v>20.81666667</c:v>
                </c:pt>
                <c:pt idx="547">
                  <c:v>22.366666669999987</c:v>
                </c:pt>
                <c:pt idx="548">
                  <c:v>9.3833333330000048</c:v>
                </c:pt>
                <c:pt idx="549">
                  <c:v>6.4083333329999999</c:v>
                </c:pt>
                <c:pt idx="550">
                  <c:v>8.7791666670000001</c:v>
                </c:pt>
                <c:pt idx="551">
                  <c:v>9.0500000000000007</c:v>
                </c:pt>
                <c:pt idx="552">
                  <c:v>14.25416667</c:v>
                </c:pt>
                <c:pt idx="553">
                  <c:v>8.8791666670000229</c:v>
                </c:pt>
                <c:pt idx="554">
                  <c:v>27.737500000000001</c:v>
                </c:pt>
                <c:pt idx="555">
                  <c:v>33.866666669999994</c:v>
                </c:pt>
                <c:pt idx="556">
                  <c:v>37.254166669999996</c:v>
                </c:pt>
                <c:pt idx="557">
                  <c:v>47.729166670000012</c:v>
                </c:pt>
                <c:pt idx="558">
                  <c:v>57.145833330000109</c:v>
                </c:pt>
                <c:pt idx="559">
                  <c:v>57.6875</c:v>
                </c:pt>
                <c:pt idx="560">
                  <c:v>51.733333330000185</c:v>
                </c:pt>
                <c:pt idx="561">
                  <c:v>42.704166669999999</c:v>
                </c:pt>
                <c:pt idx="562">
                  <c:v>10.870833330000027</c:v>
                </c:pt>
                <c:pt idx="563">
                  <c:v>23.979166669999987</c:v>
                </c:pt>
                <c:pt idx="564">
                  <c:v>26.424999999999986</c:v>
                </c:pt>
                <c:pt idx="565">
                  <c:v>14.12916667</c:v>
                </c:pt>
                <c:pt idx="566">
                  <c:v>10.887500000000006</c:v>
                </c:pt>
                <c:pt idx="567">
                  <c:v>20.399999999999999</c:v>
                </c:pt>
                <c:pt idx="568">
                  <c:v>12.666666670000023</c:v>
                </c:pt>
                <c:pt idx="569">
                  <c:v>6.920833333</c:v>
                </c:pt>
                <c:pt idx="570">
                  <c:v>8.1166666670000005</c:v>
                </c:pt>
                <c:pt idx="571">
                  <c:v>10.163636360000027</c:v>
                </c:pt>
                <c:pt idx="572">
                  <c:v>18.858333329999986</c:v>
                </c:pt>
                <c:pt idx="573">
                  <c:v>12.0375</c:v>
                </c:pt>
                <c:pt idx="574">
                  <c:v>15.71666667</c:v>
                </c:pt>
                <c:pt idx="575">
                  <c:v>19.866666669999987</c:v>
                </c:pt>
                <c:pt idx="576">
                  <c:v>28.245833329999989</c:v>
                </c:pt>
                <c:pt idx="577">
                  <c:v>29.470833329999987</c:v>
                </c:pt>
                <c:pt idx="578">
                  <c:v>16.45</c:v>
                </c:pt>
                <c:pt idx="579">
                  <c:v>20.108333329999986</c:v>
                </c:pt>
                <c:pt idx="580">
                  <c:v>22.704166669999999</c:v>
                </c:pt>
                <c:pt idx="581">
                  <c:v>34.133333330000163</c:v>
                </c:pt>
                <c:pt idx="582">
                  <c:v>32.420833330000093</c:v>
                </c:pt>
                <c:pt idx="583">
                  <c:v>38.425000000000011</c:v>
                </c:pt>
                <c:pt idx="584">
                  <c:v>20.941666669999989</c:v>
                </c:pt>
                <c:pt idx="585">
                  <c:v>9.6916666669999998</c:v>
                </c:pt>
                <c:pt idx="586">
                  <c:v>14.95833333</c:v>
                </c:pt>
                <c:pt idx="587">
                  <c:v>12.72083333</c:v>
                </c:pt>
                <c:pt idx="588">
                  <c:v>12.12916667</c:v>
                </c:pt>
                <c:pt idx="589">
                  <c:v>11.675000000000002</c:v>
                </c:pt>
                <c:pt idx="590">
                  <c:v>26.074999999999999</c:v>
                </c:pt>
                <c:pt idx="591">
                  <c:v>33.866666669999994</c:v>
                </c:pt>
                <c:pt idx="592">
                  <c:v>49.120833330000139</c:v>
                </c:pt>
                <c:pt idx="593">
                  <c:v>19.612500000000001</c:v>
                </c:pt>
                <c:pt idx="594">
                  <c:v>17.804166670000001</c:v>
                </c:pt>
                <c:pt idx="595">
                  <c:v>32.162500000000108</c:v>
                </c:pt>
                <c:pt idx="596">
                  <c:v>31.466666669999949</c:v>
                </c:pt>
                <c:pt idx="597">
                  <c:v>19.141666669999999</c:v>
                </c:pt>
                <c:pt idx="598">
                  <c:v>16.55</c:v>
                </c:pt>
                <c:pt idx="599">
                  <c:v>8.9739130429999996</c:v>
                </c:pt>
                <c:pt idx="600">
                  <c:v>11.83333333</c:v>
                </c:pt>
                <c:pt idx="601">
                  <c:v>19.166666669999987</c:v>
                </c:pt>
                <c:pt idx="602">
                  <c:v>12.854166670000023</c:v>
                </c:pt>
                <c:pt idx="603">
                  <c:v>10.983333330000002</c:v>
                </c:pt>
                <c:pt idx="604">
                  <c:v>14.391666670000006</c:v>
                </c:pt>
                <c:pt idx="605">
                  <c:v>28.512499999999989</c:v>
                </c:pt>
                <c:pt idx="606">
                  <c:v>54.370833330000011</c:v>
                </c:pt>
                <c:pt idx="607">
                  <c:v>48.966666669999995</c:v>
                </c:pt>
                <c:pt idx="608">
                  <c:v>34.004166669999996</c:v>
                </c:pt>
                <c:pt idx="609">
                  <c:v>3.5583333329999998</c:v>
                </c:pt>
                <c:pt idx="610">
                  <c:v>9.5875000000000004</c:v>
                </c:pt>
                <c:pt idx="611">
                  <c:v>11.845833330000023</c:v>
                </c:pt>
                <c:pt idx="612">
                  <c:v>7.85</c:v>
                </c:pt>
                <c:pt idx="613">
                  <c:v>15.8375</c:v>
                </c:pt>
                <c:pt idx="614">
                  <c:v>18.270833329999999</c:v>
                </c:pt>
                <c:pt idx="615">
                  <c:v>21.745833329999989</c:v>
                </c:pt>
                <c:pt idx="616">
                  <c:v>29.9375</c:v>
                </c:pt>
                <c:pt idx="617">
                  <c:v>11.04166667</c:v>
                </c:pt>
                <c:pt idx="618">
                  <c:v>13.75</c:v>
                </c:pt>
                <c:pt idx="619">
                  <c:v>21.062499999999925</c:v>
                </c:pt>
                <c:pt idx="620">
                  <c:v>32.408333330000154</c:v>
                </c:pt>
                <c:pt idx="621">
                  <c:v>26.12916667</c:v>
                </c:pt>
                <c:pt idx="622">
                  <c:v>24.05</c:v>
                </c:pt>
                <c:pt idx="623">
                  <c:v>36.283333330000154</c:v>
                </c:pt>
                <c:pt idx="624">
                  <c:v>14.075000000000006</c:v>
                </c:pt>
                <c:pt idx="625">
                  <c:v>11.637500000000001</c:v>
                </c:pt>
                <c:pt idx="626">
                  <c:v>16.008333329999989</c:v>
                </c:pt>
                <c:pt idx="627">
                  <c:v>18.20909091</c:v>
                </c:pt>
                <c:pt idx="628">
                  <c:v>12.05</c:v>
                </c:pt>
                <c:pt idx="629">
                  <c:v>23.48333332999993</c:v>
                </c:pt>
                <c:pt idx="630">
                  <c:v>36.770833330000109</c:v>
                </c:pt>
                <c:pt idx="631">
                  <c:v>5.7318181820000147</c:v>
                </c:pt>
                <c:pt idx="632">
                  <c:v>12.2</c:v>
                </c:pt>
                <c:pt idx="633">
                  <c:v>9.8958333330000308</c:v>
                </c:pt>
                <c:pt idx="634">
                  <c:v>6.820833332999988</c:v>
                </c:pt>
                <c:pt idx="635">
                  <c:v>7.920833333</c:v>
                </c:pt>
                <c:pt idx="636">
                  <c:v>14.15</c:v>
                </c:pt>
                <c:pt idx="637">
                  <c:v>23.854166670000001</c:v>
                </c:pt>
                <c:pt idx="638">
                  <c:v>9.5500000000000007</c:v>
                </c:pt>
                <c:pt idx="639">
                  <c:v>11.820833330000006</c:v>
                </c:pt>
                <c:pt idx="640">
                  <c:v>22.470833329999987</c:v>
                </c:pt>
                <c:pt idx="641">
                  <c:v>15.12916667</c:v>
                </c:pt>
                <c:pt idx="642">
                  <c:v>22.574999999999999</c:v>
                </c:pt>
                <c:pt idx="643">
                  <c:v>33.670833330000093</c:v>
                </c:pt>
                <c:pt idx="644">
                  <c:v>15.825000000000006</c:v>
                </c:pt>
                <c:pt idx="645">
                  <c:v>19.600000000000001</c:v>
                </c:pt>
                <c:pt idx="646">
                  <c:v>15.8</c:v>
                </c:pt>
                <c:pt idx="647">
                  <c:v>13.345833330000023</c:v>
                </c:pt>
                <c:pt idx="648">
                  <c:v>26.012499999999989</c:v>
                </c:pt>
                <c:pt idx="649">
                  <c:v>48.120833330000139</c:v>
                </c:pt>
                <c:pt idx="650">
                  <c:v>30.854166670000001</c:v>
                </c:pt>
                <c:pt idx="651">
                  <c:v>13.21666667</c:v>
                </c:pt>
                <c:pt idx="652">
                  <c:v>23.216666669999999</c:v>
                </c:pt>
                <c:pt idx="653">
                  <c:v>37.737500000000011</c:v>
                </c:pt>
                <c:pt idx="654">
                  <c:v>16.36249999999993</c:v>
                </c:pt>
                <c:pt idx="655">
                  <c:v>13.959090910000031</c:v>
                </c:pt>
                <c:pt idx="656">
                  <c:v>12.633333329999999</c:v>
                </c:pt>
                <c:pt idx="657">
                  <c:v>22.587499999999949</c:v>
                </c:pt>
                <c:pt idx="658">
                  <c:v>13.062500000000027</c:v>
                </c:pt>
                <c:pt idx="659">
                  <c:v>10.983333330000002</c:v>
                </c:pt>
                <c:pt idx="660">
                  <c:v>15.05833333</c:v>
                </c:pt>
                <c:pt idx="661">
                  <c:v>18.529166669999999</c:v>
                </c:pt>
                <c:pt idx="662">
                  <c:v>10.775</c:v>
                </c:pt>
                <c:pt idx="663">
                  <c:v>9.3791666670000229</c:v>
                </c:pt>
                <c:pt idx="664">
                  <c:v>21.8125</c:v>
                </c:pt>
                <c:pt idx="665">
                  <c:v>13.64583333</c:v>
                </c:pt>
                <c:pt idx="666">
                  <c:v>27.85</c:v>
                </c:pt>
                <c:pt idx="667">
                  <c:v>30.741666669999987</c:v>
                </c:pt>
                <c:pt idx="668">
                  <c:v>13.429166670000004</c:v>
                </c:pt>
                <c:pt idx="669">
                  <c:v>14.854166670000023</c:v>
                </c:pt>
                <c:pt idx="670">
                  <c:v>13.025</c:v>
                </c:pt>
                <c:pt idx="671">
                  <c:v>22.75416667</c:v>
                </c:pt>
                <c:pt idx="672">
                  <c:v>12.429166670000004</c:v>
                </c:pt>
                <c:pt idx="673">
                  <c:v>16.770833329999999</c:v>
                </c:pt>
                <c:pt idx="674">
                  <c:v>25.474999999999987</c:v>
                </c:pt>
                <c:pt idx="675">
                  <c:v>42.920833330000093</c:v>
                </c:pt>
                <c:pt idx="676">
                  <c:v>58.175000000000011</c:v>
                </c:pt>
                <c:pt idx="677">
                  <c:v>29.287499999999941</c:v>
                </c:pt>
                <c:pt idx="678">
                  <c:v>14.829166670000006</c:v>
                </c:pt>
                <c:pt idx="679">
                  <c:v>16.945833329999989</c:v>
                </c:pt>
                <c:pt idx="680">
                  <c:v>15.02916667</c:v>
                </c:pt>
                <c:pt idx="681">
                  <c:v>16.291666669999987</c:v>
                </c:pt>
                <c:pt idx="682">
                  <c:v>20.291666669999987</c:v>
                </c:pt>
                <c:pt idx="683">
                  <c:v>28.257142859999945</c:v>
                </c:pt>
                <c:pt idx="684">
                  <c:v>32.1</c:v>
                </c:pt>
                <c:pt idx="685">
                  <c:v>21.6</c:v>
                </c:pt>
                <c:pt idx="686">
                  <c:v>14.075000000000006</c:v>
                </c:pt>
                <c:pt idx="687">
                  <c:v>13.666666670000023</c:v>
                </c:pt>
                <c:pt idx="688">
                  <c:v>8.3208333330000048</c:v>
                </c:pt>
                <c:pt idx="689">
                  <c:v>15.545833330000002</c:v>
                </c:pt>
                <c:pt idx="690">
                  <c:v>16.821739129999987</c:v>
                </c:pt>
                <c:pt idx="691">
                  <c:v>38.162500000000108</c:v>
                </c:pt>
                <c:pt idx="692">
                  <c:v>41.808333330000139</c:v>
                </c:pt>
                <c:pt idx="693">
                  <c:v>36.154166669999995</c:v>
                </c:pt>
                <c:pt idx="694">
                  <c:v>35.337499999999999</c:v>
                </c:pt>
                <c:pt idx="695">
                  <c:v>43.458333330000109</c:v>
                </c:pt>
                <c:pt idx="696">
                  <c:v>17.216666669999999</c:v>
                </c:pt>
                <c:pt idx="697">
                  <c:v>18.641666669999999</c:v>
                </c:pt>
                <c:pt idx="698">
                  <c:v>16.808333329999989</c:v>
                </c:pt>
                <c:pt idx="699">
                  <c:v>13.54166667</c:v>
                </c:pt>
                <c:pt idx="700">
                  <c:v>24.683333329999989</c:v>
                </c:pt>
                <c:pt idx="701">
                  <c:v>35.654166669999995</c:v>
                </c:pt>
                <c:pt idx="702">
                  <c:v>22.45</c:v>
                </c:pt>
                <c:pt idx="703">
                  <c:v>24.045833329999986</c:v>
                </c:pt>
                <c:pt idx="704">
                  <c:v>24.008333329999989</c:v>
                </c:pt>
                <c:pt idx="705">
                  <c:v>34.025000000000013</c:v>
                </c:pt>
                <c:pt idx="706">
                  <c:v>37.004166669999996</c:v>
                </c:pt>
                <c:pt idx="707">
                  <c:v>38.516666669999907</c:v>
                </c:pt>
                <c:pt idx="708">
                  <c:v>38.179166670000001</c:v>
                </c:pt>
                <c:pt idx="709">
                  <c:v>23.545833329999986</c:v>
                </c:pt>
                <c:pt idx="710">
                  <c:v>24.45</c:v>
                </c:pt>
                <c:pt idx="711">
                  <c:v>16.454545450000001</c:v>
                </c:pt>
                <c:pt idx="712">
                  <c:v>17.787499999999941</c:v>
                </c:pt>
                <c:pt idx="713">
                  <c:v>23.024999999999999</c:v>
                </c:pt>
                <c:pt idx="714">
                  <c:v>27.445833329999989</c:v>
                </c:pt>
                <c:pt idx="715">
                  <c:v>19.48749999999993</c:v>
                </c:pt>
                <c:pt idx="716">
                  <c:v>41.191666669999996</c:v>
                </c:pt>
                <c:pt idx="717">
                  <c:v>34.112500000000011</c:v>
                </c:pt>
                <c:pt idx="718">
                  <c:v>8.8125000000000249</c:v>
                </c:pt>
                <c:pt idx="719">
                  <c:v>19.866666669999987</c:v>
                </c:pt>
                <c:pt idx="720">
                  <c:v>18.941666669999989</c:v>
                </c:pt>
                <c:pt idx="721">
                  <c:v>38.241666669999994</c:v>
                </c:pt>
                <c:pt idx="722">
                  <c:v>26.1</c:v>
                </c:pt>
                <c:pt idx="723">
                  <c:v>32.895833330000109</c:v>
                </c:pt>
                <c:pt idx="724">
                  <c:v>20.912499999999941</c:v>
                </c:pt>
                <c:pt idx="725">
                  <c:v>18.695833329999999</c:v>
                </c:pt>
                <c:pt idx="726">
                  <c:v>30.354166670000001</c:v>
                </c:pt>
                <c:pt idx="727">
                  <c:v>37.700000000000003</c:v>
                </c:pt>
                <c:pt idx="728">
                  <c:v>29.683333329999989</c:v>
                </c:pt>
                <c:pt idx="729">
                  <c:v>20.6875</c:v>
                </c:pt>
                <c:pt idx="730">
                  <c:v>17.966666669999949</c:v>
                </c:pt>
                <c:pt idx="731">
                  <c:v>15.570833330000006</c:v>
                </c:pt>
                <c:pt idx="732">
                  <c:v>22.237500000000001</c:v>
                </c:pt>
                <c:pt idx="733">
                  <c:v>27.55</c:v>
                </c:pt>
                <c:pt idx="734">
                  <c:v>22.675000000000001</c:v>
                </c:pt>
                <c:pt idx="735">
                  <c:v>32.087499999999999</c:v>
                </c:pt>
                <c:pt idx="736">
                  <c:v>23.295833329999986</c:v>
                </c:pt>
                <c:pt idx="737">
                  <c:v>16.633333329999999</c:v>
                </c:pt>
                <c:pt idx="738">
                  <c:v>22.791666669999987</c:v>
                </c:pt>
                <c:pt idx="739">
                  <c:v>40.93181818</c:v>
                </c:pt>
                <c:pt idx="740">
                  <c:v>54.425000000000011</c:v>
                </c:pt>
                <c:pt idx="741">
                  <c:v>27.545833329999986</c:v>
                </c:pt>
                <c:pt idx="742">
                  <c:v>28.591666669999999</c:v>
                </c:pt>
                <c:pt idx="743">
                  <c:v>28.8</c:v>
                </c:pt>
                <c:pt idx="744">
                  <c:v>20.391666669999999</c:v>
                </c:pt>
                <c:pt idx="745">
                  <c:v>15.595833330000023</c:v>
                </c:pt>
                <c:pt idx="746">
                  <c:v>22.62916667</c:v>
                </c:pt>
                <c:pt idx="747">
                  <c:v>23.787499999999941</c:v>
                </c:pt>
                <c:pt idx="748">
                  <c:v>30.083333329999949</c:v>
                </c:pt>
                <c:pt idx="749">
                  <c:v>27.462499999999896</c:v>
                </c:pt>
                <c:pt idx="750">
                  <c:v>30.3125</c:v>
                </c:pt>
                <c:pt idx="751">
                  <c:v>17.508333329999989</c:v>
                </c:pt>
                <c:pt idx="752">
                  <c:v>7.9583333329999997</c:v>
                </c:pt>
                <c:pt idx="753">
                  <c:v>22.216666669999999</c:v>
                </c:pt>
                <c:pt idx="754">
                  <c:v>58.258333330000163</c:v>
                </c:pt>
                <c:pt idx="755">
                  <c:v>55.695833330000163</c:v>
                </c:pt>
                <c:pt idx="756">
                  <c:v>34.804166669999994</c:v>
                </c:pt>
                <c:pt idx="757">
                  <c:v>12.40416667</c:v>
                </c:pt>
                <c:pt idx="758">
                  <c:v>19.183333329999989</c:v>
                </c:pt>
                <c:pt idx="759">
                  <c:v>25.808333329999989</c:v>
                </c:pt>
                <c:pt idx="760">
                  <c:v>26.37916667</c:v>
                </c:pt>
                <c:pt idx="761">
                  <c:v>17.662499999999941</c:v>
                </c:pt>
                <c:pt idx="762">
                  <c:v>4.5999999999999996</c:v>
                </c:pt>
                <c:pt idx="763">
                  <c:v>7.824999999999986</c:v>
                </c:pt>
                <c:pt idx="764">
                  <c:v>6.2874999999999996</c:v>
                </c:pt>
                <c:pt idx="765">
                  <c:v>17.974999999999987</c:v>
                </c:pt>
                <c:pt idx="766">
                  <c:v>36.454166669999907</c:v>
                </c:pt>
                <c:pt idx="767">
                  <c:v>30.318181820000031</c:v>
                </c:pt>
                <c:pt idx="768">
                  <c:v>53.666666669999998</c:v>
                </c:pt>
                <c:pt idx="769">
                  <c:v>65.354166670000026</c:v>
                </c:pt>
                <c:pt idx="770">
                  <c:v>31.579166669999999</c:v>
                </c:pt>
                <c:pt idx="771">
                  <c:v>4.2124999999999995</c:v>
                </c:pt>
                <c:pt idx="772">
                  <c:v>5.6624999999999872</c:v>
                </c:pt>
                <c:pt idx="773">
                  <c:v>17.37916667</c:v>
                </c:pt>
                <c:pt idx="774">
                  <c:v>21.625</c:v>
                </c:pt>
                <c:pt idx="775">
                  <c:v>22.150000000000031</c:v>
                </c:pt>
                <c:pt idx="776">
                  <c:v>29.154166670000031</c:v>
                </c:pt>
                <c:pt idx="777">
                  <c:v>38.491666669999994</c:v>
                </c:pt>
                <c:pt idx="778">
                  <c:v>23.966666669999949</c:v>
                </c:pt>
                <c:pt idx="779">
                  <c:v>17.770833329999999</c:v>
                </c:pt>
                <c:pt idx="780">
                  <c:v>19.829166669999999</c:v>
                </c:pt>
                <c:pt idx="781">
                  <c:v>18.962499999999896</c:v>
                </c:pt>
                <c:pt idx="782">
                  <c:v>25.8125</c:v>
                </c:pt>
                <c:pt idx="783">
                  <c:v>33.225000000000108</c:v>
                </c:pt>
                <c:pt idx="784">
                  <c:v>40.15</c:v>
                </c:pt>
                <c:pt idx="785">
                  <c:v>53.683333330000139</c:v>
                </c:pt>
                <c:pt idx="786">
                  <c:v>33.216666669999995</c:v>
                </c:pt>
                <c:pt idx="787">
                  <c:v>34.725000000000108</c:v>
                </c:pt>
                <c:pt idx="788">
                  <c:v>38.037500000000001</c:v>
                </c:pt>
                <c:pt idx="789">
                  <c:v>47.816666669999869</c:v>
                </c:pt>
                <c:pt idx="790">
                  <c:v>16.137499999999999</c:v>
                </c:pt>
                <c:pt idx="791">
                  <c:v>20.583333329999949</c:v>
                </c:pt>
                <c:pt idx="792">
                  <c:v>33.066666669999996</c:v>
                </c:pt>
                <c:pt idx="793">
                  <c:v>26.35</c:v>
                </c:pt>
                <c:pt idx="794">
                  <c:v>28.579166669999999</c:v>
                </c:pt>
                <c:pt idx="795">
                  <c:v>22.722727269999918</c:v>
                </c:pt>
                <c:pt idx="796">
                  <c:v>21.150000000000031</c:v>
                </c:pt>
                <c:pt idx="797">
                  <c:v>22.787499999999941</c:v>
                </c:pt>
                <c:pt idx="798">
                  <c:v>32.408333330000154</c:v>
                </c:pt>
                <c:pt idx="799">
                  <c:v>27.466666669999949</c:v>
                </c:pt>
                <c:pt idx="800">
                  <c:v>17.458333329999949</c:v>
                </c:pt>
                <c:pt idx="801">
                  <c:v>21.783333329999941</c:v>
                </c:pt>
                <c:pt idx="802">
                  <c:v>16.479166669999987</c:v>
                </c:pt>
                <c:pt idx="803">
                  <c:v>18.12083333</c:v>
                </c:pt>
                <c:pt idx="804">
                  <c:v>14.44166667</c:v>
                </c:pt>
                <c:pt idx="805">
                  <c:v>19.48333332999993</c:v>
                </c:pt>
                <c:pt idx="806">
                  <c:v>27.258333329999989</c:v>
                </c:pt>
                <c:pt idx="807">
                  <c:v>18.520833329999999</c:v>
                </c:pt>
                <c:pt idx="808">
                  <c:v>15.10416667</c:v>
                </c:pt>
                <c:pt idx="809">
                  <c:v>30.12916667</c:v>
                </c:pt>
                <c:pt idx="810">
                  <c:v>26.266666669999989</c:v>
                </c:pt>
                <c:pt idx="811">
                  <c:v>14.53333333</c:v>
                </c:pt>
                <c:pt idx="812">
                  <c:v>16.462499999999896</c:v>
                </c:pt>
                <c:pt idx="813">
                  <c:v>10.27083333</c:v>
                </c:pt>
                <c:pt idx="814">
                  <c:v>14.662500000000023</c:v>
                </c:pt>
                <c:pt idx="815">
                  <c:v>27.1875</c:v>
                </c:pt>
                <c:pt idx="816">
                  <c:v>26.7</c:v>
                </c:pt>
                <c:pt idx="817">
                  <c:v>15.575000000000006</c:v>
                </c:pt>
                <c:pt idx="818">
                  <c:v>18.429166669999987</c:v>
                </c:pt>
                <c:pt idx="819">
                  <c:v>16.86249999999993</c:v>
                </c:pt>
                <c:pt idx="820">
                  <c:v>17.654166670000031</c:v>
                </c:pt>
                <c:pt idx="821">
                  <c:v>29.783333329999941</c:v>
                </c:pt>
                <c:pt idx="822">
                  <c:v>30.091666669999999</c:v>
                </c:pt>
                <c:pt idx="823">
                  <c:v>20.878260869999988</c:v>
                </c:pt>
                <c:pt idx="824">
                  <c:v>21.095833329999987</c:v>
                </c:pt>
                <c:pt idx="825">
                  <c:v>18.95</c:v>
                </c:pt>
                <c:pt idx="826">
                  <c:v>16.241666669999987</c:v>
                </c:pt>
                <c:pt idx="827">
                  <c:v>32.316666669999869</c:v>
                </c:pt>
                <c:pt idx="828">
                  <c:v>10.845833330000023</c:v>
                </c:pt>
                <c:pt idx="829">
                  <c:v>16.37083333</c:v>
                </c:pt>
                <c:pt idx="830">
                  <c:v>17.8</c:v>
                </c:pt>
                <c:pt idx="831">
                  <c:v>25.233333329999986</c:v>
                </c:pt>
                <c:pt idx="832">
                  <c:v>14.22083333</c:v>
                </c:pt>
                <c:pt idx="833">
                  <c:v>18.229166669999987</c:v>
                </c:pt>
                <c:pt idx="834">
                  <c:v>30.579166669999999</c:v>
                </c:pt>
                <c:pt idx="835">
                  <c:v>23.708333329999949</c:v>
                </c:pt>
                <c:pt idx="836">
                  <c:v>17.424999999999986</c:v>
                </c:pt>
                <c:pt idx="837">
                  <c:v>6.766666667</c:v>
                </c:pt>
                <c:pt idx="838">
                  <c:v>11.354545450000025</c:v>
                </c:pt>
                <c:pt idx="840">
                  <c:v>17.445833329999989</c:v>
                </c:pt>
                <c:pt idx="841">
                  <c:v>19.170833330000001</c:v>
                </c:pt>
                <c:pt idx="842">
                  <c:v>16.149999999999999</c:v>
                </c:pt>
                <c:pt idx="843">
                  <c:v>15.850000000000023</c:v>
                </c:pt>
                <c:pt idx="844">
                  <c:v>21.337499999999999</c:v>
                </c:pt>
                <c:pt idx="845">
                  <c:v>28.520833329999999</c:v>
                </c:pt>
                <c:pt idx="846">
                  <c:v>37.091666669999995</c:v>
                </c:pt>
                <c:pt idx="847">
                  <c:v>39.854166669999891</c:v>
                </c:pt>
                <c:pt idx="848">
                  <c:v>41.270833330000109</c:v>
                </c:pt>
                <c:pt idx="849">
                  <c:v>49.275000000000013</c:v>
                </c:pt>
                <c:pt idx="850">
                  <c:v>36.633333330000163</c:v>
                </c:pt>
                <c:pt idx="851">
                  <c:v>27.908695649999949</c:v>
                </c:pt>
                <c:pt idx="852">
                  <c:v>13.09166667</c:v>
                </c:pt>
                <c:pt idx="853">
                  <c:v>16.395833329999999</c:v>
                </c:pt>
                <c:pt idx="854">
                  <c:v>13.43333333</c:v>
                </c:pt>
                <c:pt idx="855">
                  <c:v>18.466666669999949</c:v>
                </c:pt>
                <c:pt idx="856">
                  <c:v>11.54166667</c:v>
                </c:pt>
                <c:pt idx="857">
                  <c:v>13.84166667</c:v>
                </c:pt>
                <c:pt idx="858">
                  <c:v>16.2</c:v>
                </c:pt>
                <c:pt idx="859">
                  <c:v>17.05</c:v>
                </c:pt>
                <c:pt idx="860">
                  <c:v>15.054166670000004</c:v>
                </c:pt>
                <c:pt idx="861">
                  <c:v>18.954166669999999</c:v>
                </c:pt>
                <c:pt idx="862">
                  <c:v>30.137499999999999</c:v>
                </c:pt>
                <c:pt idx="863">
                  <c:v>37.104166669999998</c:v>
                </c:pt>
                <c:pt idx="864">
                  <c:v>28.833333329999999</c:v>
                </c:pt>
                <c:pt idx="865">
                  <c:v>34.762500000000124</c:v>
                </c:pt>
                <c:pt idx="866">
                  <c:v>24.329166669999999</c:v>
                </c:pt>
                <c:pt idx="867">
                  <c:v>14.879166670000027</c:v>
                </c:pt>
                <c:pt idx="868">
                  <c:v>14.195833330000006</c:v>
                </c:pt>
                <c:pt idx="869">
                  <c:v>19.416666669999987</c:v>
                </c:pt>
                <c:pt idx="870">
                  <c:v>21.75</c:v>
                </c:pt>
                <c:pt idx="871">
                  <c:v>11.137500000000001</c:v>
                </c:pt>
                <c:pt idx="872">
                  <c:v>12.741666670000001</c:v>
                </c:pt>
                <c:pt idx="873">
                  <c:v>12.008333329999999</c:v>
                </c:pt>
                <c:pt idx="874">
                  <c:v>12.266666670000006</c:v>
                </c:pt>
                <c:pt idx="875">
                  <c:v>12.179166670000004</c:v>
                </c:pt>
                <c:pt idx="876">
                  <c:v>9.3875000000000028</c:v>
                </c:pt>
                <c:pt idx="877">
                  <c:v>15.10416667</c:v>
                </c:pt>
                <c:pt idx="878">
                  <c:v>14.625</c:v>
                </c:pt>
                <c:pt idx="879">
                  <c:v>16.031818179999998</c:v>
                </c:pt>
                <c:pt idx="880">
                  <c:v>10.9</c:v>
                </c:pt>
                <c:pt idx="881">
                  <c:v>14.475000000000023</c:v>
                </c:pt>
                <c:pt idx="882">
                  <c:v>17.570833329999999</c:v>
                </c:pt>
                <c:pt idx="883">
                  <c:v>19.98749999999993</c:v>
                </c:pt>
                <c:pt idx="884">
                  <c:v>20.154166670000031</c:v>
                </c:pt>
                <c:pt idx="885">
                  <c:v>14.670833330000002</c:v>
                </c:pt>
                <c:pt idx="886">
                  <c:v>18.31666667</c:v>
                </c:pt>
                <c:pt idx="887">
                  <c:v>29.31666667</c:v>
                </c:pt>
                <c:pt idx="888">
                  <c:v>32.545833330000093</c:v>
                </c:pt>
                <c:pt idx="889">
                  <c:v>23.079166669999999</c:v>
                </c:pt>
                <c:pt idx="890">
                  <c:v>22.516666669999999</c:v>
                </c:pt>
                <c:pt idx="891">
                  <c:v>16.604166670000001</c:v>
                </c:pt>
                <c:pt idx="892">
                  <c:v>11.066666670000027</c:v>
                </c:pt>
                <c:pt idx="893">
                  <c:v>11.366666670000035</c:v>
                </c:pt>
                <c:pt idx="894">
                  <c:v>13.94166667</c:v>
                </c:pt>
                <c:pt idx="895">
                  <c:v>14.7</c:v>
                </c:pt>
                <c:pt idx="896">
                  <c:v>27.366666669999987</c:v>
                </c:pt>
                <c:pt idx="897">
                  <c:v>25.6</c:v>
                </c:pt>
                <c:pt idx="898">
                  <c:v>12.2875</c:v>
                </c:pt>
                <c:pt idx="899">
                  <c:v>15.070833330000006</c:v>
                </c:pt>
                <c:pt idx="900">
                  <c:v>17.308333329999989</c:v>
                </c:pt>
                <c:pt idx="901">
                  <c:v>11.875000000000027</c:v>
                </c:pt>
                <c:pt idx="902">
                  <c:v>27.112500000000001</c:v>
                </c:pt>
                <c:pt idx="903">
                  <c:v>31.86249999999993</c:v>
                </c:pt>
                <c:pt idx="904">
                  <c:v>32.550000000000004</c:v>
                </c:pt>
                <c:pt idx="905">
                  <c:v>29.7</c:v>
                </c:pt>
                <c:pt idx="906">
                  <c:v>27.625</c:v>
                </c:pt>
                <c:pt idx="907">
                  <c:v>17.395652170000002</c:v>
                </c:pt>
                <c:pt idx="908">
                  <c:v>12.8375</c:v>
                </c:pt>
                <c:pt idx="909">
                  <c:v>12.025</c:v>
                </c:pt>
                <c:pt idx="910">
                  <c:v>13.991666670000004</c:v>
                </c:pt>
                <c:pt idx="911">
                  <c:v>19.716666669999999</c:v>
                </c:pt>
                <c:pt idx="912">
                  <c:v>29.554166670000001</c:v>
                </c:pt>
                <c:pt idx="913">
                  <c:v>24.304166670000001</c:v>
                </c:pt>
                <c:pt idx="914">
                  <c:v>12.24583333</c:v>
                </c:pt>
                <c:pt idx="915">
                  <c:v>18.766666669999989</c:v>
                </c:pt>
                <c:pt idx="916">
                  <c:v>12.925000000000002</c:v>
                </c:pt>
                <c:pt idx="917">
                  <c:v>14.383333330000006</c:v>
                </c:pt>
                <c:pt idx="918">
                  <c:v>17.054166670000001</c:v>
                </c:pt>
                <c:pt idx="919">
                  <c:v>21.679166670000001</c:v>
                </c:pt>
                <c:pt idx="920">
                  <c:v>23.079166669999999</c:v>
                </c:pt>
                <c:pt idx="921">
                  <c:v>14.64583333</c:v>
                </c:pt>
                <c:pt idx="922">
                  <c:v>12.25</c:v>
                </c:pt>
                <c:pt idx="923">
                  <c:v>20.779166669999999</c:v>
                </c:pt>
                <c:pt idx="924">
                  <c:v>29.6</c:v>
                </c:pt>
                <c:pt idx="925">
                  <c:v>16.283333329999941</c:v>
                </c:pt>
                <c:pt idx="926">
                  <c:v>20.104166670000001</c:v>
                </c:pt>
                <c:pt idx="927">
                  <c:v>31.520833329999999</c:v>
                </c:pt>
                <c:pt idx="928">
                  <c:v>32.783333330000154</c:v>
                </c:pt>
                <c:pt idx="929">
                  <c:v>26.291666669999987</c:v>
                </c:pt>
                <c:pt idx="930">
                  <c:v>27.1</c:v>
                </c:pt>
                <c:pt idx="931">
                  <c:v>16.491666669999987</c:v>
                </c:pt>
                <c:pt idx="932">
                  <c:v>15.93333333</c:v>
                </c:pt>
                <c:pt idx="933">
                  <c:v>27.074999999999999</c:v>
                </c:pt>
                <c:pt idx="934">
                  <c:v>36.241666669999994</c:v>
                </c:pt>
                <c:pt idx="935">
                  <c:v>39.843478259999998</c:v>
                </c:pt>
                <c:pt idx="936">
                  <c:v>16.358333329999986</c:v>
                </c:pt>
                <c:pt idx="937">
                  <c:v>17.05</c:v>
                </c:pt>
                <c:pt idx="938">
                  <c:v>21.658333329999987</c:v>
                </c:pt>
                <c:pt idx="939">
                  <c:v>25.066666669999989</c:v>
                </c:pt>
                <c:pt idx="940">
                  <c:v>27.25416667</c:v>
                </c:pt>
                <c:pt idx="941">
                  <c:v>24.737500000000001</c:v>
                </c:pt>
                <c:pt idx="942">
                  <c:v>17.562499999999925</c:v>
                </c:pt>
                <c:pt idx="943">
                  <c:v>22.533333329999987</c:v>
                </c:pt>
                <c:pt idx="944">
                  <c:v>16.141666669999999</c:v>
                </c:pt>
                <c:pt idx="945">
                  <c:v>19.5</c:v>
                </c:pt>
                <c:pt idx="946">
                  <c:v>15.470833330000023</c:v>
                </c:pt>
                <c:pt idx="947">
                  <c:v>21.945833329999989</c:v>
                </c:pt>
                <c:pt idx="948">
                  <c:v>21.55</c:v>
                </c:pt>
                <c:pt idx="949">
                  <c:v>20.724999999999987</c:v>
                </c:pt>
                <c:pt idx="950">
                  <c:v>28.716666669999999</c:v>
                </c:pt>
                <c:pt idx="951">
                  <c:v>29.016666669999999</c:v>
                </c:pt>
                <c:pt idx="952">
                  <c:v>35.075000000000003</c:v>
                </c:pt>
                <c:pt idx="953">
                  <c:v>33.575000000000003</c:v>
                </c:pt>
                <c:pt idx="954">
                  <c:v>23.37083333</c:v>
                </c:pt>
                <c:pt idx="955">
                  <c:v>12.208333329999999</c:v>
                </c:pt>
                <c:pt idx="956">
                  <c:v>27.875</c:v>
                </c:pt>
                <c:pt idx="957">
                  <c:v>28.079166669999999</c:v>
                </c:pt>
                <c:pt idx="958">
                  <c:v>16.758333329999989</c:v>
                </c:pt>
                <c:pt idx="959">
                  <c:v>13.133333329999999</c:v>
                </c:pt>
                <c:pt idx="960">
                  <c:v>16.037500000000001</c:v>
                </c:pt>
                <c:pt idx="961">
                  <c:v>15.225</c:v>
                </c:pt>
                <c:pt idx="962">
                  <c:v>23.50416667</c:v>
                </c:pt>
                <c:pt idx="963">
                  <c:v>23.481818180000001</c:v>
                </c:pt>
                <c:pt idx="964">
                  <c:v>25.758333329999989</c:v>
                </c:pt>
                <c:pt idx="965">
                  <c:v>18.083333329999949</c:v>
                </c:pt>
                <c:pt idx="966">
                  <c:v>23.512499999999989</c:v>
                </c:pt>
                <c:pt idx="967">
                  <c:v>28.19166667</c:v>
                </c:pt>
                <c:pt idx="968">
                  <c:v>13.65416667</c:v>
                </c:pt>
                <c:pt idx="969">
                  <c:v>15.0375</c:v>
                </c:pt>
                <c:pt idx="970">
                  <c:v>17.683333329999989</c:v>
                </c:pt>
                <c:pt idx="971">
                  <c:v>15.72916667</c:v>
                </c:pt>
                <c:pt idx="972">
                  <c:v>21.354166670000001</c:v>
                </c:pt>
                <c:pt idx="973">
                  <c:v>43.983333330000093</c:v>
                </c:pt>
                <c:pt idx="974">
                  <c:v>33.9375</c:v>
                </c:pt>
                <c:pt idx="975">
                  <c:v>15.170833330000002</c:v>
                </c:pt>
                <c:pt idx="976">
                  <c:v>17.641666669999999</c:v>
                </c:pt>
                <c:pt idx="977">
                  <c:v>26.308333329999989</c:v>
                </c:pt>
                <c:pt idx="978">
                  <c:v>25.733333329999986</c:v>
                </c:pt>
                <c:pt idx="979">
                  <c:v>20.516666669999999</c:v>
                </c:pt>
                <c:pt idx="980">
                  <c:v>17.095833329999987</c:v>
                </c:pt>
                <c:pt idx="981">
                  <c:v>19.658333329999987</c:v>
                </c:pt>
                <c:pt idx="982">
                  <c:v>27.570833329999999</c:v>
                </c:pt>
                <c:pt idx="983">
                  <c:v>17.724999999999987</c:v>
                </c:pt>
                <c:pt idx="984">
                  <c:v>12.95833333</c:v>
                </c:pt>
                <c:pt idx="985">
                  <c:v>13.383333330000006</c:v>
                </c:pt>
                <c:pt idx="986">
                  <c:v>15.3375</c:v>
                </c:pt>
                <c:pt idx="987">
                  <c:v>21.616666670000001</c:v>
                </c:pt>
                <c:pt idx="988">
                  <c:v>35.408333330000154</c:v>
                </c:pt>
                <c:pt idx="989">
                  <c:v>42.779166670000002</c:v>
                </c:pt>
                <c:pt idx="990">
                  <c:v>21.87916667</c:v>
                </c:pt>
                <c:pt idx="991">
                  <c:v>31.417391299999988</c:v>
                </c:pt>
                <c:pt idx="992">
                  <c:v>26.095833329999987</c:v>
                </c:pt>
                <c:pt idx="993">
                  <c:v>7.7791666670000001</c:v>
                </c:pt>
                <c:pt idx="994">
                  <c:v>14.65416667</c:v>
                </c:pt>
                <c:pt idx="995">
                  <c:v>18.858333329999986</c:v>
                </c:pt>
                <c:pt idx="996">
                  <c:v>13.0375</c:v>
                </c:pt>
                <c:pt idx="997">
                  <c:v>25.258333329999989</c:v>
                </c:pt>
                <c:pt idx="998">
                  <c:v>15.804166670000004</c:v>
                </c:pt>
                <c:pt idx="999">
                  <c:v>20.041666669999987</c:v>
                </c:pt>
                <c:pt idx="1000">
                  <c:v>18.237500000000001</c:v>
                </c:pt>
                <c:pt idx="1001">
                  <c:v>13.15833333</c:v>
                </c:pt>
                <c:pt idx="1002">
                  <c:v>18.631818180000089</c:v>
                </c:pt>
                <c:pt idx="1003">
                  <c:v>19.875</c:v>
                </c:pt>
                <c:pt idx="1004">
                  <c:v>25.404166669999999</c:v>
                </c:pt>
                <c:pt idx="1005">
                  <c:v>13.470833330000023</c:v>
                </c:pt>
                <c:pt idx="1006">
                  <c:v>19.024999999999999</c:v>
                </c:pt>
                <c:pt idx="1007">
                  <c:v>29.591666669999999</c:v>
                </c:pt>
                <c:pt idx="1008">
                  <c:v>13.479166670000023</c:v>
                </c:pt>
                <c:pt idx="1009">
                  <c:v>11.43333333</c:v>
                </c:pt>
                <c:pt idx="1010">
                  <c:v>15.55</c:v>
                </c:pt>
                <c:pt idx="1011">
                  <c:v>21.195833329999999</c:v>
                </c:pt>
                <c:pt idx="1012">
                  <c:v>29.258333329999989</c:v>
                </c:pt>
                <c:pt idx="1013">
                  <c:v>30.212499999999949</c:v>
                </c:pt>
                <c:pt idx="1014">
                  <c:v>24.670833330000001</c:v>
                </c:pt>
                <c:pt idx="1015">
                  <c:v>11.241666670000001</c:v>
                </c:pt>
                <c:pt idx="1016">
                  <c:v>19.558333329999989</c:v>
                </c:pt>
                <c:pt idx="1017">
                  <c:v>34.975000000000001</c:v>
                </c:pt>
                <c:pt idx="1018">
                  <c:v>58.712500000000013</c:v>
                </c:pt>
                <c:pt idx="1019">
                  <c:v>17.633333329999999</c:v>
                </c:pt>
                <c:pt idx="1020">
                  <c:v>20.468181820000002</c:v>
                </c:pt>
                <c:pt idx="1021">
                  <c:v>25.237500000000001</c:v>
                </c:pt>
                <c:pt idx="1022">
                  <c:v>27.12916667</c:v>
                </c:pt>
                <c:pt idx="1023">
                  <c:v>10.775</c:v>
                </c:pt>
                <c:pt idx="1024">
                  <c:v>21.308333329999989</c:v>
                </c:pt>
                <c:pt idx="1025">
                  <c:v>27.7</c:v>
                </c:pt>
                <c:pt idx="1026">
                  <c:v>34.762500000000124</c:v>
                </c:pt>
                <c:pt idx="1027">
                  <c:v>34.275000000000013</c:v>
                </c:pt>
                <c:pt idx="1028">
                  <c:v>15.562500000000027</c:v>
                </c:pt>
                <c:pt idx="1029">
                  <c:v>23.137499999999999</c:v>
                </c:pt>
                <c:pt idx="1030">
                  <c:v>21.991666669999987</c:v>
                </c:pt>
                <c:pt idx="1031">
                  <c:v>11.945833330000006</c:v>
                </c:pt>
                <c:pt idx="1032">
                  <c:v>19.270833329999999</c:v>
                </c:pt>
                <c:pt idx="1033">
                  <c:v>13.741666670000001</c:v>
                </c:pt>
                <c:pt idx="1034">
                  <c:v>26.112500000000001</c:v>
                </c:pt>
                <c:pt idx="1035">
                  <c:v>35.862500000000011</c:v>
                </c:pt>
                <c:pt idx="1036">
                  <c:v>40.183333330000139</c:v>
                </c:pt>
                <c:pt idx="1037">
                  <c:v>27.229166669999987</c:v>
                </c:pt>
                <c:pt idx="1038">
                  <c:v>38.204166669999999</c:v>
                </c:pt>
                <c:pt idx="1039">
                  <c:v>28.804166670000001</c:v>
                </c:pt>
                <c:pt idx="1040">
                  <c:v>40.641666669999907</c:v>
                </c:pt>
                <c:pt idx="1041">
                  <c:v>20.416666669999987</c:v>
                </c:pt>
                <c:pt idx="1042">
                  <c:v>19.887499999999989</c:v>
                </c:pt>
                <c:pt idx="1043">
                  <c:v>19.837499999999999</c:v>
                </c:pt>
                <c:pt idx="1044">
                  <c:v>11.75</c:v>
                </c:pt>
                <c:pt idx="1045">
                  <c:v>20.579166669999999</c:v>
                </c:pt>
                <c:pt idx="1046">
                  <c:v>25.05</c:v>
                </c:pt>
                <c:pt idx="1047">
                  <c:v>26.770833329999999</c:v>
                </c:pt>
                <c:pt idx="1048">
                  <c:v>30.827272730000001</c:v>
                </c:pt>
                <c:pt idx="1049">
                  <c:v>25.591666669999999</c:v>
                </c:pt>
                <c:pt idx="1050">
                  <c:v>18.820833329999999</c:v>
                </c:pt>
                <c:pt idx="1051">
                  <c:v>17.662499999999941</c:v>
                </c:pt>
                <c:pt idx="1052">
                  <c:v>15.0375</c:v>
                </c:pt>
                <c:pt idx="1053">
                  <c:v>16.545833329999986</c:v>
                </c:pt>
                <c:pt idx="1054">
                  <c:v>27.212499999999949</c:v>
                </c:pt>
                <c:pt idx="1055">
                  <c:v>17.86249999999993</c:v>
                </c:pt>
                <c:pt idx="1056">
                  <c:v>18.283333329999941</c:v>
                </c:pt>
                <c:pt idx="1057">
                  <c:v>21.274999999999999</c:v>
                </c:pt>
                <c:pt idx="1058">
                  <c:v>32.172727270000003</c:v>
                </c:pt>
                <c:pt idx="1059">
                  <c:v>37.075000000000003</c:v>
                </c:pt>
                <c:pt idx="1060">
                  <c:v>15.387500000000006</c:v>
                </c:pt>
                <c:pt idx="1061">
                  <c:v>16.054166670000001</c:v>
                </c:pt>
                <c:pt idx="1062">
                  <c:v>36.333333330000109</c:v>
                </c:pt>
                <c:pt idx="1063">
                  <c:v>51.979166669999998</c:v>
                </c:pt>
                <c:pt idx="1064">
                  <c:v>31.258333329999989</c:v>
                </c:pt>
                <c:pt idx="1065">
                  <c:v>24.608333329999986</c:v>
                </c:pt>
                <c:pt idx="1066">
                  <c:v>24.9375</c:v>
                </c:pt>
                <c:pt idx="1067">
                  <c:v>22.462499999999896</c:v>
                </c:pt>
                <c:pt idx="1068">
                  <c:v>23.520833329999999</c:v>
                </c:pt>
                <c:pt idx="1069">
                  <c:v>55.616666669999994</c:v>
                </c:pt>
                <c:pt idx="1070">
                  <c:v>54.420833330000093</c:v>
                </c:pt>
                <c:pt idx="1071">
                  <c:v>41.737500000000011</c:v>
                </c:pt>
                <c:pt idx="1072">
                  <c:v>48.920833330000093</c:v>
                </c:pt>
                <c:pt idx="1073">
                  <c:v>62.258333330000163</c:v>
                </c:pt>
                <c:pt idx="1074">
                  <c:v>46.395833330000109</c:v>
                </c:pt>
                <c:pt idx="1075">
                  <c:v>20.227272729999999</c:v>
                </c:pt>
                <c:pt idx="1076">
                  <c:v>24.670833330000001</c:v>
                </c:pt>
                <c:pt idx="1077">
                  <c:v>30.133333329999999</c:v>
                </c:pt>
                <c:pt idx="1078">
                  <c:v>16.920833329999986</c:v>
                </c:pt>
                <c:pt idx="1079">
                  <c:v>23.383333329999989</c:v>
                </c:pt>
                <c:pt idx="1080">
                  <c:v>40.737500000000011</c:v>
                </c:pt>
                <c:pt idx="1081">
                  <c:v>56.691666669999996</c:v>
                </c:pt>
                <c:pt idx="1082">
                  <c:v>61.487499999999997</c:v>
                </c:pt>
                <c:pt idx="1083">
                  <c:v>45.908333330000154</c:v>
                </c:pt>
                <c:pt idx="1084">
                  <c:v>55.345833330000012</c:v>
                </c:pt>
                <c:pt idx="1085">
                  <c:v>14.387500000000006</c:v>
                </c:pt>
                <c:pt idx="1086">
                  <c:v>27.733333329999986</c:v>
                </c:pt>
                <c:pt idx="1087">
                  <c:v>34.275000000000013</c:v>
                </c:pt>
                <c:pt idx="1088">
                  <c:v>35.4375</c:v>
                </c:pt>
              </c:numCache>
            </c:numRef>
          </c:val>
          <c:smooth val="0"/>
        </c:ser>
        <c:dLbls>
          <c:showLegendKey val="0"/>
          <c:showVal val="0"/>
          <c:showCatName val="0"/>
          <c:showSerName val="0"/>
          <c:showPercent val="0"/>
          <c:showBubbleSize val="0"/>
        </c:dLbls>
        <c:marker val="1"/>
        <c:smooth val="0"/>
        <c:axId val="165759040"/>
        <c:axId val="166658512"/>
      </c:lineChart>
      <c:catAx>
        <c:axId val="165759040"/>
        <c:scaling>
          <c:orientation val="minMax"/>
        </c:scaling>
        <c:delete val="0"/>
        <c:axPos val="b"/>
        <c:numFmt formatCode="General" sourceLinked="0"/>
        <c:majorTickMark val="out"/>
        <c:minorTickMark val="none"/>
        <c:tickLblPos val="nextTo"/>
        <c:crossAx val="166658512"/>
        <c:crosses val="autoZero"/>
        <c:auto val="1"/>
        <c:lblAlgn val="ctr"/>
        <c:lblOffset val="100"/>
        <c:noMultiLvlLbl val="0"/>
      </c:catAx>
      <c:valAx>
        <c:axId val="166658512"/>
        <c:scaling>
          <c:orientation val="minMax"/>
          <c:max val="90"/>
          <c:min val="0"/>
        </c:scaling>
        <c:delete val="0"/>
        <c:axPos val="l"/>
        <c:majorGridlines/>
        <c:numFmt formatCode="General" sourceLinked="1"/>
        <c:majorTickMark val="out"/>
        <c:minorTickMark val="none"/>
        <c:tickLblPos val="nextTo"/>
        <c:txPr>
          <a:bodyPr/>
          <a:lstStyle/>
          <a:p>
            <a:pPr>
              <a:defRPr sz="1400"/>
            </a:pPr>
            <a:endParaRPr lang="ja-JP"/>
          </a:p>
        </c:txPr>
        <c:crossAx val="165759040"/>
        <c:crosses val="autoZero"/>
        <c:crossBetween val="between"/>
        <c:majorUnit val="10"/>
        <c:minorUnit val="2"/>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33CC"/>
                </a:solidFill>
                <a:latin typeface="+mn-lt"/>
                <a:ea typeface="+mn-ea"/>
                <a:cs typeface="+mn-cs"/>
              </a:defRPr>
            </a:pPr>
            <a:r>
              <a:rPr lang="ja-JP" altLang="ja-JP" sz="2400" b="1" i="0" baseline="0" dirty="0" smtClean="0">
                <a:solidFill>
                  <a:srgbClr val="0033CC"/>
                </a:solidFill>
                <a:effectLst/>
              </a:rPr>
              <a:t>オゾン</a:t>
            </a:r>
            <a:r>
              <a:rPr lang="ja-JP" altLang="en-US" sz="2400" b="1" i="0" u="none" strike="noStrike" baseline="0" dirty="0" smtClean="0">
                <a:solidFill>
                  <a:srgbClr val="0033CC"/>
                </a:solidFill>
              </a:rPr>
              <a:t>日平均濃度の推移（</a:t>
            </a:r>
            <a:r>
              <a:rPr lang="en-US" altLang="ja-JP" sz="2400" b="1" i="0" u="none" strike="noStrike" baseline="0" dirty="0" smtClean="0">
                <a:solidFill>
                  <a:srgbClr val="0033CC"/>
                </a:solidFill>
                <a:effectLst/>
              </a:rPr>
              <a:t>2010.4</a:t>
            </a:r>
            <a:r>
              <a:rPr lang="ja-JP" altLang="ja-JP" sz="2400" b="1" i="0" u="none" strike="noStrike" baseline="0" dirty="0" smtClean="0">
                <a:solidFill>
                  <a:srgbClr val="0033CC"/>
                </a:solidFill>
                <a:effectLst/>
              </a:rPr>
              <a:t>～</a:t>
            </a:r>
            <a:r>
              <a:rPr lang="en-US" altLang="ja-JP" sz="2400" b="1" i="0" u="none" strike="noStrike" baseline="0" dirty="0" smtClean="0">
                <a:solidFill>
                  <a:srgbClr val="0033CC"/>
                </a:solidFill>
                <a:effectLst/>
              </a:rPr>
              <a:t>2013.3</a:t>
            </a:r>
            <a:r>
              <a:rPr lang="ja-JP" altLang="en-US" sz="2400" b="1" i="0" u="none" strike="noStrike" baseline="0" dirty="0" smtClean="0">
                <a:solidFill>
                  <a:srgbClr val="0033CC"/>
                </a:solidFill>
              </a:rPr>
              <a:t>）</a:t>
            </a:r>
            <a:endParaRPr lang="en-US" altLang="en-US" sz="2400" dirty="0">
              <a:solidFill>
                <a:srgbClr val="0033CC"/>
              </a:solidFill>
            </a:endParaRPr>
          </a:p>
        </c:rich>
      </c:tx>
      <c:layout>
        <c:manualLayout>
          <c:xMode val="edge"/>
          <c:yMode val="edge"/>
          <c:x val="0.20005784792377759"/>
          <c:y val="4.4780292722074108E-3"/>
        </c:manualLayout>
      </c:layout>
      <c:overlay val="0"/>
    </c:title>
    <c:autoTitleDeleted val="0"/>
    <c:plotArea>
      <c:layout>
        <c:manualLayout>
          <c:layoutTarget val="inner"/>
          <c:xMode val="edge"/>
          <c:yMode val="edge"/>
          <c:x val="5.3242535063934206E-2"/>
          <c:y val="0.14579652328628112"/>
          <c:w val="0.93485508739792089"/>
          <c:h val="0.70453116620223277"/>
        </c:manualLayout>
      </c:layout>
      <c:lineChart>
        <c:grouping val="standard"/>
        <c:varyColors val="0"/>
        <c:ser>
          <c:idx val="0"/>
          <c:order val="0"/>
          <c:tx>
            <c:strRef>
              <c:f>'ozone（飾磨）'!$G$1</c:f>
              <c:strCache>
                <c:ptCount val="1"/>
                <c:pt idx="0">
                  <c:v>ozone</c:v>
                </c:pt>
              </c:strCache>
            </c:strRef>
          </c:tx>
          <c:spPr>
            <a:ln w="12700">
              <a:solidFill>
                <a:sysClr val="windowText" lastClr="000000"/>
              </a:solidFill>
            </a:ln>
          </c:spPr>
          <c:marker>
            <c:symbol val="diamond"/>
            <c:size val="2"/>
            <c:spPr>
              <a:solidFill>
                <a:schemeClr val="tx1"/>
              </a:solidFill>
              <a:ln>
                <a:solidFill>
                  <a:sysClr val="windowText" lastClr="000000"/>
                </a:solidFill>
              </a:ln>
            </c:spPr>
          </c:marker>
          <c:dPt>
            <c:idx val="92"/>
            <c:marker>
              <c:spPr>
                <a:solidFill>
                  <a:schemeClr val="tx1"/>
                </a:solidFill>
                <a:ln cap="sq">
                  <a:solidFill>
                    <a:sysClr val="windowText" lastClr="000000"/>
                  </a:solidFill>
                </a:ln>
              </c:spPr>
            </c:marker>
            <c:bubble3D val="0"/>
            <c:spPr>
              <a:ln w="12700" cap="sq">
                <a:solidFill>
                  <a:sysClr val="windowText" lastClr="000000"/>
                </a:solidFill>
              </a:ln>
            </c:spPr>
          </c:dPt>
          <c:cat>
            <c:strRef>
              <c:f>'ozone（飾磨）'!$F$2:$F$1090</c:f>
              <c:strCache>
                <c:ptCount val="1089"/>
                <c:pt idx="0">
                  <c:v>Apr., 1/2010</c:v>
                </c:pt>
                <c:pt idx="1">
                  <c:v>Apr., 2/2010</c:v>
                </c:pt>
                <c:pt idx="2">
                  <c:v>Apr., 3/2010</c:v>
                </c:pt>
                <c:pt idx="3">
                  <c:v>Apr., 4/2010</c:v>
                </c:pt>
                <c:pt idx="4">
                  <c:v>Apr., 5/2010</c:v>
                </c:pt>
                <c:pt idx="5">
                  <c:v>Apr., 6/2010</c:v>
                </c:pt>
                <c:pt idx="6">
                  <c:v>Apr., 7/2010</c:v>
                </c:pt>
                <c:pt idx="7">
                  <c:v>Apr., 8/2010</c:v>
                </c:pt>
                <c:pt idx="8">
                  <c:v>Apr., 9/2010</c:v>
                </c:pt>
                <c:pt idx="9">
                  <c:v>Apr., 10/2010</c:v>
                </c:pt>
                <c:pt idx="10">
                  <c:v>Apr., 11/2010</c:v>
                </c:pt>
                <c:pt idx="11">
                  <c:v>Apr., 12/2010</c:v>
                </c:pt>
                <c:pt idx="12">
                  <c:v>Apr., 13/2010</c:v>
                </c:pt>
                <c:pt idx="13">
                  <c:v>Apr., 14/2010</c:v>
                </c:pt>
                <c:pt idx="14">
                  <c:v>Apr., 15/2010</c:v>
                </c:pt>
                <c:pt idx="15">
                  <c:v>Apr., 16/2010</c:v>
                </c:pt>
                <c:pt idx="16">
                  <c:v>Apr., 17/2010</c:v>
                </c:pt>
                <c:pt idx="17">
                  <c:v>Apr., 18/2010</c:v>
                </c:pt>
                <c:pt idx="18">
                  <c:v>Apr., 19/2010</c:v>
                </c:pt>
                <c:pt idx="19">
                  <c:v>Apr., 20/2010</c:v>
                </c:pt>
                <c:pt idx="20">
                  <c:v>Apr., 21/2010</c:v>
                </c:pt>
                <c:pt idx="21">
                  <c:v>Apr., 22/2010</c:v>
                </c:pt>
                <c:pt idx="22">
                  <c:v>Apr., 23/2010</c:v>
                </c:pt>
                <c:pt idx="23">
                  <c:v>Apr., 24/2010</c:v>
                </c:pt>
                <c:pt idx="24">
                  <c:v>Apr., 25/2010</c:v>
                </c:pt>
                <c:pt idx="25">
                  <c:v>Apr., 26/2010</c:v>
                </c:pt>
                <c:pt idx="26">
                  <c:v>Apr., 27/2010</c:v>
                </c:pt>
                <c:pt idx="27">
                  <c:v>Apr., 28/2010</c:v>
                </c:pt>
                <c:pt idx="28">
                  <c:v>Apr., 29/2010</c:v>
                </c:pt>
                <c:pt idx="29">
                  <c:v>Apr., 30/2010</c:v>
                </c:pt>
                <c:pt idx="30">
                  <c:v>May, 1/2010</c:v>
                </c:pt>
                <c:pt idx="31">
                  <c:v>May, 2/2010</c:v>
                </c:pt>
                <c:pt idx="32">
                  <c:v>May, 3/2010</c:v>
                </c:pt>
                <c:pt idx="33">
                  <c:v>May, 4/2010</c:v>
                </c:pt>
                <c:pt idx="34">
                  <c:v>May, 5/2010</c:v>
                </c:pt>
                <c:pt idx="35">
                  <c:v>May, 6/2010</c:v>
                </c:pt>
                <c:pt idx="36">
                  <c:v>May, 7/2010</c:v>
                </c:pt>
                <c:pt idx="37">
                  <c:v>May, 8/2010</c:v>
                </c:pt>
                <c:pt idx="38">
                  <c:v>May, 9/2010</c:v>
                </c:pt>
                <c:pt idx="39">
                  <c:v>May, 10/2010</c:v>
                </c:pt>
                <c:pt idx="40">
                  <c:v>May, 11/2010</c:v>
                </c:pt>
                <c:pt idx="41">
                  <c:v>May, 12/2010</c:v>
                </c:pt>
                <c:pt idx="42">
                  <c:v>May, 13/2010</c:v>
                </c:pt>
                <c:pt idx="43">
                  <c:v>May, 14/2010</c:v>
                </c:pt>
                <c:pt idx="44">
                  <c:v>May, 15/2010</c:v>
                </c:pt>
                <c:pt idx="45">
                  <c:v>May, 16/2010</c:v>
                </c:pt>
                <c:pt idx="46">
                  <c:v>May, 17/2010</c:v>
                </c:pt>
                <c:pt idx="47">
                  <c:v>May, 18/2010</c:v>
                </c:pt>
                <c:pt idx="48">
                  <c:v>May, 19/2010</c:v>
                </c:pt>
                <c:pt idx="49">
                  <c:v>May, 20/2010</c:v>
                </c:pt>
                <c:pt idx="50">
                  <c:v>May, 21/2010</c:v>
                </c:pt>
                <c:pt idx="51">
                  <c:v>May, 22/2010</c:v>
                </c:pt>
                <c:pt idx="52">
                  <c:v>May, 23/2010</c:v>
                </c:pt>
                <c:pt idx="53">
                  <c:v>May, 24/2010</c:v>
                </c:pt>
                <c:pt idx="54">
                  <c:v>May, 25/2010</c:v>
                </c:pt>
                <c:pt idx="55">
                  <c:v>May, 26/2010</c:v>
                </c:pt>
                <c:pt idx="56">
                  <c:v>May, 27/2010</c:v>
                </c:pt>
                <c:pt idx="57">
                  <c:v>May, 28/2010</c:v>
                </c:pt>
                <c:pt idx="58">
                  <c:v>May, 29/2010</c:v>
                </c:pt>
                <c:pt idx="59">
                  <c:v>May, 30/2010</c:v>
                </c:pt>
                <c:pt idx="60">
                  <c:v>May, 31/2010</c:v>
                </c:pt>
                <c:pt idx="61">
                  <c:v>Jun., 1/2010</c:v>
                </c:pt>
                <c:pt idx="62">
                  <c:v>Jun., 2/2010</c:v>
                </c:pt>
                <c:pt idx="63">
                  <c:v>Jun., 3/2010</c:v>
                </c:pt>
                <c:pt idx="64">
                  <c:v>Jun., 4/2010</c:v>
                </c:pt>
                <c:pt idx="65">
                  <c:v>Jun., 5/2010</c:v>
                </c:pt>
                <c:pt idx="66">
                  <c:v>Jun., 6/2010</c:v>
                </c:pt>
                <c:pt idx="67">
                  <c:v>Jun., 7/2010</c:v>
                </c:pt>
                <c:pt idx="68">
                  <c:v>Jun., 8/2010</c:v>
                </c:pt>
                <c:pt idx="69">
                  <c:v>Jun., 9/2010</c:v>
                </c:pt>
                <c:pt idx="70">
                  <c:v>Jun., 10/2010</c:v>
                </c:pt>
                <c:pt idx="71">
                  <c:v>Jun., 11/2010</c:v>
                </c:pt>
                <c:pt idx="72">
                  <c:v>Jun., 12/2010</c:v>
                </c:pt>
                <c:pt idx="73">
                  <c:v>Jun., 13/2010</c:v>
                </c:pt>
                <c:pt idx="74">
                  <c:v>Jun., 14/2010</c:v>
                </c:pt>
                <c:pt idx="75">
                  <c:v>Jun., 15/2010</c:v>
                </c:pt>
                <c:pt idx="76">
                  <c:v>Jun., 16/2010</c:v>
                </c:pt>
                <c:pt idx="77">
                  <c:v>Jun., 17/2010</c:v>
                </c:pt>
                <c:pt idx="78">
                  <c:v>Jun., 18/2010</c:v>
                </c:pt>
                <c:pt idx="79">
                  <c:v>Jun., 19/2010</c:v>
                </c:pt>
                <c:pt idx="80">
                  <c:v>Jun., 20/2010</c:v>
                </c:pt>
                <c:pt idx="81">
                  <c:v>Jun., 21/2010</c:v>
                </c:pt>
                <c:pt idx="82">
                  <c:v>Jun., 22/2010</c:v>
                </c:pt>
                <c:pt idx="83">
                  <c:v>Jun., 23/2010</c:v>
                </c:pt>
                <c:pt idx="84">
                  <c:v>Jun., 24/2010</c:v>
                </c:pt>
                <c:pt idx="85">
                  <c:v>Jun., 25/2010</c:v>
                </c:pt>
                <c:pt idx="86">
                  <c:v>Jun., 26/2010</c:v>
                </c:pt>
                <c:pt idx="87">
                  <c:v>Jun., 27/2010</c:v>
                </c:pt>
                <c:pt idx="88">
                  <c:v>Jun., 28/2010</c:v>
                </c:pt>
                <c:pt idx="89">
                  <c:v>Jun., 29/2010</c:v>
                </c:pt>
                <c:pt idx="90">
                  <c:v>Jun., 30/2010</c:v>
                </c:pt>
                <c:pt idx="91">
                  <c:v>Jul., 1/2010</c:v>
                </c:pt>
                <c:pt idx="92">
                  <c:v>Jul., 2/2010</c:v>
                </c:pt>
                <c:pt idx="93">
                  <c:v>Jul., 3/2010</c:v>
                </c:pt>
                <c:pt idx="94">
                  <c:v>Jul., 4/2010</c:v>
                </c:pt>
                <c:pt idx="95">
                  <c:v>Jul., 5/2010</c:v>
                </c:pt>
                <c:pt idx="96">
                  <c:v>Jul., 6/2010</c:v>
                </c:pt>
                <c:pt idx="97">
                  <c:v>Jul., 7/2010</c:v>
                </c:pt>
                <c:pt idx="98">
                  <c:v>Jul., 8/2010</c:v>
                </c:pt>
                <c:pt idx="99">
                  <c:v>Jul., 9/2010</c:v>
                </c:pt>
                <c:pt idx="100">
                  <c:v>Jul., 10/2010</c:v>
                </c:pt>
                <c:pt idx="101">
                  <c:v>Jul., 11/2010</c:v>
                </c:pt>
                <c:pt idx="102">
                  <c:v>Jul., 12/2010</c:v>
                </c:pt>
                <c:pt idx="103">
                  <c:v>Jul., 13/2010</c:v>
                </c:pt>
                <c:pt idx="104">
                  <c:v>Jul., 14/2010</c:v>
                </c:pt>
                <c:pt idx="105">
                  <c:v>Jul., 15/2010</c:v>
                </c:pt>
                <c:pt idx="106">
                  <c:v>Jul., 16/2010</c:v>
                </c:pt>
                <c:pt idx="107">
                  <c:v>Jul., 17/2010</c:v>
                </c:pt>
                <c:pt idx="108">
                  <c:v>Jul., 18/2010</c:v>
                </c:pt>
                <c:pt idx="109">
                  <c:v>Jul., 19/2010</c:v>
                </c:pt>
                <c:pt idx="110">
                  <c:v>Jul., 20/2010</c:v>
                </c:pt>
                <c:pt idx="111">
                  <c:v>Jul., 21/2010</c:v>
                </c:pt>
                <c:pt idx="112">
                  <c:v>Jul., 22/2010</c:v>
                </c:pt>
                <c:pt idx="113">
                  <c:v>Jul., 23/2010</c:v>
                </c:pt>
                <c:pt idx="114">
                  <c:v>Jul., 24/2010</c:v>
                </c:pt>
                <c:pt idx="115">
                  <c:v>Jul., 25/2010</c:v>
                </c:pt>
                <c:pt idx="116">
                  <c:v>Jul., 26/2010</c:v>
                </c:pt>
                <c:pt idx="117">
                  <c:v>Jul., 27/2010</c:v>
                </c:pt>
                <c:pt idx="118">
                  <c:v>Jul., 28/2010</c:v>
                </c:pt>
                <c:pt idx="119">
                  <c:v>Jul., 29/2010</c:v>
                </c:pt>
                <c:pt idx="120">
                  <c:v>Jul., 30/2010</c:v>
                </c:pt>
                <c:pt idx="121">
                  <c:v>Jul., 31/2010</c:v>
                </c:pt>
                <c:pt idx="122">
                  <c:v>Aug., 1/2010</c:v>
                </c:pt>
                <c:pt idx="123">
                  <c:v>Aug., 2/2010</c:v>
                </c:pt>
                <c:pt idx="124">
                  <c:v>Aug., 3/2010</c:v>
                </c:pt>
                <c:pt idx="125">
                  <c:v>Aug., 4/2010</c:v>
                </c:pt>
                <c:pt idx="126">
                  <c:v>Aug., 5/2010</c:v>
                </c:pt>
                <c:pt idx="127">
                  <c:v>Aug., 6/2010</c:v>
                </c:pt>
                <c:pt idx="128">
                  <c:v>Aug., 7/2010</c:v>
                </c:pt>
                <c:pt idx="129">
                  <c:v>Aug., 8/2010</c:v>
                </c:pt>
                <c:pt idx="130">
                  <c:v>Aug., 9/2010</c:v>
                </c:pt>
                <c:pt idx="131">
                  <c:v>Aug., 10/2010</c:v>
                </c:pt>
                <c:pt idx="132">
                  <c:v>Aug., 11/2010</c:v>
                </c:pt>
                <c:pt idx="133">
                  <c:v>Aug., 12/2010</c:v>
                </c:pt>
                <c:pt idx="134">
                  <c:v>Aug., 13/2010</c:v>
                </c:pt>
                <c:pt idx="135">
                  <c:v>Aug., 14/2010</c:v>
                </c:pt>
                <c:pt idx="136">
                  <c:v>Aug., 15/2010</c:v>
                </c:pt>
                <c:pt idx="137">
                  <c:v>Aug., 16/2010</c:v>
                </c:pt>
                <c:pt idx="138">
                  <c:v>Aug., 17/2010</c:v>
                </c:pt>
                <c:pt idx="139">
                  <c:v>Aug., 18/2010</c:v>
                </c:pt>
                <c:pt idx="140">
                  <c:v>Aug., 19/2010</c:v>
                </c:pt>
                <c:pt idx="141">
                  <c:v>Aug., 20/2010</c:v>
                </c:pt>
                <c:pt idx="142">
                  <c:v>Aug., 21/2010</c:v>
                </c:pt>
                <c:pt idx="143">
                  <c:v>Aug., 22/2010</c:v>
                </c:pt>
                <c:pt idx="144">
                  <c:v>Aug., 23/2010</c:v>
                </c:pt>
                <c:pt idx="145">
                  <c:v>Aug., 24/2010</c:v>
                </c:pt>
                <c:pt idx="146">
                  <c:v>Aug., 25/2010</c:v>
                </c:pt>
                <c:pt idx="147">
                  <c:v>Aug., 26/2010</c:v>
                </c:pt>
                <c:pt idx="148">
                  <c:v>Aug., 27/2010</c:v>
                </c:pt>
                <c:pt idx="149">
                  <c:v>Aug., 28/2010</c:v>
                </c:pt>
                <c:pt idx="150">
                  <c:v>Aug., 29/2010</c:v>
                </c:pt>
                <c:pt idx="151">
                  <c:v>Aug., 30/2010</c:v>
                </c:pt>
                <c:pt idx="152">
                  <c:v>Aug., 31/2010</c:v>
                </c:pt>
                <c:pt idx="153">
                  <c:v>Sep., 1/2010</c:v>
                </c:pt>
                <c:pt idx="154">
                  <c:v>Sep., 2/2010</c:v>
                </c:pt>
                <c:pt idx="155">
                  <c:v>Sep., 3/2010</c:v>
                </c:pt>
                <c:pt idx="156">
                  <c:v>Sep., 4/2010</c:v>
                </c:pt>
                <c:pt idx="157">
                  <c:v>Sep., 5/2010</c:v>
                </c:pt>
                <c:pt idx="158">
                  <c:v>Sep., 6/2010</c:v>
                </c:pt>
                <c:pt idx="159">
                  <c:v>Sep., 7/2010</c:v>
                </c:pt>
                <c:pt idx="160">
                  <c:v>Sep., 8/2010</c:v>
                </c:pt>
                <c:pt idx="161">
                  <c:v>Sep., 9/2010</c:v>
                </c:pt>
                <c:pt idx="162">
                  <c:v>Sep., 10/2010</c:v>
                </c:pt>
                <c:pt idx="163">
                  <c:v>Sep., 11/2010</c:v>
                </c:pt>
                <c:pt idx="164">
                  <c:v>Sep., 12/2010</c:v>
                </c:pt>
                <c:pt idx="165">
                  <c:v>Sep., 13/2010</c:v>
                </c:pt>
                <c:pt idx="166">
                  <c:v>Sep., 14/2010</c:v>
                </c:pt>
                <c:pt idx="167">
                  <c:v>Sep., 15/2010</c:v>
                </c:pt>
                <c:pt idx="168">
                  <c:v>Sep., 16/2010</c:v>
                </c:pt>
                <c:pt idx="169">
                  <c:v>Sep., 17/2010</c:v>
                </c:pt>
                <c:pt idx="170">
                  <c:v>Sep., 18/2010</c:v>
                </c:pt>
                <c:pt idx="171">
                  <c:v>Sep., 19/2010</c:v>
                </c:pt>
                <c:pt idx="172">
                  <c:v>Sep., 20/2010</c:v>
                </c:pt>
                <c:pt idx="173">
                  <c:v>Sep., 21/2010</c:v>
                </c:pt>
                <c:pt idx="174">
                  <c:v>Sep., 22/2010</c:v>
                </c:pt>
                <c:pt idx="175">
                  <c:v>Sep., 23/2010</c:v>
                </c:pt>
                <c:pt idx="176">
                  <c:v>Sep., 24/2010</c:v>
                </c:pt>
                <c:pt idx="177">
                  <c:v>Sep., 25/2010</c:v>
                </c:pt>
                <c:pt idx="178">
                  <c:v>Sep., 26/2010</c:v>
                </c:pt>
                <c:pt idx="179">
                  <c:v>Sep., 27/2010</c:v>
                </c:pt>
                <c:pt idx="180">
                  <c:v>Sep., 28/2010</c:v>
                </c:pt>
                <c:pt idx="181">
                  <c:v>Sep., 29/2010</c:v>
                </c:pt>
                <c:pt idx="182">
                  <c:v>Sep., 30/2010</c:v>
                </c:pt>
                <c:pt idx="183">
                  <c:v>Oct., 1/2010</c:v>
                </c:pt>
                <c:pt idx="184">
                  <c:v>Oct., 2/2010</c:v>
                </c:pt>
                <c:pt idx="185">
                  <c:v>Oct., 3/2010</c:v>
                </c:pt>
                <c:pt idx="186">
                  <c:v>Oct., 4/2010</c:v>
                </c:pt>
                <c:pt idx="187">
                  <c:v>Oct., 5/2010</c:v>
                </c:pt>
                <c:pt idx="188">
                  <c:v>Oct., 6/2010</c:v>
                </c:pt>
                <c:pt idx="189">
                  <c:v>Oct., 7/2010</c:v>
                </c:pt>
                <c:pt idx="190">
                  <c:v>Oct., 8/2010</c:v>
                </c:pt>
                <c:pt idx="191">
                  <c:v>Oct., 9/2010</c:v>
                </c:pt>
                <c:pt idx="192">
                  <c:v>Oct., 10/2010</c:v>
                </c:pt>
                <c:pt idx="193">
                  <c:v>Oct., 11/2010</c:v>
                </c:pt>
                <c:pt idx="194">
                  <c:v>Oct., 12/2010</c:v>
                </c:pt>
                <c:pt idx="195">
                  <c:v>Oct., 13/2010</c:v>
                </c:pt>
                <c:pt idx="196">
                  <c:v>Oct., 14/2010</c:v>
                </c:pt>
                <c:pt idx="197">
                  <c:v>Oct., 15/2010</c:v>
                </c:pt>
                <c:pt idx="198">
                  <c:v>Oct., 16/2010</c:v>
                </c:pt>
                <c:pt idx="199">
                  <c:v>Oct., 17/2010</c:v>
                </c:pt>
                <c:pt idx="200">
                  <c:v>Oct., 18/2010</c:v>
                </c:pt>
                <c:pt idx="201">
                  <c:v>Oct., 19/2010</c:v>
                </c:pt>
                <c:pt idx="202">
                  <c:v>Oct., 20/2010</c:v>
                </c:pt>
                <c:pt idx="203">
                  <c:v>Oct., 21/2010</c:v>
                </c:pt>
                <c:pt idx="204">
                  <c:v>Oct., 22/2010</c:v>
                </c:pt>
                <c:pt idx="205">
                  <c:v>Oct., 23/2010</c:v>
                </c:pt>
                <c:pt idx="206">
                  <c:v>Oct., 24/2010</c:v>
                </c:pt>
                <c:pt idx="207">
                  <c:v>Oct., 25/2010</c:v>
                </c:pt>
                <c:pt idx="208">
                  <c:v>Oct., 26/2010</c:v>
                </c:pt>
                <c:pt idx="209">
                  <c:v>Oct., 27/2010</c:v>
                </c:pt>
                <c:pt idx="210">
                  <c:v>Oct., 28/2010</c:v>
                </c:pt>
                <c:pt idx="211">
                  <c:v>Oct., 29/2010</c:v>
                </c:pt>
                <c:pt idx="212">
                  <c:v>Oct., 30/2010</c:v>
                </c:pt>
                <c:pt idx="213">
                  <c:v>Oct., 31/2010</c:v>
                </c:pt>
                <c:pt idx="214">
                  <c:v>Nov., 1/2010</c:v>
                </c:pt>
                <c:pt idx="215">
                  <c:v>Nov., 2/2010</c:v>
                </c:pt>
                <c:pt idx="216">
                  <c:v>Nov., 3/2010</c:v>
                </c:pt>
                <c:pt idx="217">
                  <c:v>Nov., 4/2010</c:v>
                </c:pt>
                <c:pt idx="218">
                  <c:v>Nov., 5/2010</c:v>
                </c:pt>
                <c:pt idx="219">
                  <c:v>Nov., 6/2010</c:v>
                </c:pt>
                <c:pt idx="220">
                  <c:v>Nov., 7/2010</c:v>
                </c:pt>
                <c:pt idx="221">
                  <c:v>Nov., 8/2010</c:v>
                </c:pt>
                <c:pt idx="222">
                  <c:v>Nov., 9/2010</c:v>
                </c:pt>
                <c:pt idx="223">
                  <c:v>Nov., 10/2010</c:v>
                </c:pt>
                <c:pt idx="224">
                  <c:v>Nov., 11/2010</c:v>
                </c:pt>
                <c:pt idx="225">
                  <c:v>Nov., 12/2010</c:v>
                </c:pt>
                <c:pt idx="226">
                  <c:v>Nov., 13/2010</c:v>
                </c:pt>
                <c:pt idx="227">
                  <c:v>Nov., 14/2010</c:v>
                </c:pt>
                <c:pt idx="228">
                  <c:v>Nov., 15/2010</c:v>
                </c:pt>
                <c:pt idx="229">
                  <c:v>Nov., 16/2010</c:v>
                </c:pt>
                <c:pt idx="230">
                  <c:v>Nov., 17/2010</c:v>
                </c:pt>
                <c:pt idx="231">
                  <c:v>Nov., 18/2010</c:v>
                </c:pt>
                <c:pt idx="232">
                  <c:v>Nov., 19/2010</c:v>
                </c:pt>
                <c:pt idx="233">
                  <c:v>Nov., 20/2010</c:v>
                </c:pt>
                <c:pt idx="234">
                  <c:v>Nov., 21/2010</c:v>
                </c:pt>
                <c:pt idx="235">
                  <c:v>Nov., 22/2010</c:v>
                </c:pt>
                <c:pt idx="236">
                  <c:v>Nov., 23/2010</c:v>
                </c:pt>
                <c:pt idx="237">
                  <c:v>Nov., 24/2010</c:v>
                </c:pt>
                <c:pt idx="238">
                  <c:v>Nov., 25/2010</c:v>
                </c:pt>
                <c:pt idx="239">
                  <c:v>Nov., 26/2010</c:v>
                </c:pt>
                <c:pt idx="240">
                  <c:v>Nov., 27/2010</c:v>
                </c:pt>
                <c:pt idx="241">
                  <c:v>Nov., 28/2010</c:v>
                </c:pt>
                <c:pt idx="242">
                  <c:v>Nov., 29/2010</c:v>
                </c:pt>
                <c:pt idx="243">
                  <c:v>Nov., 30/2010</c:v>
                </c:pt>
                <c:pt idx="244">
                  <c:v>Dec., 1/2010</c:v>
                </c:pt>
                <c:pt idx="245">
                  <c:v>Dec., 2/2010</c:v>
                </c:pt>
                <c:pt idx="246">
                  <c:v>Dec., 3/2010</c:v>
                </c:pt>
                <c:pt idx="247">
                  <c:v>Dec., 4/2010</c:v>
                </c:pt>
                <c:pt idx="248">
                  <c:v>Dec., 5/2010</c:v>
                </c:pt>
                <c:pt idx="249">
                  <c:v>Dec., 6/2010</c:v>
                </c:pt>
                <c:pt idx="250">
                  <c:v>Dec., 7/2010</c:v>
                </c:pt>
                <c:pt idx="251">
                  <c:v>Dec., 8/2010</c:v>
                </c:pt>
                <c:pt idx="252">
                  <c:v>Dec., 9/2010</c:v>
                </c:pt>
                <c:pt idx="253">
                  <c:v>Dec., 10/2010</c:v>
                </c:pt>
                <c:pt idx="254">
                  <c:v>Dec., 11/2010</c:v>
                </c:pt>
                <c:pt idx="255">
                  <c:v>Dec., 12/2010</c:v>
                </c:pt>
                <c:pt idx="256">
                  <c:v>Dec., 13/2010</c:v>
                </c:pt>
                <c:pt idx="257">
                  <c:v>Dec., 14/2010</c:v>
                </c:pt>
                <c:pt idx="258">
                  <c:v>Dec., 15/2010</c:v>
                </c:pt>
                <c:pt idx="259">
                  <c:v>Dec., 16/2010</c:v>
                </c:pt>
                <c:pt idx="260">
                  <c:v>Dec., 17/2010</c:v>
                </c:pt>
                <c:pt idx="261">
                  <c:v>Dec., 18/2010</c:v>
                </c:pt>
                <c:pt idx="262">
                  <c:v>Dec., 19/2010</c:v>
                </c:pt>
                <c:pt idx="263">
                  <c:v>Dec., 20/2010</c:v>
                </c:pt>
                <c:pt idx="264">
                  <c:v>Dec., 21/2010</c:v>
                </c:pt>
                <c:pt idx="265">
                  <c:v>Dec., 22/2010</c:v>
                </c:pt>
                <c:pt idx="266">
                  <c:v>Dec., 23/2010</c:v>
                </c:pt>
                <c:pt idx="267">
                  <c:v>Dec., 24/2010</c:v>
                </c:pt>
                <c:pt idx="268">
                  <c:v>Dec., 25/2010</c:v>
                </c:pt>
                <c:pt idx="269">
                  <c:v>Dec., 26/2010</c:v>
                </c:pt>
                <c:pt idx="270">
                  <c:v>Dec., 27/2010</c:v>
                </c:pt>
                <c:pt idx="271">
                  <c:v>Dec., 28/2010</c:v>
                </c:pt>
                <c:pt idx="272">
                  <c:v>Dec., 29/2010</c:v>
                </c:pt>
                <c:pt idx="273">
                  <c:v>Dec., 30/2010</c:v>
                </c:pt>
                <c:pt idx="274">
                  <c:v>Dec., 31/2010</c:v>
                </c:pt>
                <c:pt idx="275">
                  <c:v>Jan., 1/2011</c:v>
                </c:pt>
                <c:pt idx="276">
                  <c:v>Jan., 2/2011</c:v>
                </c:pt>
                <c:pt idx="277">
                  <c:v>Jan., 3/2011</c:v>
                </c:pt>
                <c:pt idx="278">
                  <c:v>Jan., 4/2011</c:v>
                </c:pt>
                <c:pt idx="279">
                  <c:v>Jan., 5/2011</c:v>
                </c:pt>
                <c:pt idx="280">
                  <c:v>Jan., 6/2011</c:v>
                </c:pt>
                <c:pt idx="281">
                  <c:v>Jan., 7/2011</c:v>
                </c:pt>
                <c:pt idx="282">
                  <c:v>Jan., 8/2011</c:v>
                </c:pt>
                <c:pt idx="283">
                  <c:v>Jan., 9/2011</c:v>
                </c:pt>
                <c:pt idx="284">
                  <c:v>Jan., 10/2011</c:v>
                </c:pt>
                <c:pt idx="285">
                  <c:v>Jan., 11/2011</c:v>
                </c:pt>
                <c:pt idx="286">
                  <c:v>Jan., 12/2011</c:v>
                </c:pt>
                <c:pt idx="287">
                  <c:v>Jan., 13/2011</c:v>
                </c:pt>
                <c:pt idx="288">
                  <c:v>Jan., 14/2011</c:v>
                </c:pt>
                <c:pt idx="289">
                  <c:v>Jan., 15/2011</c:v>
                </c:pt>
                <c:pt idx="290">
                  <c:v>Jan., 16/2011</c:v>
                </c:pt>
                <c:pt idx="291">
                  <c:v>Jan., 17/2011</c:v>
                </c:pt>
                <c:pt idx="292">
                  <c:v>Jan., 18/2011</c:v>
                </c:pt>
                <c:pt idx="293">
                  <c:v>Jan., 19/2011</c:v>
                </c:pt>
                <c:pt idx="294">
                  <c:v>Jan., 20/2011</c:v>
                </c:pt>
                <c:pt idx="295">
                  <c:v>Jan., 21/2011</c:v>
                </c:pt>
                <c:pt idx="296">
                  <c:v>Jan., 22/2011</c:v>
                </c:pt>
                <c:pt idx="297">
                  <c:v>Jan., 23/2011</c:v>
                </c:pt>
                <c:pt idx="298">
                  <c:v>Jan., 24/2011</c:v>
                </c:pt>
                <c:pt idx="299">
                  <c:v>Jan., 25/2011</c:v>
                </c:pt>
                <c:pt idx="300">
                  <c:v>Jan., 26/2011</c:v>
                </c:pt>
                <c:pt idx="301">
                  <c:v>Jan., 27/2011</c:v>
                </c:pt>
                <c:pt idx="302">
                  <c:v>Jan., 28/2011</c:v>
                </c:pt>
                <c:pt idx="303">
                  <c:v>Jan., 29/2011</c:v>
                </c:pt>
                <c:pt idx="304">
                  <c:v>Jan., 30/2011</c:v>
                </c:pt>
                <c:pt idx="305">
                  <c:v>Jan., 31/2011</c:v>
                </c:pt>
                <c:pt idx="306">
                  <c:v>Feb., 1/2011</c:v>
                </c:pt>
                <c:pt idx="307">
                  <c:v>Feb., 2/2011</c:v>
                </c:pt>
                <c:pt idx="308">
                  <c:v>Feb., 3/2011</c:v>
                </c:pt>
                <c:pt idx="309">
                  <c:v>Feb., 4/2011</c:v>
                </c:pt>
                <c:pt idx="310">
                  <c:v>Feb., 5/2011</c:v>
                </c:pt>
                <c:pt idx="311">
                  <c:v>Feb., 6/2011</c:v>
                </c:pt>
                <c:pt idx="312">
                  <c:v>Feb., 7/2011</c:v>
                </c:pt>
                <c:pt idx="313">
                  <c:v>Feb., 8/2011</c:v>
                </c:pt>
                <c:pt idx="314">
                  <c:v>Feb., 9/2011</c:v>
                </c:pt>
                <c:pt idx="315">
                  <c:v>Feb., 10/2011</c:v>
                </c:pt>
                <c:pt idx="316">
                  <c:v>Feb., 11/2011</c:v>
                </c:pt>
                <c:pt idx="317">
                  <c:v>Feb., 12/2011</c:v>
                </c:pt>
                <c:pt idx="318">
                  <c:v>Feb., 13/2011</c:v>
                </c:pt>
                <c:pt idx="319">
                  <c:v>Feb., 14/2011</c:v>
                </c:pt>
                <c:pt idx="320">
                  <c:v>Feb., 15/2011</c:v>
                </c:pt>
                <c:pt idx="321">
                  <c:v>Feb., 16/2011</c:v>
                </c:pt>
                <c:pt idx="322">
                  <c:v>Feb., 17/2011</c:v>
                </c:pt>
                <c:pt idx="323">
                  <c:v>Feb., 18/2011</c:v>
                </c:pt>
                <c:pt idx="324">
                  <c:v>Feb., 19/2011</c:v>
                </c:pt>
                <c:pt idx="325">
                  <c:v>Feb., 20/2011</c:v>
                </c:pt>
                <c:pt idx="326">
                  <c:v>Feb., 21/2011</c:v>
                </c:pt>
                <c:pt idx="327">
                  <c:v>Feb., 22/2011</c:v>
                </c:pt>
                <c:pt idx="328">
                  <c:v>Feb., 23/2011</c:v>
                </c:pt>
                <c:pt idx="329">
                  <c:v>Feb., 24/2011</c:v>
                </c:pt>
                <c:pt idx="330">
                  <c:v>Feb., 25/2011</c:v>
                </c:pt>
                <c:pt idx="331">
                  <c:v>Feb., 26/2011</c:v>
                </c:pt>
                <c:pt idx="332">
                  <c:v>Feb., 27/2011</c:v>
                </c:pt>
                <c:pt idx="333">
                  <c:v>Feb., 28/2011</c:v>
                </c:pt>
                <c:pt idx="334">
                  <c:v>Mar., 1/2011</c:v>
                </c:pt>
                <c:pt idx="335">
                  <c:v>Mar., 2/2011</c:v>
                </c:pt>
                <c:pt idx="336">
                  <c:v>Mar., 3/2011</c:v>
                </c:pt>
                <c:pt idx="337">
                  <c:v>Mar., 4/2011</c:v>
                </c:pt>
                <c:pt idx="338">
                  <c:v>Mar., 5/2011</c:v>
                </c:pt>
                <c:pt idx="339">
                  <c:v>Mar., 6/2011</c:v>
                </c:pt>
                <c:pt idx="340">
                  <c:v>Mar., 7/2011</c:v>
                </c:pt>
                <c:pt idx="341">
                  <c:v>Mar., 8/2011</c:v>
                </c:pt>
                <c:pt idx="342">
                  <c:v>Mar., 9/2011</c:v>
                </c:pt>
                <c:pt idx="343">
                  <c:v>Mar., 10/2011</c:v>
                </c:pt>
                <c:pt idx="344">
                  <c:v>Mar., 11/2011</c:v>
                </c:pt>
                <c:pt idx="345">
                  <c:v>Mar., 12/2011</c:v>
                </c:pt>
                <c:pt idx="346">
                  <c:v>Mar., 13/2011</c:v>
                </c:pt>
                <c:pt idx="347">
                  <c:v>Mar., 14/2011</c:v>
                </c:pt>
                <c:pt idx="348">
                  <c:v>Mar., 15/2011</c:v>
                </c:pt>
                <c:pt idx="349">
                  <c:v>Mar., 16/2011</c:v>
                </c:pt>
                <c:pt idx="350">
                  <c:v>Mar., 17/2011</c:v>
                </c:pt>
                <c:pt idx="351">
                  <c:v>Mar., 18/2011</c:v>
                </c:pt>
                <c:pt idx="352">
                  <c:v>Mar., 19/2011</c:v>
                </c:pt>
                <c:pt idx="353">
                  <c:v>Mar., 20/2011</c:v>
                </c:pt>
                <c:pt idx="354">
                  <c:v>Mar., 21/2011</c:v>
                </c:pt>
                <c:pt idx="355">
                  <c:v>Mar., 22/2011</c:v>
                </c:pt>
                <c:pt idx="356">
                  <c:v>Mar., 23/2011</c:v>
                </c:pt>
                <c:pt idx="357">
                  <c:v>Mar., 24/2011</c:v>
                </c:pt>
                <c:pt idx="358">
                  <c:v>Mar., 25/2011</c:v>
                </c:pt>
                <c:pt idx="359">
                  <c:v>Mar., 26/2011</c:v>
                </c:pt>
                <c:pt idx="360">
                  <c:v>Mar., 27/2011</c:v>
                </c:pt>
                <c:pt idx="361">
                  <c:v>Mar., 28/2011</c:v>
                </c:pt>
                <c:pt idx="362">
                  <c:v>Mar., 29/2011</c:v>
                </c:pt>
                <c:pt idx="363">
                  <c:v>Mar., 30/2011</c:v>
                </c:pt>
                <c:pt idx="364">
                  <c:v>Mar., 31/2011</c:v>
                </c:pt>
                <c:pt idx="365">
                  <c:v>Apr., 1/2011</c:v>
                </c:pt>
                <c:pt idx="366">
                  <c:v>Apr., 2/2011</c:v>
                </c:pt>
                <c:pt idx="367">
                  <c:v>Apr., 3/2011</c:v>
                </c:pt>
                <c:pt idx="368">
                  <c:v>Apr., 4/2011</c:v>
                </c:pt>
                <c:pt idx="369">
                  <c:v>Apr., 5/2011</c:v>
                </c:pt>
                <c:pt idx="370">
                  <c:v>Apr., 6/2011</c:v>
                </c:pt>
                <c:pt idx="371">
                  <c:v>Apr., 7/2011</c:v>
                </c:pt>
                <c:pt idx="372">
                  <c:v>Apr., 8/2011</c:v>
                </c:pt>
                <c:pt idx="373">
                  <c:v>Apr., 9/2011</c:v>
                </c:pt>
                <c:pt idx="374">
                  <c:v>Apr., 10/2011</c:v>
                </c:pt>
                <c:pt idx="375">
                  <c:v>Apr., 11/2011</c:v>
                </c:pt>
                <c:pt idx="376">
                  <c:v>Apr., 12/2011</c:v>
                </c:pt>
                <c:pt idx="377">
                  <c:v>Apr., 13/2011</c:v>
                </c:pt>
                <c:pt idx="378">
                  <c:v>Apr., 14/2011</c:v>
                </c:pt>
                <c:pt idx="379">
                  <c:v>Apr., 15/2011</c:v>
                </c:pt>
                <c:pt idx="380">
                  <c:v>Apr., 16/2011</c:v>
                </c:pt>
                <c:pt idx="381">
                  <c:v>Apr., 17/2011</c:v>
                </c:pt>
                <c:pt idx="382">
                  <c:v>Apr., 18/2011</c:v>
                </c:pt>
                <c:pt idx="383">
                  <c:v>Apr., 19/2011</c:v>
                </c:pt>
                <c:pt idx="384">
                  <c:v>Apr., 20/2011</c:v>
                </c:pt>
                <c:pt idx="385">
                  <c:v>Apr., 21/2011</c:v>
                </c:pt>
                <c:pt idx="386">
                  <c:v>Apr., 22/2011</c:v>
                </c:pt>
                <c:pt idx="387">
                  <c:v>Apr., 23/2011</c:v>
                </c:pt>
                <c:pt idx="388">
                  <c:v>Apr., 24/2011</c:v>
                </c:pt>
                <c:pt idx="389">
                  <c:v>Apr., 25/2011</c:v>
                </c:pt>
                <c:pt idx="390">
                  <c:v>Apr., 26/2011</c:v>
                </c:pt>
                <c:pt idx="391">
                  <c:v>Apr., 27/2011</c:v>
                </c:pt>
                <c:pt idx="392">
                  <c:v>Apr., 28/2011</c:v>
                </c:pt>
                <c:pt idx="393">
                  <c:v>Apr., 29/2011</c:v>
                </c:pt>
                <c:pt idx="394">
                  <c:v>Apr., 30/2011</c:v>
                </c:pt>
                <c:pt idx="395">
                  <c:v>May, 1/2011</c:v>
                </c:pt>
                <c:pt idx="396">
                  <c:v>May, 2/2011</c:v>
                </c:pt>
                <c:pt idx="397">
                  <c:v>May, 3/2011</c:v>
                </c:pt>
                <c:pt idx="398">
                  <c:v>May, 4/2011</c:v>
                </c:pt>
                <c:pt idx="399">
                  <c:v>May, 5/2011</c:v>
                </c:pt>
                <c:pt idx="400">
                  <c:v>May, 6/2011</c:v>
                </c:pt>
                <c:pt idx="401">
                  <c:v>May, 7/2011</c:v>
                </c:pt>
                <c:pt idx="402">
                  <c:v>May, 8/2011</c:v>
                </c:pt>
                <c:pt idx="403">
                  <c:v>May, 9/2011</c:v>
                </c:pt>
                <c:pt idx="404">
                  <c:v>May, 10/2011</c:v>
                </c:pt>
                <c:pt idx="405">
                  <c:v>May, 11/2011</c:v>
                </c:pt>
                <c:pt idx="406">
                  <c:v>May, 12/2011</c:v>
                </c:pt>
                <c:pt idx="407">
                  <c:v>May, 13/2011</c:v>
                </c:pt>
                <c:pt idx="408">
                  <c:v>May, 14/2011</c:v>
                </c:pt>
                <c:pt idx="409">
                  <c:v>May, 15/2011</c:v>
                </c:pt>
                <c:pt idx="410">
                  <c:v>May, 16/2011</c:v>
                </c:pt>
                <c:pt idx="411">
                  <c:v>May, 17/2011</c:v>
                </c:pt>
                <c:pt idx="412">
                  <c:v>May, 18/2011</c:v>
                </c:pt>
                <c:pt idx="413">
                  <c:v>May, 19/2011</c:v>
                </c:pt>
                <c:pt idx="414">
                  <c:v>May, 20/2011</c:v>
                </c:pt>
                <c:pt idx="415">
                  <c:v>May, 21/2011</c:v>
                </c:pt>
                <c:pt idx="416">
                  <c:v>May, 22/2011</c:v>
                </c:pt>
                <c:pt idx="417">
                  <c:v>May, 23/2011</c:v>
                </c:pt>
                <c:pt idx="418">
                  <c:v>May, 24/2011</c:v>
                </c:pt>
                <c:pt idx="419">
                  <c:v>May, 25/2011</c:v>
                </c:pt>
                <c:pt idx="420">
                  <c:v>May, 26/2011</c:v>
                </c:pt>
                <c:pt idx="421">
                  <c:v>May, 27/2011</c:v>
                </c:pt>
                <c:pt idx="422">
                  <c:v>May, 28/2011</c:v>
                </c:pt>
                <c:pt idx="423">
                  <c:v>May, 29/2011</c:v>
                </c:pt>
                <c:pt idx="424">
                  <c:v>May, 30/2011</c:v>
                </c:pt>
                <c:pt idx="425">
                  <c:v>May, 31/2011</c:v>
                </c:pt>
                <c:pt idx="426">
                  <c:v>Jun., 1/2011</c:v>
                </c:pt>
                <c:pt idx="427">
                  <c:v>Jun., 2/2011</c:v>
                </c:pt>
                <c:pt idx="428">
                  <c:v>Jun., 3/2011</c:v>
                </c:pt>
                <c:pt idx="429">
                  <c:v>Jun., 4/2011</c:v>
                </c:pt>
                <c:pt idx="430">
                  <c:v>Jun., 5/2011</c:v>
                </c:pt>
                <c:pt idx="431">
                  <c:v>Jun., 6/2011</c:v>
                </c:pt>
                <c:pt idx="432">
                  <c:v>Jun., 7/2011</c:v>
                </c:pt>
                <c:pt idx="433">
                  <c:v>Jun., 8/2011</c:v>
                </c:pt>
                <c:pt idx="434">
                  <c:v>Jun., 9/2011</c:v>
                </c:pt>
                <c:pt idx="435">
                  <c:v>Jun., 10/2011</c:v>
                </c:pt>
                <c:pt idx="436">
                  <c:v>Jun., 11/2011</c:v>
                </c:pt>
                <c:pt idx="437">
                  <c:v>Jun., 12/2011</c:v>
                </c:pt>
                <c:pt idx="438">
                  <c:v>Jun., 13/2011</c:v>
                </c:pt>
                <c:pt idx="439">
                  <c:v>Jun., 14/2011</c:v>
                </c:pt>
                <c:pt idx="440">
                  <c:v>Jun., 15/2011</c:v>
                </c:pt>
                <c:pt idx="441">
                  <c:v>Jun., 16/2011</c:v>
                </c:pt>
                <c:pt idx="442">
                  <c:v>Jun., 17/2011</c:v>
                </c:pt>
                <c:pt idx="443">
                  <c:v>Jun., 18/2011</c:v>
                </c:pt>
                <c:pt idx="444">
                  <c:v>Jun., 19/2011</c:v>
                </c:pt>
                <c:pt idx="445">
                  <c:v>Jun., 20/2011</c:v>
                </c:pt>
                <c:pt idx="446">
                  <c:v>Jun., 21/2011</c:v>
                </c:pt>
                <c:pt idx="447">
                  <c:v>Jun., 22/2011</c:v>
                </c:pt>
                <c:pt idx="448">
                  <c:v>Jun., 23/2011</c:v>
                </c:pt>
                <c:pt idx="449">
                  <c:v>Jun., 24/2011</c:v>
                </c:pt>
                <c:pt idx="450">
                  <c:v>Jun., 25/2011</c:v>
                </c:pt>
                <c:pt idx="451">
                  <c:v>Jun., 26/2011</c:v>
                </c:pt>
                <c:pt idx="452">
                  <c:v>Jun., 27/2011</c:v>
                </c:pt>
                <c:pt idx="453">
                  <c:v>Jun., 28/2011</c:v>
                </c:pt>
                <c:pt idx="454">
                  <c:v>Jun., 29/2011</c:v>
                </c:pt>
                <c:pt idx="455">
                  <c:v>Jun., 30/2011</c:v>
                </c:pt>
                <c:pt idx="456">
                  <c:v>Jul., 1/2011</c:v>
                </c:pt>
                <c:pt idx="457">
                  <c:v>Jul., 2/2011</c:v>
                </c:pt>
                <c:pt idx="458">
                  <c:v>Jul., 3/2011</c:v>
                </c:pt>
                <c:pt idx="459">
                  <c:v>Jul., 4/2011</c:v>
                </c:pt>
                <c:pt idx="460">
                  <c:v>Jul., 5/2011</c:v>
                </c:pt>
                <c:pt idx="461">
                  <c:v>Jul., 6/2011</c:v>
                </c:pt>
                <c:pt idx="462">
                  <c:v>Jul., 7/2011</c:v>
                </c:pt>
                <c:pt idx="463">
                  <c:v>Jul., 8/2011</c:v>
                </c:pt>
                <c:pt idx="464">
                  <c:v>Jul., 9/2011</c:v>
                </c:pt>
                <c:pt idx="465">
                  <c:v>Jul., 10/2011</c:v>
                </c:pt>
                <c:pt idx="466">
                  <c:v>Jul., 11/2011</c:v>
                </c:pt>
                <c:pt idx="467">
                  <c:v>Jul., 12/2011</c:v>
                </c:pt>
                <c:pt idx="468">
                  <c:v>Jul., 13/2011</c:v>
                </c:pt>
                <c:pt idx="469">
                  <c:v>Jul., 14/2011</c:v>
                </c:pt>
                <c:pt idx="470">
                  <c:v>Jul., 15/2011</c:v>
                </c:pt>
                <c:pt idx="471">
                  <c:v>Jul., 16/2011</c:v>
                </c:pt>
                <c:pt idx="472">
                  <c:v>Jul., 17/2011</c:v>
                </c:pt>
                <c:pt idx="473">
                  <c:v>Jul., 18/2011</c:v>
                </c:pt>
                <c:pt idx="474">
                  <c:v>Jul., 19/2011</c:v>
                </c:pt>
                <c:pt idx="475">
                  <c:v>Jul., 20/2011</c:v>
                </c:pt>
                <c:pt idx="476">
                  <c:v>Jul., 21/2011</c:v>
                </c:pt>
                <c:pt idx="477">
                  <c:v>Jul., 22/2011</c:v>
                </c:pt>
                <c:pt idx="478">
                  <c:v>Jul., 23/2011</c:v>
                </c:pt>
                <c:pt idx="479">
                  <c:v>Jul., 24/2011</c:v>
                </c:pt>
                <c:pt idx="480">
                  <c:v>Jul., 25/2011</c:v>
                </c:pt>
                <c:pt idx="481">
                  <c:v>Jul., 26/2011</c:v>
                </c:pt>
                <c:pt idx="482">
                  <c:v>Jul., 27/2011</c:v>
                </c:pt>
                <c:pt idx="483">
                  <c:v>Jul., 28/2011</c:v>
                </c:pt>
                <c:pt idx="484">
                  <c:v>Jul., 29/2011</c:v>
                </c:pt>
                <c:pt idx="485">
                  <c:v>Jul., 30/2011</c:v>
                </c:pt>
                <c:pt idx="486">
                  <c:v>Jul., 31/2011</c:v>
                </c:pt>
                <c:pt idx="487">
                  <c:v>Aug., 1/2011</c:v>
                </c:pt>
                <c:pt idx="488">
                  <c:v>Aug., 2/2011</c:v>
                </c:pt>
                <c:pt idx="489">
                  <c:v>Aug., 3/2011</c:v>
                </c:pt>
                <c:pt idx="490">
                  <c:v>Aug., 4/2011</c:v>
                </c:pt>
                <c:pt idx="491">
                  <c:v>Aug., 5/2011</c:v>
                </c:pt>
                <c:pt idx="492">
                  <c:v>Aug., 6/2011</c:v>
                </c:pt>
                <c:pt idx="493">
                  <c:v>Aug., 7/2011</c:v>
                </c:pt>
                <c:pt idx="494">
                  <c:v>Aug., 8/2011</c:v>
                </c:pt>
                <c:pt idx="495">
                  <c:v>Aug., 9/2011</c:v>
                </c:pt>
                <c:pt idx="496">
                  <c:v>Aug., 10/2011</c:v>
                </c:pt>
                <c:pt idx="497">
                  <c:v>Aug., 11/2011</c:v>
                </c:pt>
                <c:pt idx="498">
                  <c:v>Aug., 12/2011</c:v>
                </c:pt>
                <c:pt idx="499">
                  <c:v>Aug., 13/2011</c:v>
                </c:pt>
                <c:pt idx="500">
                  <c:v>Aug., 14/2011</c:v>
                </c:pt>
                <c:pt idx="501">
                  <c:v>Aug., 15/2011</c:v>
                </c:pt>
                <c:pt idx="502">
                  <c:v>Aug., 16/2011</c:v>
                </c:pt>
                <c:pt idx="503">
                  <c:v>Aug., 17/2011</c:v>
                </c:pt>
                <c:pt idx="504">
                  <c:v>Aug., 18/2011</c:v>
                </c:pt>
                <c:pt idx="505">
                  <c:v>Aug., 19/2011</c:v>
                </c:pt>
                <c:pt idx="506">
                  <c:v>Aug., 20/2011</c:v>
                </c:pt>
                <c:pt idx="507">
                  <c:v>Aug., 21/2011</c:v>
                </c:pt>
                <c:pt idx="508">
                  <c:v>Aug., 22/2011</c:v>
                </c:pt>
                <c:pt idx="509">
                  <c:v>Aug., 23/2011</c:v>
                </c:pt>
                <c:pt idx="510">
                  <c:v>Aug., 24/2011</c:v>
                </c:pt>
                <c:pt idx="511">
                  <c:v>Aug., 25/2011</c:v>
                </c:pt>
                <c:pt idx="512">
                  <c:v>Aug., 26/2011</c:v>
                </c:pt>
                <c:pt idx="513">
                  <c:v>Aug., 27/2011</c:v>
                </c:pt>
                <c:pt idx="514">
                  <c:v>Aug., 28/2011</c:v>
                </c:pt>
                <c:pt idx="515">
                  <c:v>Aug., 29/2011</c:v>
                </c:pt>
                <c:pt idx="516">
                  <c:v>Aug., 30/2011</c:v>
                </c:pt>
                <c:pt idx="517">
                  <c:v>Aug., 31/2011</c:v>
                </c:pt>
                <c:pt idx="518">
                  <c:v>Sep., 1/2011</c:v>
                </c:pt>
                <c:pt idx="519">
                  <c:v>Sep., 2/2011</c:v>
                </c:pt>
                <c:pt idx="520">
                  <c:v>Sep., 3/2011</c:v>
                </c:pt>
                <c:pt idx="521">
                  <c:v>Sep., 4/2011</c:v>
                </c:pt>
                <c:pt idx="522">
                  <c:v>Sep., 5/2011</c:v>
                </c:pt>
                <c:pt idx="523">
                  <c:v>Sep., 6/2011</c:v>
                </c:pt>
                <c:pt idx="524">
                  <c:v>Sep., 7/2011</c:v>
                </c:pt>
                <c:pt idx="525">
                  <c:v>Sep., 8/2011</c:v>
                </c:pt>
                <c:pt idx="526">
                  <c:v>Sep., 9/2011</c:v>
                </c:pt>
                <c:pt idx="527">
                  <c:v>Sep., 10/2011</c:v>
                </c:pt>
                <c:pt idx="528">
                  <c:v>Sep., 11/2011</c:v>
                </c:pt>
                <c:pt idx="529">
                  <c:v>Sep., 12/2011</c:v>
                </c:pt>
                <c:pt idx="530">
                  <c:v>Sep., 13/2011</c:v>
                </c:pt>
                <c:pt idx="531">
                  <c:v>Sep., 14/2011</c:v>
                </c:pt>
                <c:pt idx="532">
                  <c:v>Sep., 15/2011</c:v>
                </c:pt>
                <c:pt idx="533">
                  <c:v>Sep., 16/2011</c:v>
                </c:pt>
                <c:pt idx="534">
                  <c:v>Sep., 17/2011</c:v>
                </c:pt>
                <c:pt idx="535">
                  <c:v>Sep., 18/2011</c:v>
                </c:pt>
                <c:pt idx="536">
                  <c:v>Sep., 19/2011</c:v>
                </c:pt>
                <c:pt idx="537">
                  <c:v>Sep., 20/2011</c:v>
                </c:pt>
                <c:pt idx="538">
                  <c:v>Sep., 21/2011</c:v>
                </c:pt>
                <c:pt idx="539">
                  <c:v>Sep., 22/2011</c:v>
                </c:pt>
                <c:pt idx="540">
                  <c:v>Sep., 23/2011</c:v>
                </c:pt>
                <c:pt idx="541">
                  <c:v>Sep., 24/2011</c:v>
                </c:pt>
                <c:pt idx="542">
                  <c:v>Sep., 25/2011</c:v>
                </c:pt>
                <c:pt idx="543">
                  <c:v>Sep., 26/2011</c:v>
                </c:pt>
                <c:pt idx="544">
                  <c:v>Sep., 27/2011</c:v>
                </c:pt>
                <c:pt idx="545">
                  <c:v>Sep., 28/2011</c:v>
                </c:pt>
                <c:pt idx="546">
                  <c:v>Sep., 29/2011</c:v>
                </c:pt>
                <c:pt idx="547">
                  <c:v>Sep., 30/2011</c:v>
                </c:pt>
                <c:pt idx="548">
                  <c:v>Oct., 1/2011</c:v>
                </c:pt>
                <c:pt idx="549">
                  <c:v>Oct., 2/2011</c:v>
                </c:pt>
                <c:pt idx="550">
                  <c:v>Oct., 3/2011</c:v>
                </c:pt>
                <c:pt idx="551">
                  <c:v>Oct., 4/2011</c:v>
                </c:pt>
                <c:pt idx="552">
                  <c:v>Oct., 5/2011</c:v>
                </c:pt>
                <c:pt idx="553">
                  <c:v>Oct., 6/2011</c:v>
                </c:pt>
                <c:pt idx="554">
                  <c:v>Oct., 7/2011</c:v>
                </c:pt>
                <c:pt idx="555">
                  <c:v>Oct., 8/2011</c:v>
                </c:pt>
                <c:pt idx="556">
                  <c:v>Oct., 9/2011</c:v>
                </c:pt>
                <c:pt idx="557">
                  <c:v>Oct., 10/2011</c:v>
                </c:pt>
                <c:pt idx="558">
                  <c:v>Oct., 11/2011</c:v>
                </c:pt>
                <c:pt idx="559">
                  <c:v>Oct., 12/2011</c:v>
                </c:pt>
                <c:pt idx="560">
                  <c:v>Oct., 13/2011</c:v>
                </c:pt>
                <c:pt idx="561">
                  <c:v>Oct., 14/2011</c:v>
                </c:pt>
                <c:pt idx="562">
                  <c:v>Oct., 15/2011</c:v>
                </c:pt>
                <c:pt idx="563">
                  <c:v>Oct., 16/2011</c:v>
                </c:pt>
                <c:pt idx="564">
                  <c:v>Oct., 17/2011</c:v>
                </c:pt>
                <c:pt idx="565">
                  <c:v>Oct., 18/2011</c:v>
                </c:pt>
                <c:pt idx="566">
                  <c:v>Oct., 19/2011</c:v>
                </c:pt>
                <c:pt idx="567">
                  <c:v>Oct., 20/2011</c:v>
                </c:pt>
                <c:pt idx="568">
                  <c:v>Oct., 21/2011</c:v>
                </c:pt>
                <c:pt idx="569">
                  <c:v>Oct., 22/2011</c:v>
                </c:pt>
                <c:pt idx="570">
                  <c:v>Oct., 23/2011</c:v>
                </c:pt>
                <c:pt idx="571">
                  <c:v>Oct., 24/2011</c:v>
                </c:pt>
                <c:pt idx="572">
                  <c:v>Oct., 25/2011</c:v>
                </c:pt>
                <c:pt idx="573">
                  <c:v>Oct., 26/2011</c:v>
                </c:pt>
                <c:pt idx="574">
                  <c:v>Oct., 27/2011</c:v>
                </c:pt>
                <c:pt idx="575">
                  <c:v>Oct., 28/2011</c:v>
                </c:pt>
                <c:pt idx="576">
                  <c:v>Oct., 29/2011</c:v>
                </c:pt>
                <c:pt idx="577">
                  <c:v>Oct., 30/2011</c:v>
                </c:pt>
                <c:pt idx="578">
                  <c:v>Oct., 31/2011</c:v>
                </c:pt>
                <c:pt idx="579">
                  <c:v>Nov., 1/2011</c:v>
                </c:pt>
                <c:pt idx="580">
                  <c:v>Nov., 2/2011</c:v>
                </c:pt>
                <c:pt idx="581">
                  <c:v>Nov., 3/2011</c:v>
                </c:pt>
                <c:pt idx="582">
                  <c:v>Nov., 4/2011</c:v>
                </c:pt>
                <c:pt idx="583">
                  <c:v>Nov., 5/2011</c:v>
                </c:pt>
                <c:pt idx="584">
                  <c:v>Nov., 6/2011</c:v>
                </c:pt>
                <c:pt idx="585">
                  <c:v>Nov., 7/2011</c:v>
                </c:pt>
                <c:pt idx="586">
                  <c:v>Nov., 8/2011</c:v>
                </c:pt>
                <c:pt idx="587">
                  <c:v>Nov., 9/2011</c:v>
                </c:pt>
                <c:pt idx="588">
                  <c:v>Nov., 10/2011</c:v>
                </c:pt>
                <c:pt idx="589">
                  <c:v>Nov., 11/2011</c:v>
                </c:pt>
                <c:pt idx="590">
                  <c:v>Nov., 12/2011</c:v>
                </c:pt>
                <c:pt idx="591">
                  <c:v>Nov., 13/2011</c:v>
                </c:pt>
                <c:pt idx="592">
                  <c:v>Nov., 14/2011</c:v>
                </c:pt>
                <c:pt idx="593">
                  <c:v>Nov., 15/2011</c:v>
                </c:pt>
                <c:pt idx="594">
                  <c:v>Nov., 16/2011</c:v>
                </c:pt>
                <c:pt idx="595">
                  <c:v>Nov., 17/2011</c:v>
                </c:pt>
                <c:pt idx="596">
                  <c:v>Nov., 18/2011</c:v>
                </c:pt>
                <c:pt idx="597">
                  <c:v>Nov., 19/2011</c:v>
                </c:pt>
                <c:pt idx="598">
                  <c:v>Nov., 20/2011</c:v>
                </c:pt>
                <c:pt idx="599">
                  <c:v>Nov., 21/2011</c:v>
                </c:pt>
                <c:pt idx="600">
                  <c:v>Nov., 22/2011</c:v>
                </c:pt>
                <c:pt idx="601">
                  <c:v>Nov., 23/2011</c:v>
                </c:pt>
                <c:pt idx="602">
                  <c:v>Nov., 24/2011</c:v>
                </c:pt>
                <c:pt idx="603">
                  <c:v>Nov., 25/2011</c:v>
                </c:pt>
                <c:pt idx="604">
                  <c:v>Nov., 26/2011</c:v>
                </c:pt>
                <c:pt idx="605">
                  <c:v>Nov., 27/2011</c:v>
                </c:pt>
                <c:pt idx="606">
                  <c:v>Nov., 28/2011</c:v>
                </c:pt>
                <c:pt idx="607">
                  <c:v>Nov., 29/2011</c:v>
                </c:pt>
                <c:pt idx="608">
                  <c:v>Nov., 30/2011</c:v>
                </c:pt>
                <c:pt idx="609">
                  <c:v>Dec., 1/2011</c:v>
                </c:pt>
                <c:pt idx="610">
                  <c:v>Dec., 2/2011</c:v>
                </c:pt>
                <c:pt idx="611">
                  <c:v>Dec., 3/2011</c:v>
                </c:pt>
                <c:pt idx="612">
                  <c:v>Dec., 4/2011</c:v>
                </c:pt>
                <c:pt idx="613">
                  <c:v>Dec., 5/2011</c:v>
                </c:pt>
                <c:pt idx="614">
                  <c:v>Dec., 6/2011</c:v>
                </c:pt>
                <c:pt idx="615">
                  <c:v>Dec., 7/2011</c:v>
                </c:pt>
                <c:pt idx="616">
                  <c:v>Dec., 8/2011</c:v>
                </c:pt>
                <c:pt idx="617">
                  <c:v>Dec., 9/2011</c:v>
                </c:pt>
                <c:pt idx="618">
                  <c:v>Dec., 10/2011</c:v>
                </c:pt>
                <c:pt idx="619">
                  <c:v>Dec., 11/2011</c:v>
                </c:pt>
                <c:pt idx="620">
                  <c:v>Dec., 12/2011</c:v>
                </c:pt>
                <c:pt idx="621">
                  <c:v>Dec., 13/2011</c:v>
                </c:pt>
                <c:pt idx="622">
                  <c:v>Dec., 14/2011</c:v>
                </c:pt>
                <c:pt idx="623">
                  <c:v>Dec., 15/2011</c:v>
                </c:pt>
                <c:pt idx="624">
                  <c:v>Dec., 16/2011</c:v>
                </c:pt>
                <c:pt idx="625">
                  <c:v>Dec., 17/2011</c:v>
                </c:pt>
                <c:pt idx="626">
                  <c:v>Dec., 18/2011</c:v>
                </c:pt>
                <c:pt idx="627">
                  <c:v>Dec., 19/2011</c:v>
                </c:pt>
                <c:pt idx="628">
                  <c:v>Dec., 20/2011</c:v>
                </c:pt>
                <c:pt idx="629">
                  <c:v>Dec., 21/2011</c:v>
                </c:pt>
                <c:pt idx="630">
                  <c:v>Dec., 22/2011</c:v>
                </c:pt>
                <c:pt idx="631">
                  <c:v>Dec., 23/2011</c:v>
                </c:pt>
                <c:pt idx="632">
                  <c:v>Dec., 24/2011</c:v>
                </c:pt>
                <c:pt idx="633">
                  <c:v>Dec., 25/2011</c:v>
                </c:pt>
                <c:pt idx="634">
                  <c:v>Dec., 26/2011</c:v>
                </c:pt>
                <c:pt idx="635">
                  <c:v>Dec., 27/2011</c:v>
                </c:pt>
                <c:pt idx="636">
                  <c:v>Dec., 28/2011</c:v>
                </c:pt>
                <c:pt idx="637">
                  <c:v>Dec., 29/2011</c:v>
                </c:pt>
                <c:pt idx="638">
                  <c:v>Dec., 30/2011</c:v>
                </c:pt>
                <c:pt idx="639">
                  <c:v>Dec., 31/2011</c:v>
                </c:pt>
                <c:pt idx="640">
                  <c:v>Jan., 1/2012</c:v>
                </c:pt>
                <c:pt idx="641">
                  <c:v>Jan., 2/2012</c:v>
                </c:pt>
                <c:pt idx="642">
                  <c:v>Jan., 3/2012</c:v>
                </c:pt>
                <c:pt idx="643">
                  <c:v>Jan., 4/2012</c:v>
                </c:pt>
                <c:pt idx="644">
                  <c:v>Jan., 5/2012</c:v>
                </c:pt>
                <c:pt idx="645">
                  <c:v>Jan., 6/2012</c:v>
                </c:pt>
                <c:pt idx="646">
                  <c:v>Jan., 7/2012</c:v>
                </c:pt>
                <c:pt idx="647">
                  <c:v>Jan., 8/2012</c:v>
                </c:pt>
                <c:pt idx="648">
                  <c:v>Jan., 9/2012</c:v>
                </c:pt>
                <c:pt idx="649">
                  <c:v>Jan., 10/2012</c:v>
                </c:pt>
                <c:pt idx="650">
                  <c:v>Jan., 11/2012</c:v>
                </c:pt>
                <c:pt idx="651">
                  <c:v>Jan., 12/2012</c:v>
                </c:pt>
                <c:pt idx="652">
                  <c:v>Jan., 13/2012</c:v>
                </c:pt>
                <c:pt idx="653">
                  <c:v>Jan., 14/2012</c:v>
                </c:pt>
                <c:pt idx="654">
                  <c:v>Jan., 15/2012</c:v>
                </c:pt>
                <c:pt idx="655">
                  <c:v>Jan., 16/2012</c:v>
                </c:pt>
                <c:pt idx="656">
                  <c:v>Jan., 17/2012</c:v>
                </c:pt>
                <c:pt idx="657">
                  <c:v>Jan., 18/2012</c:v>
                </c:pt>
                <c:pt idx="658">
                  <c:v>Jan., 19/2012</c:v>
                </c:pt>
                <c:pt idx="659">
                  <c:v>Jan., 20/2012</c:v>
                </c:pt>
                <c:pt idx="660">
                  <c:v>Jan., 21/2012</c:v>
                </c:pt>
                <c:pt idx="661">
                  <c:v>Jan., 22/2012</c:v>
                </c:pt>
                <c:pt idx="662">
                  <c:v>Jan., 23/2012</c:v>
                </c:pt>
                <c:pt idx="663">
                  <c:v>Jan., 24/2012</c:v>
                </c:pt>
                <c:pt idx="664">
                  <c:v>Jan., 25/2012</c:v>
                </c:pt>
                <c:pt idx="665">
                  <c:v>Jan., 26/2012</c:v>
                </c:pt>
                <c:pt idx="666">
                  <c:v>Jan., 27/2012</c:v>
                </c:pt>
                <c:pt idx="667">
                  <c:v>Jan., 28/2012</c:v>
                </c:pt>
                <c:pt idx="668">
                  <c:v>Jan., 29/2012</c:v>
                </c:pt>
                <c:pt idx="669">
                  <c:v>Jan., 30/2012</c:v>
                </c:pt>
                <c:pt idx="670">
                  <c:v>Jan., 31/2012</c:v>
                </c:pt>
                <c:pt idx="671">
                  <c:v>Feb., 1/2012</c:v>
                </c:pt>
                <c:pt idx="672">
                  <c:v>Feb., 2/2012</c:v>
                </c:pt>
                <c:pt idx="673">
                  <c:v>Feb., 3/2012</c:v>
                </c:pt>
                <c:pt idx="674">
                  <c:v>Feb., 4/2012</c:v>
                </c:pt>
                <c:pt idx="675">
                  <c:v>Feb., 5/2012</c:v>
                </c:pt>
                <c:pt idx="676">
                  <c:v>Feb., 6/2012</c:v>
                </c:pt>
                <c:pt idx="677">
                  <c:v>Feb., 7/2012</c:v>
                </c:pt>
                <c:pt idx="678">
                  <c:v>Feb., 8/2012</c:v>
                </c:pt>
                <c:pt idx="679">
                  <c:v>Feb., 9/2012</c:v>
                </c:pt>
                <c:pt idx="680">
                  <c:v>Feb., 10/2012</c:v>
                </c:pt>
                <c:pt idx="681">
                  <c:v>Feb., 11/2012</c:v>
                </c:pt>
                <c:pt idx="682">
                  <c:v>Feb., 12/2012</c:v>
                </c:pt>
                <c:pt idx="683">
                  <c:v>Feb., 13/2012</c:v>
                </c:pt>
                <c:pt idx="684">
                  <c:v>Feb., 14/2012</c:v>
                </c:pt>
                <c:pt idx="685">
                  <c:v>Feb., 15/2012</c:v>
                </c:pt>
                <c:pt idx="686">
                  <c:v>Feb., 16/2012</c:v>
                </c:pt>
                <c:pt idx="687">
                  <c:v>Feb., 17/2012</c:v>
                </c:pt>
                <c:pt idx="688">
                  <c:v>Feb., 18/2012</c:v>
                </c:pt>
                <c:pt idx="689">
                  <c:v>Feb., 19/2012</c:v>
                </c:pt>
                <c:pt idx="690">
                  <c:v>Feb., 20/2012</c:v>
                </c:pt>
                <c:pt idx="691">
                  <c:v>Feb., 21/2012</c:v>
                </c:pt>
                <c:pt idx="692">
                  <c:v>Feb., 22/2012</c:v>
                </c:pt>
                <c:pt idx="693">
                  <c:v>Feb., 23/2012</c:v>
                </c:pt>
                <c:pt idx="694">
                  <c:v>Feb., 24/2012</c:v>
                </c:pt>
                <c:pt idx="695">
                  <c:v>Feb., 25/2012</c:v>
                </c:pt>
                <c:pt idx="696">
                  <c:v>Feb., 26/2012</c:v>
                </c:pt>
                <c:pt idx="697">
                  <c:v>Feb., 27/2012</c:v>
                </c:pt>
                <c:pt idx="698">
                  <c:v>Feb., 28/2012</c:v>
                </c:pt>
                <c:pt idx="699">
                  <c:v>Feb., 29/2012</c:v>
                </c:pt>
                <c:pt idx="700">
                  <c:v>Mar., 1/2012</c:v>
                </c:pt>
                <c:pt idx="701">
                  <c:v>Mar., 2/2012</c:v>
                </c:pt>
                <c:pt idx="702">
                  <c:v>Mar., 3/2012</c:v>
                </c:pt>
                <c:pt idx="703">
                  <c:v>Mar., 4/2012</c:v>
                </c:pt>
                <c:pt idx="704">
                  <c:v>Mar., 5/2012</c:v>
                </c:pt>
                <c:pt idx="705">
                  <c:v>Mar., 6/2012</c:v>
                </c:pt>
                <c:pt idx="706">
                  <c:v>Mar., 7/2012</c:v>
                </c:pt>
                <c:pt idx="707">
                  <c:v>Mar., 8/2012</c:v>
                </c:pt>
                <c:pt idx="708">
                  <c:v>Mar., 9/2012</c:v>
                </c:pt>
                <c:pt idx="709">
                  <c:v>Mar., 10/2012</c:v>
                </c:pt>
                <c:pt idx="710">
                  <c:v>Mar., 11/2012</c:v>
                </c:pt>
                <c:pt idx="711">
                  <c:v>Mar., 12/2012</c:v>
                </c:pt>
                <c:pt idx="712">
                  <c:v>Mar., 13/2012</c:v>
                </c:pt>
                <c:pt idx="713">
                  <c:v>Mar., 14/2012</c:v>
                </c:pt>
                <c:pt idx="714">
                  <c:v>Mar., 15/2012</c:v>
                </c:pt>
                <c:pt idx="715">
                  <c:v>Mar., 16/2012</c:v>
                </c:pt>
                <c:pt idx="716">
                  <c:v>Mar., 17/2012</c:v>
                </c:pt>
                <c:pt idx="717">
                  <c:v>Mar., 18/2012</c:v>
                </c:pt>
                <c:pt idx="718">
                  <c:v>Mar., 19/2012</c:v>
                </c:pt>
                <c:pt idx="719">
                  <c:v>Mar., 20/2012</c:v>
                </c:pt>
                <c:pt idx="720">
                  <c:v>Mar., 21/2012</c:v>
                </c:pt>
                <c:pt idx="721">
                  <c:v>Mar., 22/2012</c:v>
                </c:pt>
                <c:pt idx="722">
                  <c:v>Mar., 23/2012</c:v>
                </c:pt>
                <c:pt idx="723">
                  <c:v>Mar., 24/2012</c:v>
                </c:pt>
                <c:pt idx="724">
                  <c:v>Mar., 25/2012</c:v>
                </c:pt>
                <c:pt idx="725">
                  <c:v>Mar., 26/2012</c:v>
                </c:pt>
                <c:pt idx="726">
                  <c:v>Mar., 27/2012</c:v>
                </c:pt>
                <c:pt idx="727">
                  <c:v>Mar., 28/2012</c:v>
                </c:pt>
                <c:pt idx="728">
                  <c:v>Mar., 29/2012</c:v>
                </c:pt>
                <c:pt idx="729">
                  <c:v>Mar., 30/2012</c:v>
                </c:pt>
                <c:pt idx="730">
                  <c:v>Mar., 31/2012</c:v>
                </c:pt>
                <c:pt idx="731">
                  <c:v>Apr., 1/2012</c:v>
                </c:pt>
                <c:pt idx="732">
                  <c:v>Apr., 2/2012</c:v>
                </c:pt>
                <c:pt idx="733">
                  <c:v>Apr., 3/2012</c:v>
                </c:pt>
                <c:pt idx="734">
                  <c:v>Apr., 4/2012</c:v>
                </c:pt>
                <c:pt idx="735">
                  <c:v>Apr., 5/2012</c:v>
                </c:pt>
                <c:pt idx="736">
                  <c:v>Apr., 6/2012</c:v>
                </c:pt>
                <c:pt idx="737">
                  <c:v>Apr., 7/2012</c:v>
                </c:pt>
                <c:pt idx="738">
                  <c:v>Apr., 8/2012</c:v>
                </c:pt>
                <c:pt idx="739">
                  <c:v>Apr., 9/2012</c:v>
                </c:pt>
                <c:pt idx="740">
                  <c:v>Apr., 10/2012</c:v>
                </c:pt>
                <c:pt idx="741">
                  <c:v>Apr., 11/2012</c:v>
                </c:pt>
                <c:pt idx="742">
                  <c:v>Apr., 12/2012</c:v>
                </c:pt>
                <c:pt idx="743">
                  <c:v>Apr., 13/2012</c:v>
                </c:pt>
                <c:pt idx="744">
                  <c:v>Apr., 14/2012</c:v>
                </c:pt>
                <c:pt idx="745">
                  <c:v>Apr., 15/2012</c:v>
                </c:pt>
                <c:pt idx="746">
                  <c:v>Apr., 16/2012</c:v>
                </c:pt>
                <c:pt idx="747">
                  <c:v>Apr., 17/2012</c:v>
                </c:pt>
                <c:pt idx="748">
                  <c:v>Apr., 18/2012</c:v>
                </c:pt>
                <c:pt idx="749">
                  <c:v>Apr., 19/2012</c:v>
                </c:pt>
                <c:pt idx="750">
                  <c:v>Apr., 20/2012</c:v>
                </c:pt>
                <c:pt idx="751">
                  <c:v>Apr., 21/2012</c:v>
                </c:pt>
                <c:pt idx="752">
                  <c:v>Apr., 22/2012</c:v>
                </c:pt>
                <c:pt idx="753">
                  <c:v>Apr., 23/2012</c:v>
                </c:pt>
                <c:pt idx="754">
                  <c:v>Apr., 24/2012</c:v>
                </c:pt>
                <c:pt idx="755">
                  <c:v>Apr., 25/2012</c:v>
                </c:pt>
                <c:pt idx="756">
                  <c:v>Apr., 26/2012</c:v>
                </c:pt>
                <c:pt idx="757">
                  <c:v>Apr., 27/2012</c:v>
                </c:pt>
                <c:pt idx="758">
                  <c:v>Apr., 28/2012</c:v>
                </c:pt>
                <c:pt idx="759">
                  <c:v>Apr., 29/2012</c:v>
                </c:pt>
                <c:pt idx="760">
                  <c:v>Apr., 30/2012</c:v>
                </c:pt>
                <c:pt idx="761">
                  <c:v>May, 1/2012</c:v>
                </c:pt>
                <c:pt idx="762">
                  <c:v>May, 2/2012</c:v>
                </c:pt>
                <c:pt idx="763">
                  <c:v>May, 3/2012</c:v>
                </c:pt>
                <c:pt idx="764">
                  <c:v>May, 4/2012</c:v>
                </c:pt>
                <c:pt idx="765">
                  <c:v>May, 5/2012</c:v>
                </c:pt>
                <c:pt idx="766">
                  <c:v>May, 6/2012</c:v>
                </c:pt>
                <c:pt idx="767">
                  <c:v>May, 7/2012</c:v>
                </c:pt>
                <c:pt idx="768">
                  <c:v>May, 8/2012</c:v>
                </c:pt>
                <c:pt idx="769">
                  <c:v>May, 9/2012</c:v>
                </c:pt>
                <c:pt idx="770">
                  <c:v>May, 10/2012</c:v>
                </c:pt>
                <c:pt idx="771">
                  <c:v>May, 11/2012</c:v>
                </c:pt>
                <c:pt idx="772">
                  <c:v>May, 12/2012</c:v>
                </c:pt>
                <c:pt idx="773">
                  <c:v>May, 13/2012</c:v>
                </c:pt>
                <c:pt idx="774">
                  <c:v>May, 14/2012</c:v>
                </c:pt>
                <c:pt idx="775">
                  <c:v>May, 15/2012</c:v>
                </c:pt>
                <c:pt idx="776">
                  <c:v>May, 16/2012</c:v>
                </c:pt>
                <c:pt idx="777">
                  <c:v>May, 17/2012</c:v>
                </c:pt>
                <c:pt idx="778">
                  <c:v>May, 18/2012</c:v>
                </c:pt>
                <c:pt idx="779">
                  <c:v>May, 19/2012</c:v>
                </c:pt>
                <c:pt idx="780">
                  <c:v>May, 20/2012</c:v>
                </c:pt>
                <c:pt idx="781">
                  <c:v>May, 21/2012</c:v>
                </c:pt>
                <c:pt idx="782">
                  <c:v>May, 22/2012</c:v>
                </c:pt>
                <c:pt idx="783">
                  <c:v>May, 23/2012</c:v>
                </c:pt>
                <c:pt idx="784">
                  <c:v>May, 24/2012</c:v>
                </c:pt>
                <c:pt idx="785">
                  <c:v>May, 25/2012</c:v>
                </c:pt>
                <c:pt idx="786">
                  <c:v>May, 26/2012</c:v>
                </c:pt>
                <c:pt idx="787">
                  <c:v>May, 27/2012</c:v>
                </c:pt>
                <c:pt idx="788">
                  <c:v>May, 28/2012</c:v>
                </c:pt>
                <c:pt idx="789">
                  <c:v>May, 29/2012</c:v>
                </c:pt>
                <c:pt idx="790">
                  <c:v>May, 30/2012</c:v>
                </c:pt>
                <c:pt idx="791">
                  <c:v>May, 31/2012</c:v>
                </c:pt>
                <c:pt idx="792">
                  <c:v>Jun., 1/2012</c:v>
                </c:pt>
                <c:pt idx="793">
                  <c:v>Jun., 2/2012</c:v>
                </c:pt>
                <c:pt idx="794">
                  <c:v>Jun., 3/2012</c:v>
                </c:pt>
                <c:pt idx="795">
                  <c:v>Jun., 4/2012</c:v>
                </c:pt>
                <c:pt idx="796">
                  <c:v>Jun., 5/2012</c:v>
                </c:pt>
                <c:pt idx="797">
                  <c:v>Jun., 6/2012</c:v>
                </c:pt>
                <c:pt idx="798">
                  <c:v>Jun., 7/2012</c:v>
                </c:pt>
                <c:pt idx="799">
                  <c:v>Jun., 8/2012</c:v>
                </c:pt>
                <c:pt idx="800">
                  <c:v>Jun., 9/2012</c:v>
                </c:pt>
                <c:pt idx="801">
                  <c:v>Jun., 10/2012</c:v>
                </c:pt>
                <c:pt idx="802">
                  <c:v>Jun., 11/2012</c:v>
                </c:pt>
                <c:pt idx="803">
                  <c:v>Jun., 12/2012</c:v>
                </c:pt>
                <c:pt idx="804">
                  <c:v>Jun., 13/2012</c:v>
                </c:pt>
                <c:pt idx="805">
                  <c:v>Jun., 14/2012</c:v>
                </c:pt>
                <c:pt idx="806">
                  <c:v>Jun., 15/2012</c:v>
                </c:pt>
                <c:pt idx="807">
                  <c:v>Jun., 16/2012</c:v>
                </c:pt>
                <c:pt idx="808">
                  <c:v>Jun., 17/2012</c:v>
                </c:pt>
                <c:pt idx="809">
                  <c:v>Jun., 18/2012</c:v>
                </c:pt>
                <c:pt idx="810">
                  <c:v>Jun., 19/2012</c:v>
                </c:pt>
                <c:pt idx="811">
                  <c:v>Jun., 20/2012</c:v>
                </c:pt>
                <c:pt idx="812">
                  <c:v>Jun., 21/2012</c:v>
                </c:pt>
                <c:pt idx="813">
                  <c:v>Jun., 22/2012</c:v>
                </c:pt>
                <c:pt idx="814">
                  <c:v>Jun., 23/2012</c:v>
                </c:pt>
                <c:pt idx="815">
                  <c:v>Jun., 24/2012</c:v>
                </c:pt>
                <c:pt idx="816">
                  <c:v>Jun., 25/2012</c:v>
                </c:pt>
                <c:pt idx="817">
                  <c:v>Jun., 26/2012</c:v>
                </c:pt>
                <c:pt idx="818">
                  <c:v>Jun., 27/2012</c:v>
                </c:pt>
                <c:pt idx="819">
                  <c:v>Jun., 28/2012</c:v>
                </c:pt>
                <c:pt idx="820">
                  <c:v>Jun., 29/2012</c:v>
                </c:pt>
                <c:pt idx="821">
                  <c:v>Jun., 30/2012</c:v>
                </c:pt>
                <c:pt idx="822">
                  <c:v>Jul., 1/2012</c:v>
                </c:pt>
                <c:pt idx="823">
                  <c:v>Jul., 2/2012</c:v>
                </c:pt>
                <c:pt idx="824">
                  <c:v>Jul., 3/2012</c:v>
                </c:pt>
                <c:pt idx="825">
                  <c:v>Jul., 4/2012</c:v>
                </c:pt>
                <c:pt idx="826">
                  <c:v>Jul., 5/2012</c:v>
                </c:pt>
                <c:pt idx="827">
                  <c:v>Jul., 6/2012</c:v>
                </c:pt>
                <c:pt idx="828">
                  <c:v>Jul., 7/2012</c:v>
                </c:pt>
                <c:pt idx="829">
                  <c:v>Jul., 8/2012</c:v>
                </c:pt>
                <c:pt idx="830">
                  <c:v>Jul., 9/2012</c:v>
                </c:pt>
                <c:pt idx="831">
                  <c:v>Jul., 10/2012</c:v>
                </c:pt>
                <c:pt idx="832">
                  <c:v>Jul., 11/2012</c:v>
                </c:pt>
                <c:pt idx="833">
                  <c:v>Jul., 12/2012</c:v>
                </c:pt>
                <c:pt idx="834">
                  <c:v>Jul., 13/2012</c:v>
                </c:pt>
                <c:pt idx="835">
                  <c:v>Jul., 14/2012</c:v>
                </c:pt>
                <c:pt idx="836">
                  <c:v>Jul., 15/2012</c:v>
                </c:pt>
                <c:pt idx="837">
                  <c:v>Jul., 16/2012</c:v>
                </c:pt>
                <c:pt idx="838">
                  <c:v>Jul., 17/2012</c:v>
                </c:pt>
                <c:pt idx="839">
                  <c:v>Jul., 18/2012</c:v>
                </c:pt>
                <c:pt idx="840">
                  <c:v>Jul., 19/2012</c:v>
                </c:pt>
                <c:pt idx="841">
                  <c:v>Jul., 20/2012</c:v>
                </c:pt>
                <c:pt idx="842">
                  <c:v>Jul., 21/2012</c:v>
                </c:pt>
                <c:pt idx="843">
                  <c:v>Jul., 22/2012</c:v>
                </c:pt>
                <c:pt idx="844">
                  <c:v>Jul., 23/2012</c:v>
                </c:pt>
                <c:pt idx="845">
                  <c:v>Jul., 24/2012</c:v>
                </c:pt>
                <c:pt idx="846">
                  <c:v>Jul., 25/2012</c:v>
                </c:pt>
                <c:pt idx="847">
                  <c:v>Jul., 26/2012</c:v>
                </c:pt>
                <c:pt idx="848">
                  <c:v>Jul., 27/2012</c:v>
                </c:pt>
                <c:pt idx="849">
                  <c:v>Jul., 28/2012</c:v>
                </c:pt>
                <c:pt idx="850">
                  <c:v>Jul., 29/2012</c:v>
                </c:pt>
                <c:pt idx="851">
                  <c:v>Jul., 30/2012</c:v>
                </c:pt>
                <c:pt idx="852">
                  <c:v>Jul., 31/2012</c:v>
                </c:pt>
                <c:pt idx="853">
                  <c:v>Aug., 1/2012</c:v>
                </c:pt>
                <c:pt idx="854">
                  <c:v>Aug., 2/2012</c:v>
                </c:pt>
                <c:pt idx="855">
                  <c:v>Aug., 3/2012</c:v>
                </c:pt>
                <c:pt idx="856">
                  <c:v>Aug., 4/2012</c:v>
                </c:pt>
                <c:pt idx="857">
                  <c:v>Aug., 5/2012</c:v>
                </c:pt>
                <c:pt idx="858">
                  <c:v>Aug., 6/2012</c:v>
                </c:pt>
                <c:pt idx="859">
                  <c:v>Aug., 7/2012</c:v>
                </c:pt>
                <c:pt idx="860">
                  <c:v>Aug., 8/2012</c:v>
                </c:pt>
                <c:pt idx="861">
                  <c:v>Aug., 9/2012</c:v>
                </c:pt>
                <c:pt idx="862">
                  <c:v>Aug., 10/2012</c:v>
                </c:pt>
                <c:pt idx="863">
                  <c:v>Aug., 11/2012</c:v>
                </c:pt>
                <c:pt idx="864">
                  <c:v>Aug., 12/2012</c:v>
                </c:pt>
                <c:pt idx="865">
                  <c:v>Aug., 13/2012</c:v>
                </c:pt>
                <c:pt idx="866">
                  <c:v>Aug., 14/2012</c:v>
                </c:pt>
                <c:pt idx="867">
                  <c:v>Aug., 15/2012</c:v>
                </c:pt>
                <c:pt idx="868">
                  <c:v>Aug., 16/2012</c:v>
                </c:pt>
                <c:pt idx="869">
                  <c:v>Aug., 17/2012</c:v>
                </c:pt>
                <c:pt idx="870">
                  <c:v>Aug., 18/2012</c:v>
                </c:pt>
                <c:pt idx="871">
                  <c:v>Aug., 19/2012</c:v>
                </c:pt>
                <c:pt idx="872">
                  <c:v>Aug., 20/2012</c:v>
                </c:pt>
                <c:pt idx="873">
                  <c:v>Aug., 21/2012</c:v>
                </c:pt>
                <c:pt idx="874">
                  <c:v>Aug., 22/2012</c:v>
                </c:pt>
                <c:pt idx="875">
                  <c:v>Aug., 23/2012</c:v>
                </c:pt>
                <c:pt idx="876">
                  <c:v>Aug., 24/2012</c:v>
                </c:pt>
                <c:pt idx="877">
                  <c:v>Aug., 25/2012</c:v>
                </c:pt>
                <c:pt idx="878">
                  <c:v>Aug., 26/2012</c:v>
                </c:pt>
                <c:pt idx="879">
                  <c:v>Aug., 27/2012</c:v>
                </c:pt>
                <c:pt idx="880">
                  <c:v>Aug., 28/2012</c:v>
                </c:pt>
                <c:pt idx="881">
                  <c:v>Aug., 29/2012</c:v>
                </c:pt>
                <c:pt idx="882">
                  <c:v>Aug., 30/2012</c:v>
                </c:pt>
                <c:pt idx="883">
                  <c:v>Aug., 31/2012</c:v>
                </c:pt>
                <c:pt idx="884">
                  <c:v>Sep., 1/2012</c:v>
                </c:pt>
                <c:pt idx="885">
                  <c:v>Sep., 2/2012</c:v>
                </c:pt>
                <c:pt idx="886">
                  <c:v>Sep., 3/2012</c:v>
                </c:pt>
                <c:pt idx="887">
                  <c:v>Sep., 4/2012</c:v>
                </c:pt>
                <c:pt idx="888">
                  <c:v>Sep., 5/2012</c:v>
                </c:pt>
                <c:pt idx="889">
                  <c:v>Sep., 6/2012</c:v>
                </c:pt>
                <c:pt idx="890">
                  <c:v>Sep., 7/2012</c:v>
                </c:pt>
                <c:pt idx="891">
                  <c:v>Sep., 8/2012</c:v>
                </c:pt>
                <c:pt idx="892">
                  <c:v>Sep., 9/2012</c:v>
                </c:pt>
                <c:pt idx="893">
                  <c:v>Sep., 10/2012</c:v>
                </c:pt>
                <c:pt idx="894">
                  <c:v>Sep., 11/2012</c:v>
                </c:pt>
                <c:pt idx="895">
                  <c:v>Sep., 12/2012</c:v>
                </c:pt>
                <c:pt idx="896">
                  <c:v>Sep., 13/2012</c:v>
                </c:pt>
                <c:pt idx="897">
                  <c:v>Sep., 14/2012</c:v>
                </c:pt>
                <c:pt idx="898">
                  <c:v>Sep., 15/2012</c:v>
                </c:pt>
                <c:pt idx="899">
                  <c:v>Sep., 16/2012</c:v>
                </c:pt>
                <c:pt idx="900">
                  <c:v>Sep., 17/2012</c:v>
                </c:pt>
                <c:pt idx="901">
                  <c:v>Sep., 18/2012</c:v>
                </c:pt>
                <c:pt idx="902">
                  <c:v>Sep., 19/2012</c:v>
                </c:pt>
                <c:pt idx="903">
                  <c:v>Sep., 20/2012</c:v>
                </c:pt>
                <c:pt idx="904">
                  <c:v>Sep., 21/2012</c:v>
                </c:pt>
                <c:pt idx="905">
                  <c:v>Sep., 22/2012</c:v>
                </c:pt>
                <c:pt idx="906">
                  <c:v>Sep., 23/2012</c:v>
                </c:pt>
                <c:pt idx="907">
                  <c:v>Sep., 24/2012</c:v>
                </c:pt>
                <c:pt idx="908">
                  <c:v>Sep., 25/2012</c:v>
                </c:pt>
                <c:pt idx="909">
                  <c:v>Sep., 26/2012</c:v>
                </c:pt>
                <c:pt idx="910">
                  <c:v>Sep., 27/2012</c:v>
                </c:pt>
                <c:pt idx="911">
                  <c:v>Sep., 28/2012</c:v>
                </c:pt>
                <c:pt idx="912">
                  <c:v>Sep., 29/2012</c:v>
                </c:pt>
                <c:pt idx="913">
                  <c:v>Sep., 30/2012</c:v>
                </c:pt>
                <c:pt idx="914">
                  <c:v>Oct., 1/2012</c:v>
                </c:pt>
                <c:pt idx="915">
                  <c:v>Oct., 2/2012</c:v>
                </c:pt>
                <c:pt idx="916">
                  <c:v>Oct., 3/2012</c:v>
                </c:pt>
                <c:pt idx="917">
                  <c:v>Oct., 4/2012</c:v>
                </c:pt>
                <c:pt idx="918">
                  <c:v>Oct., 5/2012</c:v>
                </c:pt>
                <c:pt idx="919">
                  <c:v>Oct., 6/2012</c:v>
                </c:pt>
                <c:pt idx="920">
                  <c:v>Oct., 7/2012</c:v>
                </c:pt>
                <c:pt idx="921">
                  <c:v>Oct., 8/2012</c:v>
                </c:pt>
                <c:pt idx="922">
                  <c:v>Oct., 9/2012</c:v>
                </c:pt>
                <c:pt idx="923">
                  <c:v>Oct., 10/2012</c:v>
                </c:pt>
                <c:pt idx="924">
                  <c:v>Oct., 11/2012</c:v>
                </c:pt>
                <c:pt idx="925">
                  <c:v>Oct., 12/2012</c:v>
                </c:pt>
                <c:pt idx="926">
                  <c:v>Oct., 13/2012</c:v>
                </c:pt>
                <c:pt idx="927">
                  <c:v>Oct., 14/2012</c:v>
                </c:pt>
                <c:pt idx="928">
                  <c:v>Oct., 15/2012</c:v>
                </c:pt>
                <c:pt idx="929">
                  <c:v>Oct., 16/2012</c:v>
                </c:pt>
                <c:pt idx="930">
                  <c:v>Oct., 17/2012</c:v>
                </c:pt>
                <c:pt idx="931">
                  <c:v>Oct., 18/2012</c:v>
                </c:pt>
                <c:pt idx="932">
                  <c:v>Oct., 19/2012</c:v>
                </c:pt>
                <c:pt idx="933">
                  <c:v>Oct., 20/2012</c:v>
                </c:pt>
                <c:pt idx="934">
                  <c:v>Oct., 21/2012</c:v>
                </c:pt>
                <c:pt idx="935">
                  <c:v>Oct., 22/2012</c:v>
                </c:pt>
                <c:pt idx="936">
                  <c:v>Oct., 23/2012</c:v>
                </c:pt>
                <c:pt idx="937">
                  <c:v>Oct., 24/2012</c:v>
                </c:pt>
                <c:pt idx="938">
                  <c:v>Oct., 25/2012</c:v>
                </c:pt>
                <c:pt idx="939">
                  <c:v>Oct., 26/2012</c:v>
                </c:pt>
                <c:pt idx="940">
                  <c:v>Oct., 27/2012</c:v>
                </c:pt>
                <c:pt idx="941">
                  <c:v>Oct., 28/2012</c:v>
                </c:pt>
                <c:pt idx="942">
                  <c:v>Oct., 29/2012</c:v>
                </c:pt>
                <c:pt idx="943">
                  <c:v>Oct., 30/2012</c:v>
                </c:pt>
                <c:pt idx="944">
                  <c:v>Oct., 31/2012</c:v>
                </c:pt>
                <c:pt idx="945">
                  <c:v>Nov., 1/2012</c:v>
                </c:pt>
                <c:pt idx="946">
                  <c:v>Nov., 2/2012</c:v>
                </c:pt>
                <c:pt idx="947">
                  <c:v>Nov., 3/2012</c:v>
                </c:pt>
                <c:pt idx="948">
                  <c:v>Nov., 4/2012</c:v>
                </c:pt>
                <c:pt idx="949">
                  <c:v>Nov., 5/2012</c:v>
                </c:pt>
                <c:pt idx="950">
                  <c:v>Nov., 6/2012</c:v>
                </c:pt>
                <c:pt idx="951">
                  <c:v>Nov., 7/2012</c:v>
                </c:pt>
                <c:pt idx="952">
                  <c:v>Nov., 8/2012</c:v>
                </c:pt>
                <c:pt idx="953">
                  <c:v>Nov., 9/2012</c:v>
                </c:pt>
                <c:pt idx="954">
                  <c:v>Nov., 10/2012</c:v>
                </c:pt>
                <c:pt idx="955">
                  <c:v>Nov., 11/2012</c:v>
                </c:pt>
                <c:pt idx="956">
                  <c:v>Nov., 12/2012</c:v>
                </c:pt>
                <c:pt idx="957">
                  <c:v>Nov., 13/2012</c:v>
                </c:pt>
                <c:pt idx="958">
                  <c:v>Nov., 14/2012</c:v>
                </c:pt>
                <c:pt idx="959">
                  <c:v>Nov., 15/2012</c:v>
                </c:pt>
                <c:pt idx="960">
                  <c:v>Nov., 16/2012</c:v>
                </c:pt>
                <c:pt idx="961">
                  <c:v>Nov., 17/2012</c:v>
                </c:pt>
                <c:pt idx="962">
                  <c:v>Nov., 18/2012</c:v>
                </c:pt>
                <c:pt idx="963">
                  <c:v>Nov., 19/2012</c:v>
                </c:pt>
                <c:pt idx="964">
                  <c:v>Nov., 20/2012</c:v>
                </c:pt>
                <c:pt idx="965">
                  <c:v>Nov., 21/2012</c:v>
                </c:pt>
                <c:pt idx="966">
                  <c:v>Nov., 22/2012</c:v>
                </c:pt>
                <c:pt idx="967">
                  <c:v>Nov., 23/2012</c:v>
                </c:pt>
                <c:pt idx="968">
                  <c:v>Nov., 24/2012</c:v>
                </c:pt>
                <c:pt idx="969">
                  <c:v>Nov., 25/2012</c:v>
                </c:pt>
                <c:pt idx="970">
                  <c:v>Nov., 26/2012</c:v>
                </c:pt>
                <c:pt idx="971">
                  <c:v>Nov., 27/2012</c:v>
                </c:pt>
                <c:pt idx="972">
                  <c:v>Nov., 28/2012</c:v>
                </c:pt>
                <c:pt idx="973">
                  <c:v>Nov., 29/2012</c:v>
                </c:pt>
                <c:pt idx="974">
                  <c:v>Nov., 30/2012</c:v>
                </c:pt>
                <c:pt idx="975">
                  <c:v>Dec., 1/2012</c:v>
                </c:pt>
                <c:pt idx="976">
                  <c:v>Dec., 2/2012</c:v>
                </c:pt>
                <c:pt idx="977">
                  <c:v>Dec., 3/2012</c:v>
                </c:pt>
                <c:pt idx="978">
                  <c:v>Dec., 4/2012</c:v>
                </c:pt>
                <c:pt idx="979">
                  <c:v>Dec., 5/2012</c:v>
                </c:pt>
                <c:pt idx="980">
                  <c:v>Dec., 6/2012</c:v>
                </c:pt>
                <c:pt idx="981">
                  <c:v>Dec., 7/2012</c:v>
                </c:pt>
                <c:pt idx="982">
                  <c:v>Dec., 8/2012</c:v>
                </c:pt>
                <c:pt idx="983">
                  <c:v>Dec., 9/2012</c:v>
                </c:pt>
                <c:pt idx="984">
                  <c:v>Dec., 10/2012</c:v>
                </c:pt>
                <c:pt idx="985">
                  <c:v>Dec., 11/2012</c:v>
                </c:pt>
                <c:pt idx="986">
                  <c:v>Dec., 12/2012</c:v>
                </c:pt>
                <c:pt idx="987">
                  <c:v>Dec., 13/2012</c:v>
                </c:pt>
                <c:pt idx="988">
                  <c:v>Dec., 14/2012</c:v>
                </c:pt>
                <c:pt idx="989">
                  <c:v>Dec., 15/2012</c:v>
                </c:pt>
                <c:pt idx="990">
                  <c:v>Dec., 16/2012</c:v>
                </c:pt>
                <c:pt idx="991">
                  <c:v>Dec., 17/2012</c:v>
                </c:pt>
                <c:pt idx="992">
                  <c:v>Dec., 18/2012</c:v>
                </c:pt>
                <c:pt idx="993">
                  <c:v>Dec., 19/2012</c:v>
                </c:pt>
                <c:pt idx="994">
                  <c:v>Dec., 20/2012</c:v>
                </c:pt>
                <c:pt idx="995">
                  <c:v>Dec., 21/2012</c:v>
                </c:pt>
                <c:pt idx="996">
                  <c:v>Dec., 22/2012</c:v>
                </c:pt>
                <c:pt idx="997">
                  <c:v>Dec., 23/2012</c:v>
                </c:pt>
                <c:pt idx="998">
                  <c:v>Dec., 24/2012</c:v>
                </c:pt>
                <c:pt idx="999">
                  <c:v>Dec., 25/2012</c:v>
                </c:pt>
                <c:pt idx="1000">
                  <c:v>Dec., 26/2012</c:v>
                </c:pt>
                <c:pt idx="1001">
                  <c:v>Dec., 27/2012</c:v>
                </c:pt>
                <c:pt idx="1002">
                  <c:v>Dec., 28/2012</c:v>
                </c:pt>
                <c:pt idx="1003">
                  <c:v>Dec., 29/2012</c:v>
                </c:pt>
                <c:pt idx="1004">
                  <c:v>Dec., 30/2012</c:v>
                </c:pt>
                <c:pt idx="1005">
                  <c:v>Dec., 31/2012</c:v>
                </c:pt>
                <c:pt idx="1006">
                  <c:v>Jan., 1/2013</c:v>
                </c:pt>
                <c:pt idx="1007">
                  <c:v>Jan., 2/2013</c:v>
                </c:pt>
                <c:pt idx="1008">
                  <c:v>Jan., 3/2013</c:v>
                </c:pt>
                <c:pt idx="1009">
                  <c:v>Jan., 4/2013</c:v>
                </c:pt>
                <c:pt idx="1010">
                  <c:v>Jan., 5/2013</c:v>
                </c:pt>
                <c:pt idx="1011">
                  <c:v>Jan., 6/2013</c:v>
                </c:pt>
                <c:pt idx="1012">
                  <c:v>Jan., 7/2013</c:v>
                </c:pt>
                <c:pt idx="1013">
                  <c:v>Jan., 8/2013</c:v>
                </c:pt>
                <c:pt idx="1014">
                  <c:v>Jan., 9/2013</c:v>
                </c:pt>
                <c:pt idx="1015">
                  <c:v>Jan., 10/2013</c:v>
                </c:pt>
                <c:pt idx="1016">
                  <c:v>Jan., 11/2013</c:v>
                </c:pt>
                <c:pt idx="1017">
                  <c:v>Jan., 12/2013</c:v>
                </c:pt>
                <c:pt idx="1018">
                  <c:v>Jan., 13/2013</c:v>
                </c:pt>
                <c:pt idx="1019">
                  <c:v>Jan., 14/2013</c:v>
                </c:pt>
                <c:pt idx="1020">
                  <c:v>Jan., 15/2013</c:v>
                </c:pt>
                <c:pt idx="1021">
                  <c:v>Jan., 16/2013</c:v>
                </c:pt>
                <c:pt idx="1022">
                  <c:v>Jan., 17/2013</c:v>
                </c:pt>
                <c:pt idx="1023">
                  <c:v>Jan., 18/2013</c:v>
                </c:pt>
                <c:pt idx="1024">
                  <c:v>Jan., 19/2013</c:v>
                </c:pt>
                <c:pt idx="1025">
                  <c:v>Jan., 20/2013</c:v>
                </c:pt>
                <c:pt idx="1026">
                  <c:v>Jan., 21/2013</c:v>
                </c:pt>
                <c:pt idx="1027">
                  <c:v>Jan., 22/2013</c:v>
                </c:pt>
                <c:pt idx="1028">
                  <c:v>Jan., 23/2013</c:v>
                </c:pt>
                <c:pt idx="1029">
                  <c:v>Jan., 24/2013</c:v>
                </c:pt>
                <c:pt idx="1030">
                  <c:v>Jan., 25/2013</c:v>
                </c:pt>
                <c:pt idx="1031">
                  <c:v>Jan., 26/2013</c:v>
                </c:pt>
                <c:pt idx="1032">
                  <c:v>Jan., 27/2013</c:v>
                </c:pt>
                <c:pt idx="1033">
                  <c:v>Jan., 28/2013</c:v>
                </c:pt>
                <c:pt idx="1034">
                  <c:v>Jan., 29/2013</c:v>
                </c:pt>
                <c:pt idx="1035">
                  <c:v>Jan., 30/2013</c:v>
                </c:pt>
                <c:pt idx="1036">
                  <c:v>Jan., 31/2013</c:v>
                </c:pt>
                <c:pt idx="1037">
                  <c:v>Feb., 1/2013</c:v>
                </c:pt>
                <c:pt idx="1038">
                  <c:v>Feb., 2/2013</c:v>
                </c:pt>
                <c:pt idx="1039">
                  <c:v>Feb., 3/2013</c:v>
                </c:pt>
                <c:pt idx="1040">
                  <c:v>Feb., 4/2013</c:v>
                </c:pt>
                <c:pt idx="1041">
                  <c:v>Feb., 5/2013</c:v>
                </c:pt>
                <c:pt idx="1042">
                  <c:v>Feb., 6/2013</c:v>
                </c:pt>
                <c:pt idx="1043">
                  <c:v>Feb., 7/2013</c:v>
                </c:pt>
                <c:pt idx="1044">
                  <c:v>Feb., 8/2013</c:v>
                </c:pt>
                <c:pt idx="1045">
                  <c:v>Feb., 9/2013</c:v>
                </c:pt>
                <c:pt idx="1046">
                  <c:v>Feb., 10/2013</c:v>
                </c:pt>
                <c:pt idx="1047">
                  <c:v>Feb., 11/2013</c:v>
                </c:pt>
                <c:pt idx="1048">
                  <c:v>Feb., 12/2013</c:v>
                </c:pt>
                <c:pt idx="1049">
                  <c:v>Feb., 13/2013</c:v>
                </c:pt>
                <c:pt idx="1050">
                  <c:v>Feb., 14/2013</c:v>
                </c:pt>
                <c:pt idx="1051">
                  <c:v>Feb., 15/2013</c:v>
                </c:pt>
                <c:pt idx="1052">
                  <c:v>Feb., 16/2013</c:v>
                </c:pt>
                <c:pt idx="1053">
                  <c:v>Feb., 17/2013</c:v>
                </c:pt>
                <c:pt idx="1054">
                  <c:v>Feb., 18/2013</c:v>
                </c:pt>
                <c:pt idx="1055">
                  <c:v>Feb., 19/2013</c:v>
                </c:pt>
                <c:pt idx="1056">
                  <c:v>Feb., 20/2013</c:v>
                </c:pt>
                <c:pt idx="1057">
                  <c:v>Feb., 21/2013</c:v>
                </c:pt>
                <c:pt idx="1058">
                  <c:v>Feb., 22/2013</c:v>
                </c:pt>
                <c:pt idx="1059">
                  <c:v>Feb., 23/2013</c:v>
                </c:pt>
                <c:pt idx="1060">
                  <c:v>Feb., 24/2013</c:v>
                </c:pt>
                <c:pt idx="1061">
                  <c:v>Feb., 25/2013</c:v>
                </c:pt>
                <c:pt idx="1062">
                  <c:v>Feb., 26/2013</c:v>
                </c:pt>
                <c:pt idx="1063">
                  <c:v>Feb., 27/2013</c:v>
                </c:pt>
                <c:pt idx="1064">
                  <c:v>Feb., 28/2013</c:v>
                </c:pt>
                <c:pt idx="1065">
                  <c:v>Mar., 1/2013</c:v>
                </c:pt>
                <c:pt idx="1066">
                  <c:v>Mar., 2/2013</c:v>
                </c:pt>
                <c:pt idx="1067">
                  <c:v>Mar., 3/2013</c:v>
                </c:pt>
                <c:pt idx="1068">
                  <c:v>Mar., 4/2013</c:v>
                </c:pt>
                <c:pt idx="1069">
                  <c:v>Mar., 5/2013</c:v>
                </c:pt>
                <c:pt idx="1070">
                  <c:v>Mar., 6/2013</c:v>
                </c:pt>
                <c:pt idx="1071">
                  <c:v>Mar., 7/2013</c:v>
                </c:pt>
                <c:pt idx="1072">
                  <c:v>Mar., 8/2013</c:v>
                </c:pt>
                <c:pt idx="1073">
                  <c:v>Mar., 9/2013</c:v>
                </c:pt>
                <c:pt idx="1074">
                  <c:v>Mar., 10/2013</c:v>
                </c:pt>
                <c:pt idx="1075">
                  <c:v>Mar., 11/2013</c:v>
                </c:pt>
                <c:pt idx="1076">
                  <c:v>Mar., 12/2013</c:v>
                </c:pt>
                <c:pt idx="1077">
                  <c:v>Mar., 13/2013</c:v>
                </c:pt>
                <c:pt idx="1078">
                  <c:v>Mar., 14/2013</c:v>
                </c:pt>
                <c:pt idx="1079">
                  <c:v>Mar., 15/2013</c:v>
                </c:pt>
                <c:pt idx="1080">
                  <c:v>Mar., 16/2013</c:v>
                </c:pt>
                <c:pt idx="1081">
                  <c:v>Mar., 17/2013</c:v>
                </c:pt>
                <c:pt idx="1082">
                  <c:v>Mar., 18/2013</c:v>
                </c:pt>
                <c:pt idx="1083">
                  <c:v>Mar., 19/2013</c:v>
                </c:pt>
                <c:pt idx="1084">
                  <c:v>Mar., 20/2013</c:v>
                </c:pt>
                <c:pt idx="1085">
                  <c:v>Mar., 21/2013</c:v>
                </c:pt>
                <c:pt idx="1086">
                  <c:v>Mar., 22/2013</c:v>
                </c:pt>
                <c:pt idx="1087">
                  <c:v>Mar., 23/2013</c:v>
                </c:pt>
                <c:pt idx="1088">
                  <c:v>Mar., 24/2013</c:v>
                </c:pt>
              </c:strCache>
            </c:strRef>
          </c:cat>
          <c:val>
            <c:numRef>
              <c:f>'ozone（飾磨）'!$G$2:$G$1090</c:f>
              <c:numCache>
                <c:formatCode>General</c:formatCode>
                <c:ptCount val="1089"/>
                <c:pt idx="0">
                  <c:v>27</c:v>
                </c:pt>
                <c:pt idx="1">
                  <c:v>39</c:v>
                </c:pt>
                <c:pt idx="2">
                  <c:v>26</c:v>
                </c:pt>
                <c:pt idx="3">
                  <c:v>14</c:v>
                </c:pt>
                <c:pt idx="4">
                  <c:v>35</c:v>
                </c:pt>
                <c:pt idx="5">
                  <c:v>35</c:v>
                </c:pt>
                <c:pt idx="6">
                  <c:v>33</c:v>
                </c:pt>
                <c:pt idx="7">
                  <c:v>40</c:v>
                </c:pt>
                <c:pt idx="8">
                  <c:v>33</c:v>
                </c:pt>
                <c:pt idx="9">
                  <c:v>38</c:v>
                </c:pt>
                <c:pt idx="10">
                  <c:v>38</c:v>
                </c:pt>
                <c:pt idx="11">
                  <c:v>55</c:v>
                </c:pt>
                <c:pt idx="12">
                  <c:v>31</c:v>
                </c:pt>
                <c:pt idx="13">
                  <c:v>18</c:v>
                </c:pt>
                <c:pt idx="14">
                  <c:v>43</c:v>
                </c:pt>
                <c:pt idx="15">
                  <c:v>21</c:v>
                </c:pt>
                <c:pt idx="16">
                  <c:v>34</c:v>
                </c:pt>
                <c:pt idx="17">
                  <c:v>30</c:v>
                </c:pt>
                <c:pt idx="18">
                  <c:v>44</c:v>
                </c:pt>
                <c:pt idx="19">
                  <c:v>44</c:v>
                </c:pt>
                <c:pt idx="20">
                  <c:v>35</c:v>
                </c:pt>
                <c:pt idx="21">
                  <c:v>47</c:v>
                </c:pt>
                <c:pt idx="22">
                  <c:v>34</c:v>
                </c:pt>
                <c:pt idx="23">
                  <c:v>26</c:v>
                </c:pt>
                <c:pt idx="24">
                  <c:v>34</c:v>
                </c:pt>
                <c:pt idx="25">
                  <c:v>46</c:v>
                </c:pt>
                <c:pt idx="26">
                  <c:v>45</c:v>
                </c:pt>
                <c:pt idx="27">
                  <c:v>42</c:v>
                </c:pt>
                <c:pt idx="28">
                  <c:v>44</c:v>
                </c:pt>
                <c:pt idx="29">
                  <c:v>40</c:v>
                </c:pt>
                <c:pt idx="30">
                  <c:v>38</c:v>
                </c:pt>
                <c:pt idx="31">
                  <c:v>46</c:v>
                </c:pt>
                <c:pt idx="32">
                  <c:v>44</c:v>
                </c:pt>
                <c:pt idx="33">
                  <c:v>34</c:v>
                </c:pt>
                <c:pt idx="34">
                  <c:v>30</c:v>
                </c:pt>
                <c:pt idx="35">
                  <c:v>39</c:v>
                </c:pt>
                <c:pt idx="36">
                  <c:v>16</c:v>
                </c:pt>
                <c:pt idx="37">
                  <c:v>15</c:v>
                </c:pt>
                <c:pt idx="38">
                  <c:v>24</c:v>
                </c:pt>
                <c:pt idx="39">
                  <c:v>46</c:v>
                </c:pt>
                <c:pt idx="40">
                  <c:v>40</c:v>
                </c:pt>
                <c:pt idx="41">
                  <c:v>35</c:v>
                </c:pt>
                <c:pt idx="42">
                  <c:v>35</c:v>
                </c:pt>
                <c:pt idx="43">
                  <c:v>28</c:v>
                </c:pt>
                <c:pt idx="44">
                  <c:v>30</c:v>
                </c:pt>
                <c:pt idx="45">
                  <c:v>26</c:v>
                </c:pt>
                <c:pt idx="46">
                  <c:v>32</c:v>
                </c:pt>
                <c:pt idx="47">
                  <c:v>41</c:v>
                </c:pt>
                <c:pt idx="48">
                  <c:v>22</c:v>
                </c:pt>
                <c:pt idx="49">
                  <c:v>36</c:v>
                </c:pt>
                <c:pt idx="50">
                  <c:v>44</c:v>
                </c:pt>
                <c:pt idx="51">
                  <c:v>39</c:v>
                </c:pt>
                <c:pt idx="52">
                  <c:v>33</c:v>
                </c:pt>
                <c:pt idx="53">
                  <c:v>52</c:v>
                </c:pt>
                <c:pt idx="54">
                  <c:v>39</c:v>
                </c:pt>
                <c:pt idx="55">
                  <c:v>23</c:v>
                </c:pt>
                <c:pt idx="56">
                  <c:v>37</c:v>
                </c:pt>
                <c:pt idx="57">
                  <c:v>36</c:v>
                </c:pt>
                <c:pt idx="58">
                  <c:v>32</c:v>
                </c:pt>
                <c:pt idx="59">
                  <c:v>41</c:v>
                </c:pt>
                <c:pt idx="60">
                  <c:v>30</c:v>
                </c:pt>
                <c:pt idx="61">
                  <c:v>38</c:v>
                </c:pt>
                <c:pt idx="62">
                  <c:v>45</c:v>
                </c:pt>
                <c:pt idx="63">
                  <c:v>48</c:v>
                </c:pt>
                <c:pt idx="64">
                  <c:v>39</c:v>
                </c:pt>
                <c:pt idx="65">
                  <c:v>24</c:v>
                </c:pt>
                <c:pt idx="66">
                  <c:v>39</c:v>
                </c:pt>
                <c:pt idx="67">
                  <c:v>37</c:v>
                </c:pt>
                <c:pt idx="68">
                  <c:v>32</c:v>
                </c:pt>
                <c:pt idx="69">
                  <c:v>25</c:v>
                </c:pt>
                <c:pt idx="70">
                  <c:v>26</c:v>
                </c:pt>
                <c:pt idx="71">
                  <c:v>40</c:v>
                </c:pt>
                <c:pt idx="72">
                  <c:v>39</c:v>
                </c:pt>
                <c:pt idx="73">
                  <c:v>37</c:v>
                </c:pt>
                <c:pt idx="74">
                  <c:v>51</c:v>
                </c:pt>
                <c:pt idx="75">
                  <c:v>38</c:v>
                </c:pt>
                <c:pt idx="76">
                  <c:v>38</c:v>
                </c:pt>
                <c:pt idx="77">
                  <c:v>41</c:v>
                </c:pt>
                <c:pt idx="78">
                  <c:v>39</c:v>
                </c:pt>
                <c:pt idx="79">
                  <c:v>40</c:v>
                </c:pt>
                <c:pt idx="80">
                  <c:v>42</c:v>
                </c:pt>
                <c:pt idx="81">
                  <c:v>11</c:v>
                </c:pt>
                <c:pt idx="82">
                  <c:v>12</c:v>
                </c:pt>
                <c:pt idx="83">
                  <c:v>39</c:v>
                </c:pt>
                <c:pt idx="84">
                  <c:v>39</c:v>
                </c:pt>
                <c:pt idx="85">
                  <c:v>45</c:v>
                </c:pt>
                <c:pt idx="86">
                  <c:v>37</c:v>
                </c:pt>
                <c:pt idx="87">
                  <c:v>40</c:v>
                </c:pt>
                <c:pt idx="88">
                  <c:v>37</c:v>
                </c:pt>
                <c:pt idx="89">
                  <c:v>13</c:v>
                </c:pt>
                <c:pt idx="90">
                  <c:v>14</c:v>
                </c:pt>
                <c:pt idx="91">
                  <c:v>9</c:v>
                </c:pt>
                <c:pt idx="92">
                  <c:v>33</c:v>
                </c:pt>
                <c:pt idx="93">
                  <c:v>37</c:v>
                </c:pt>
                <c:pt idx="94">
                  <c:v>40</c:v>
                </c:pt>
                <c:pt idx="95">
                  <c:v>34</c:v>
                </c:pt>
                <c:pt idx="96">
                  <c:v>13</c:v>
                </c:pt>
                <c:pt idx="97">
                  <c:v>6</c:v>
                </c:pt>
                <c:pt idx="98">
                  <c:v>7</c:v>
                </c:pt>
                <c:pt idx="99">
                  <c:v>9</c:v>
                </c:pt>
                <c:pt idx="100">
                  <c:v>9</c:v>
                </c:pt>
                <c:pt idx="101">
                  <c:v>39</c:v>
                </c:pt>
                <c:pt idx="102">
                  <c:v>25</c:v>
                </c:pt>
                <c:pt idx="103">
                  <c:v>10</c:v>
                </c:pt>
                <c:pt idx="104">
                  <c:v>16</c:v>
                </c:pt>
                <c:pt idx="105">
                  <c:v>27</c:v>
                </c:pt>
                <c:pt idx="106">
                  <c:v>25</c:v>
                </c:pt>
                <c:pt idx="107">
                  <c:v>4</c:v>
                </c:pt>
                <c:pt idx="108">
                  <c:v>15</c:v>
                </c:pt>
                <c:pt idx="109">
                  <c:v>10</c:v>
                </c:pt>
                <c:pt idx="110">
                  <c:v>22</c:v>
                </c:pt>
                <c:pt idx="111">
                  <c:v>6</c:v>
                </c:pt>
                <c:pt idx="112">
                  <c:v>25</c:v>
                </c:pt>
                <c:pt idx="113">
                  <c:v>42</c:v>
                </c:pt>
                <c:pt idx="114">
                  <c:v>30</c:v>
                </c:pt>
                <c:pt idx="115">
                  <c:v>13</c:v>
                </c:pt>
                <c:pt idx="116">
                  <c:v>11</c:v>
                </c:pt>
                <c:pt idx="117">
                  <c:v>9</c:v>
                </c:pt>
                <c:pt idx="118">
                  <c:v>11</c:v>
                </c:pt>
                <c:pt idx="119">
                  <c:v>11</c:v>
                </c:pt>
                <c:pt idx="120">
                  <c:v>25</c:v>
                </c:pt>
                <c:pt idx="121">
                  <c:v>23</c:v>
                </c:pt>
                <c:pt idx="122">
                  <c:v>19</c:v>
                </c:pt>
                <c:pt idx="123">
                  <c:v>26</c:v>
                </c:pt>
                <c:pt idx="124">
                  <c:v>28</c:v>
                </c:pt>
                <c:pt idx="125">
                  <c:v>28</c:v>
                </c:pt>
                <c:pt idx="126">
                  <c:v>34</c:v>
                </c:pt>
                <c:pt idx="127">
                  <c:v>7</c:v>
                </c:pt>
                <c:pt idx="128">
                  <c:v>8</c:v>
                </c:pt>
                <c:pt idx="129">
                  <c:v>31</c:v>
                </c:pt>
                <c:pt idx="130">
                  <c:v>4</c:v>
                </c:pt>
                <c:pt idx="131">
                  <c:v>1</c:v>
                </c:pt>
                <c:pt idx="132">
                  <c:v>11</c:v>
                </c:pt>
                <c:pt idx="133">
                  <c:v>27</c:v>
                </c:pt>
                <c:pt idx="134">
                  <c:v>17</c:v>
                </c:pt>
                <c:pt idx="135">
                  <c:v>17</c:v>
                </c:pt>
                <c:pt idx="136">
                  <c:v>17</c:v>
                </c:pt>
                <c:pt idx="137">
                  <c:v>35</c:v>
                </c:pt>
                <c:pt idx="138">
                  <c:v>49</c:v>
                </c:pt>
                <c:pt idx="139">
                  <c:v>51</c:v>
                </c:pt>
                <c:pt idx="140">
                  <c:v>35</c:v>
                </c:pt>
                <c:pt idx="141">
                  <c:v>27</c:v>
                </c:pt>
                <c:pt idx="142">
                  <c:v>15</c:v>
                </c:pt>
                <c:pt idx="143">
                  <c:v>24</c:v>
                </c:pt>
                <c:pt idx="144">
                  <c:v>35</c:v>
                </c:pt>
                <c:pt idx="145">
                  <c:v>22</c:v>
                </c:pt>
                <c:pt idx="146">
                  <c:v>22</c:v>
                </c:pt>
                <c:pt idx="147">
                  <c:v>32</c:v>
                </c:pt>
                <c:pt idx="148">
                  <c:v>26</c:v>
                </c:pt>
                <c:pt idx="149">
                  <c:v>33</c:v>
                </c:pt>
                <c:pt idx="150">
                  <c:v>22</c:v>
                </c:pt>
                <c:pt idx="151">
                  <c:v>31</c:v>
                </c:pt>
                <c:pt idx="152">
                  <c:v>28</c:v>
                </c:pt>
                <c:pt idx="153">
                  <c:v>32</c:v>
                </c:pt>
                <c:pt idx="154">
                  <c:v>33</c:v>
                </c:pt>
                <c:pt idx="155">
                  <c:v>33</c:v>
                </c:pt>
                <c:pt idx="156">
                  <c:v>23</c:v>
                </c:pt>
                <c:pt idx="157">
                  <c:v>26</c:v>
                </c:pt>
                <c:pt idx="158">
                  <c:v>33</c:v>
                </c:pt>
                <c:pt idx="159">
                  <c:v>38</c:v>
                </c:pt>
                <c:pt idx="160">
                  <c:v>30</c:v>
                </c:pt>
                <c:pt idx="161">
                  <c:v>26</c:v>
                </c:pt>
                <c:pt idx="162">
                  <c:v>22</c:v>
                </c:pt>
                <c:pt idx="163">
                  <c:v>27</c:v>
                </c:pt>
                <c:pt idx="164">
                  <c:v>26</c:v>
                </c:pt>
                <c:pt idx="165">
                  <c:v>28</c:v>
                </c:pt>
                <c:pt idx="166">
                  <c:v>21</c:v>
                </c:pt>
                <c:pt idx="167">
                  <c:v>11</c:v>
                </c:pt>
                <c:pt idx="168">
                  <c:v>24</c:v>
                </c:pt>
                <c:pt idx="169">
                  <c:v>28</c:v>
                </c:pt>
                <c:pt idx="170">
                  <c:v>28</c:v>
                </c:pt>
                <c:pt idx="171">
                  <c:v>29</c:v>
                </c:pt>
                <c:pt idx="172">
                  <c:v>30</c:v>
                </c:pt>
                <c:pt idx="173">
                  <c:v>36</c:v>
                </c:pt>
                <c:pt idx="174">
                  <c:v>32</c:v>
                </c:pt>
                <c:pt idx="175">
                  <c:v>17</c:v>
                </c:pt>
                <c:pt idx="176">
                  <c:v>23</c:v>
                </c:pt>
                <c:pt idx="177">
                  <c:v>23</c:v>
                </c:pt>
                <c:pt idx="178">
                  <c:v>35</c:v>
                </c:pt>
                <c:pt idx="179">
                  <c:v>47</c:v>
                </c:pt>
                <c:pt idx="180">
                  <c:v>19</c:v>
                </c:pt>
                <c:pt idx="181">
                  <c:v>22</c:v>
                </c:pt>
                <c:pt idx="182">
                  <c:v>11</c:v>
                </c:pt>
                <c:pt idx="183">
                  <c:v>26</c:v>
                </c:pt>
                <c:pt idx="184">
                  <c:v>8</c:v>
                </c:pt>
                <c:pt idx="185">
                  <c:v>32</c:v>
                </c:pt>
                <c:pt idx="186">
                  <c:v>21</c:v>
                </c:pt>
                <c:pt idx="187">
                  <c:v>21</c:v>
                </c:pt>
                <c:pt idx="188">
                  <c:v>10</c:v>
                </c:pt>
                <c:pt idx="189">
                  <c:v>26</c:v>
                </c:pt>
                <c:pt idx="190">
                  <c:v>24</c:v>
                </c:pt>
                <c:pt idx="191">
                  <c:v>10</c:v>
                </c:pt>
                <c:pt idx="192">
                  <c:v>14</c:v>
                </c:pt>
                <c:pt idx="193">
                  <c:v>22</c:v>
                </c:pt>
                <c:pt idx="194">
                  <c:v>24</c:v>
                </c:pt>
                <c:pt idx="195">
                  <c:v>13</c:v>
                </c:pt>
                <c:pt idx="196">
                  <c:v>28</c:v>
                </c:pt>
                <c:pt idx="197">
                  <c:v>21</c:v>
                </c:pt>
                <c:pt idx="198">
                  <c:v>26</c:v>
                </c:pt>
                <c:pt idx="199">
                  <c:v>33</c:v>
                </c:pt>
                <c:pt idx="200">
                  <c:v>29</c:v>
                </c:pt>
                <c:pt idx="201">
                  <c:v>22</c:v>
                </c:pt>
                <c:pt idx="202">
                  <c:v>22</c:v>
                </c:pt>
                <c:pt idx="203">
                  <c:v>18</c:v>
                </c:pt>
                <c:pt idx="204">
                  <c:v>23</c:v>
                </c:pt>
                <c:pt idx="205">
                  <c:v>23</c:v>
                </c:pt>
                <c:pt idx="206">
                  <c:v>26</c:v>
                </c:pt>
                <c:pt idx="207">
                  <c:v>31</c:v>
                </c:pt>
                <c:pt idx="208">
                  <c:v>16</c:v>
                </c:pt>
                <c:pt idx="209">
                  <c:v>26</c:v>
                </c:pt>
                <c:pt idx="210">
                  <c:v>17</c:v>
                </c:pt>
                <c:pt idx="211">
                  <c:v>14</c:v>
                </c:pt>
                <c:pt idx="212">
                  <c:v>19</c:v>
                </c:pt>
                <c:pt idx="213">
                  <c:v>30</c:v>
                </c:pt>
                <c:pt idx="214">
                  <c:v>23</c:v>
                </c:pt>
                <c:pt idx="215">
                  <c:v>26</c:v>
                </c:pt>
                <c:pt idx="216">
                  <c:v>21</c:v>
                </c:pt>
                <c:pt idx="217">
                  <c:v>15</c:v>
                </c:pt>
                <c:pt idx="218">
                  <c:v>9</c:v>
                </c:pt>
                <c:pt idx="219">
                  <c:v>12</c:v>
                </c:pt>
                <c:pt idx="220">
                  <c:v>17</c:v>
                </c:pt>
                <c:pt idx="221">
                  <c:v>17</c:v>
                </c:pt>
                <c:pt idx="222">
                  <c:v>14</c:v>
                </c:pt>
                <c:pt idx="223">
                  <c:v>13</c:v>
                </c:pt>
                <c:pt idx="224">
                  <c:v>25</c:v>
                </c:pt>
                <c:pt idx="225">
                  <c:v>31</c:v>
                </c:pt>
                <c:pt idx="226">
                  <c:v>17</c:v>
                </c:pt>
                <c:pt idx="227">
                  <c:v>20</c:v>
                </c:pt>
                <c:pt idx="228">
                  <c:v>32</c:v>
                </c:pt>
                <c:pt idx="229">
                  <c:v>19</c:v>
                </c:pt>
                <c:pt idx="230">
                  <c:v>13</c:v>
                </c:pt>
                <c:pt idx="231">
                  <c:v>23</c:v>
                </c:pt>
                <c:pt idx="232">
                  <c:v>15</c:v>
                </c:pt>
                <c:pt idx="233">
                  <c:v>21</c:v>
                </c:pt>
                <c:pt idx="234">
                  <c:v>14</c:v>
                </c:pt>
                <c:pt idx="235">
                  <c:v>8</c:v>
                </c:pt>
                <c:pt idx="236">
                  <c:v>11</c:v>
                </c:pt>
                <c:pt idx="237">
                  <c:v>7</c:v>
                </c:pt>
                <c:pt idx="238">
                  <c:v>7</c:v>
                </c:pt>
                <c:pt idx="239">
                  <c:v>8</c:v>
                </c:pt>
                <c:pt idx="240">
                  <c:v>5</c:v>
                </c:pt>
                <c:pt idx="241">
                  <c:v>20</c:v>
                </c:pt>
                <c:pt idx="242">
                  <c:v>19</c:v>
                </c:pt>
                <c:pt idx="243">
                  <c:v>14</c:v>
                </c:pt>
                <c:pt idx="244">
                  <c:v>10</c:v>
                </c:pt>
                <c:pt idx="245">
                  <c:v>11</c:v>
                </c:pt>
                <c:pt idx="246">
                  <c:v>10</c:v>
                </c:pt>
                <c:pt idx="247">
                  <c:v>14</c:v>
                </c:pt>
                <c:pt idx="248">
                  <c:v>16</c:v>
                </c:pt>
                <c:pt idx="249">
                  <c:v>27</c:v>
                </c:pt>
                <c:pt idx="250">
                  <c:v>19</c:v>
                </c:pt>
                <c:pt idx="251">
                  <c:v>11</c:v>
                </c:pt>
                <c:pt idx="252">
                  <c:v>7</c:v>
                </c:pt>
                <c:pt idx="253">
                  <c:v>8</c:v>
                </c:pt>
                <c:pt idx="254">
                  <c:v>8</c:v>
                </c:pt>
                <c:pt idx="255">
                  <c:v>18</c:v>
                </c:pt>
                <c:pt idx="256">
                  <c:v>27</c:v>
                </c:pt>
                <c:pt idx="257">
                  <c:v>18</c:v>
                </c:pt>
                <c:pt idx="258">
                  <c:v>12</c:v>
                </c:pt>
                <c:pt idx="259">
                  <c:v>22</c:v>
                </c:pt>
                <c:pt idx="260">
                  <c:v>24</c:v>
                </c:pt>
                <c:pt idx="261">
                  <c:v>21</c:v>
                </c:pt>
                <c:pt idx="262">
                  <c:v>27</c:v>
                </c:pt>
                <c:pt idx="263">
                  <c:v>29</c:v>
                </c:pt>
                <c:pt idx="264">
                  <c:v>17</c:v>
                </c:pt>
                <c:pt idx="265">
                  <c:v>8</c:v>
                </c:pt>
                <c:pt idx="266">
                  <c:v>3</c:v>
                </c:pt>
                <c:pt idx="267">
                  <c:v>9</c:v>
                </c:pt>
                <c:pt idx="268">
                  <c:v>5</c:v>
                </c:pt>
                <c:pt idx="269">
                  <c:v>16</c:v>
                </c:pt>
                <c:pt idx="270">
                  <c:v>15</c:v>
                </c:pt>
                <c:pt idx="271">
                  <c:v>17</c:v>
                </c:pt>
                <c:pt idx="272">
                  <c:v>20</c:v>
                </c:pt>
                <c:pt idx="273">
                  <c:v>15</c:v>
                </c:pt>
                <c:pt idx="274">
                  <c:v>31</c:v>
                </c:pt>
                <c:pt idx="275">
                  <c:v>31</c:v>
                </c:pt>
                <c:pt idx="276">
                  <c:v>23</c:v>
                </c:pt>
                <c:pt idx="277">
                  <c:v>33</c:v>
                </c:pt>
                <c:pt idx="278">
                  <c:v>14</c:v>
                </c:pt>
                <c:pt idx="279">
                  <c:v>29</c:v>
                </c:pt>
                <c:pt idx="280">
                  <c:v>29</c:v>
                </c:pt>
                <c:pt idx="281">
                  <c:v>27</c:v>
                </c:pt>
                <c:pt idx="282">
                  <c:v>16</c:v>
                </c:pt>
                <c:pt idx="283">
                  <c:v>12</c:v>
                </c:pt>
                <c:pt idx="284">
                  <c:v>30</c:v>
                </c:pt>
                <c:pt idx="285">
                  <c:v>10</c:v>
                </c:pt>
                <c:pt idx="286">
                  <c:v>16</c:v>
                </c:pt>
                <c:pt idx="287">
                  <c:v>32</c:v>
                </c:pt>
                <c:pt idx="288">
                  <c:v>30</c:v>
                </c:pt>
                <c:pt idx="289">
                  <c:v>21</c:v>
                </c:pt>
                <c:pt idx="290">
                  <c:v>22</c:v>
                </c:pt>
                <c:pt idx="291">
                  <c:v>14</c:v>
                </c:pt>
                <c:pt idx="292">
                  <c:v>8</c:v>
                </c:pt>
                <c:pt idx="293">
                  <c:v>11</c:v>
                </c:pt>
                <c:pt idx="294">
                  <c:v>4</c:v>
                </c:pt>
                <c:pt idx="295">
                  <c:v>14</c:v>
                </c:pt>
                <c:pt idx="296">
                  <c:v>21</c:v>
                </c:pt>
                <c:pt idx="297">
                  <c:v>32</c:v>
                </c:pt>
                <c:pt idx="298">
                  <c:v>22</c:v>
                </c:pt>
                <c:pt idx="299">
                  <c:v>6</c:v>
                </c:pt>
                <c:pt idx="300">
                  <c:v>14</c:v>
                </c:pt>
                <c:pt idx="301">
                  <c:v>11</c:v>
                </c:pt>
                <c:pt idx="302">
                  <c:v>11</c:v>
                </c:pt>
                <c:pt idx="303">
                  <c:v>16</c:v>
                </c:pt>
                <c:pt idx="304">
                  <c:v>13</c:v>
                </c:pt>
                <c:pt idx="305">
                  <c:v>3</c:v>
                </c:pt>
                <c:pt idx="306">
                  <c:v>10</c:v>
                </c:pt>
                <c:pt idx="307">
                  <c:v>24</c:v>
                </c:pt>
                <c:pt idx="308">
                  <c:v>26</c:v>
                </c:pt>
                <c:pt idx="309">
                  <c:v>29</c:v>
                </c:pt>
                <c:pt idx="310">
                  <c:v>29</c:v>
                </c:pt>
                <c:pt idx="311">
                  <c:v>33</c:v>
                </c:pt>
                <c:pt idx="312">
                  <c:v>24</c:v>
                </c:pt>
                <c:pt idx="313">
                  <c:v>7</c:v>
                </c:pt>
                <c:pt idx="314">
                  <c:v>3</c:v>
                </c:pt>
                <c:pt idx="315">
                  <c:v>12</c:v>
                </c:pt>
                <c:pt idx="316">
                  <c:v>36</c:v>
                </c:pt>
                <c:pt idx="317">
                  <c:v>30</c:v>
                </c:pt>
                <c:pt idx="318">
                  <c:v>29</c:v>
                </c:pt>
                <c:pt idx="319">
                  <c:v>22</c:v>
                </c:pt>
                <c:pt idx="320">
                  <c:v>25</c:v>
                </c:pt>
                <c:pt idx="321">
                  <c:v>35</c:v>
                </c:pt>
                <c:pt idx="322">
                  <c:v>28</c:v>
                </c:pt>
                <c:pt idx="323">
                  <c:v>23</c:v>
                </c:pt>
                <c:pt idx="324">
                  <c:v>28</c:v>
                </c:pt>
                <c:pt idx="325">
                  <c:v>29</c:v>
                </c:pt>
                <c:pt idx="326">
                  <c:v>26</c:v>
                </c:pt>
                <c:pt idx="327">
                  <c:v>10</c:v>
                </c:pt>
                <c:pt idx="328">
                  <c:v>14</c:v>
                </c:pt>
                <c:pt idx="329">
                  <c:v>14</c:v>
                </c:pt>
                <c:pt idx="330">
                  <c:v>26</c:v>
                </c:pt>
                <c:pt idx="331">
                  <c:v>31</c:v>
                </c:pt>
                <c:pt idx="332">
                  <c:v>37</c:v>
                </c:pt>
                <c:pt idx="333">
                  <c:v>39</c:v>
                </c:pt>
                <c:pt idx="334">
                  <c:v>7</c:v>
                </c:pt>
                <c:pt idx="335">
                  <c:v>33</c:v>
                </c:pt>
                <c:pt idx="336">
                  <c:v>9</c:v>
                </c:pt>
                <c:pt idx="337">
                  <c:v>10</c:v>
                </c:pt>
                <c:pt idx="338">
                  <c:v>13</c:v>
                </c:pt>
                <c:pt idx="339">
                  <c:v>34</c:v>
                </c:pt>
                <c:pt idx="340">
                  <c:v>39</c:v>
                </c:pt>
                <c:pt idx="341">
                  <c:v>43</c:v>
                </c:pt>
                <c:pt idx="342">
                  <c:v>35</c:v>
                </c:pt>
                <c:pt idx="343">
                  <c:v>33</c:v>
                </c:pt>
                <c:pt idx="344">
                  <c:v>36</c:v>
                </c:pt>
                <c:pt idx="345">
                  <c:v>17</c:v>
                </c:pt>
                <c:pt idx="346">
                  <c:v>11</c:v>
                </c:pt>
                <c:pt idx="347">
                  <c:v>31</c:v>
                </c:pt>
                <c:pt idx="348">
                  <c:v>26</c:v>
                </c:pt>
                <c:pt idx="349">
                  <c:v>35</c:v>
                </c:pt>
                <c:pt idx="350">
                  <c:v>28</c:v>
                </c:pt>
                <c:pt idx="351">
                  <c:v>25</c:v>
                </c:pt>
                <c:pt idx="352">
                  <c:v>42</c:v>
                </c:pt>
                <c:pt idx="353">
                  <c:v>37</c:v>
                </c:pt>
                <c:pt idx="354">
                  <c:v>41</c:v>
                </c:pt>
                <c:pt idx="355">
                  <c:v>38</c:v>
                </c:pt>
                <c:pt idx="356">
                  <c:v>21</c:v>
                </c:pt>
                <c:pt idx="357">
                  <c:v>30</c:v>
                </c:pt>
                <c:pt idx="358">
                  <c:v>25</c:v>
                </c:pt>
                <c:pt idx="359">
                  <c:v>31</c:v>
                </c:pt>
                <c:pt idx="360">
                  <c:v>27</c:v>
                </c:pt>
                <c:pt idx="361">
                  <c:v>33</c:v>
                </c:pt>
                <c:pt idx="362">
                  <c:v>45</c:v>
                </c:pt>
                <c:pt idx="363">
                  <c:v>31</c:v>
                </c:pt>
                <c:pt idx="364">
                  <c:v>24</c:v>
                </c:pt>
                <c:pt idx="365">
                  <c:v>0</c:v>
                </c:pt>
                <c:pt idx="366">
                  <c:v>0</c:v>
                </c:pt>
                <c:pt idx="367">
                  <c:v>0</c:v>
                </c:pt>
                <c:pt idx="368">
                  <c:v>0</c:v>
                </c:pt>
                <c:pt idx="369">
                  <c:v>0</c:v>
                </c:pt>
                <c:pt idx="370">
                  <c:v>36</c:v>
                </c:pt>
                <c:pt idx="371">
                  <c:v>36</c:v>
                </c:pt>
                <c:pt idx="372">
                  <c:v>37</c:v>
                </c:pt>
                <c:pt idx="373">
                  <c:v>28</c:v>
                </c:pt>
                <c:pt idx="374">
                  <c:v>34</c:v>
                </c:pt>
                <c:pt idx="375">
                  <c:v>31</c:v>
                </c:pt>
                <c:pt idx="376">
                  <c:v>29</c:v>
                </c:pt>
                <c:pt idx="377">
                  <c:v>24</c:v>
                </c:pt>
                <c:pt idx="378">
                  <c:v>31</c:v>
                </c:pt>
                <c:pt idx="379">
                  <c:v>20</c:v>
                </c:pt>
                <c:pt idx="380">
                  <c:v>27</c:v>
                </c:pt>
                <c:pt idx="381">
                  <c:v>40</c:v>
                </c:pt>
                <c:pt idx="382">
                  <c:v>16</c:v>
                </c:pt>
                <c:pt idx="383">
                  <c:v>33</c:v>
                </c:pt>
                <c:pt idx="384">
                  <c:v>34</c:v>
                </c:pt>
                <c:pt idx="385">
                  <c:v>22</c:v>
                </c:pt>
                <c:pt idx="386">
                  <c:v>21</c:v>
                </c:pt>
                <c:pt idx="387">
                  <c:v>34</c:v>
                </c:pt>
                <c:pt idx="388">
                  <c:v>32</c:v>
                </c:pt>
                <c:pt idx="389">
                  <c:v>33</c:v>
                </c:pt>
                <c:pt idx="390">
                  <c:v>32</c:v>
                </c:pt>
                <c:pt idx="391">
                  <c:v>40</c:v>
                </c:pt>
                <c:pt idx="392">
                  <c:v>33</c:v>
                </c:pt>
                <c:pt idx="393">
                  <c:v>32</c:v>
                </c:pt>
                <c:pt idx="394">
                  <c:v>39</c:v>
                </c:pt>
                <c:pt idx="395">
                  <c:v>42</c:v>
                </c:pt>
                <c:pt idx="396">
                  <c:v>29</c:v>
                </c:pt>
                <c:pt idx="397">
                  <c:v>26</c:v>
                </c:pt>
                <c:pt idx="398">
                  <c:v>34</c:v>
                </c:pt>
                <c:pt idx="399">
                  <c:v>45</c:v>
                </c:pt>
                <c:pt idx="400">
                  <c:v>35</c:v>
                </c:pt>
                <c:pt idx="401">
                  <c:v>37</c:v>
                </c:pt>
                <c:pt idx="402">
                  <c:v>36</c:v>
                </c:pt>
                <c:pt idx="403">
                  <c:v>44</c:v>
                </c:pt>
                <c:pt idx="404">
                  <c:v>5</c:v>
                </c:pt>
                <c:pt idx="405">
                  <c:v>10</c:v>
                </c:pt>
                <c:pt idx="406">
                  <c:v>7</c:v>
                </c:pt>
                <c:pt idx="407">
                  <c:v>33</c:v>
                </c:pt>
                <c:pt idx="408">
                  <c:v>39</c:v>
                </c:pt>
                <c:pt idx="409">
                  <c:v>48</c:v>
                </c:pt>
                <c:pt idx="410">
                  <c:v>43</c:v>
                </c:pt>
                <c:pt idx="411">
                  <c:v>29</c:v>
                </c:pt>
                <c:pt idx="412">
                  <c:v>30</c:v>
                </c:pt>
                <c:pt idx="413">
                  <c:v>34</c:v>
                </c:pt>
                <c:pt idx="414">
                  <c:v>22</c:v>
                </c:pt>
                <c:pt idx="415">
                  <c:v>21</c:v>
                </c:pt>
                <c:pt idx="416">
                  <c:v>29</c:v>
                </c:pt>
                <c:pt idx="417">
                  <c:v>35</c:v>
                </c:pt>
                <c:pt idx="418">
                  <c:v>45</c:v>
                </c:pt>
                <c:pt idx="419">
                  <c:v>26</c:v>
                </c:pt>
                <c:pt idx="420">
                  <c:v>28</c:v>
                </c:pt>
                <c:pt idx="421">
                  <c:v>27</c:v>
                </c:pt>
                <c:pt idx="422">
                  <c:v>15</c:v>
                </c:pt>
                <c:pt idx="423">
                  <c:v>29</c:v>
                </c:pt>
                <c:pt idx="424">
                  <c:v>38</c:v>
                </c:pt>
                <c:pt idx="425">
                  <c:v>26</c:v>
                </c:pt>
                <c:pt idx="426">
                  <c:v>20</c:v>
                </c:pt>
                <c:pt idx="427">
                  <c:v>20</c:v>
                </c:pt>
                <c:pt idx="428">
                  <c:v>28</c:v>
                </c:pt>
                <c:pt idx="429">
                  <c:v>31</c:v>
                </c:pt>
                <c:pt idx="430">
                  <c:v>28</c:v>
                </c:pt>
                <c:pt idx="431">
                  <c:v>30</c:v>
                </c:pt>
                <c:pt idx="432">
                  <c:v>29</c:v>
                </c:pt>
                <c:pt idx="433">
                  <c:v>41</c:v>
                </c:pt>
                <c:pt idx="434">
                  <c:v>35</c:v>
                </c:pt>
                <c:pt idx="435">
                  <c:v>16</c:v>
                </c:pt>
                <c:pt idx="436">
                  <c:v>26</c:v>
                </c:pt>
                <c:pt idx="437">
                  <c:v>18</c:v>
                </c:pt>
                <c:pt idx="438">
                  <c:v>27</c:v>
                </c:pt>
                <c:pt idx="439">
                  <c:v>29</c:v>
                </c:pt>
                <c:pt idx="440">
                  <c:v>20</c:v>
                </c:pt>
                <c:pt idx="441">
                  <c:v>22</c:v>
                </c:pt>
                <c:pt idx="442">
                  <c:v>31</c:v>
                </c:pt>
                <c:pt idx="443">
                  <c:v>13</c:v>
                </c:pt>
                <c:pt idx="444">
                  <c:v>24</c:v>
                </c:pt>
                <c:pt idx="445">
                  <c:v>14</c:v>
                </c:pt>
                <c:pt idx="446">
                  <c:v>19</c:v>
                </c:pt>
                <c:pt idx="447">
                  <c:v>7</c:v>
                </c:pt>
                <c:pt idx="448">
                  <c:v>9</c:v>
                </c:pt>
                <c:pt idx="449">
                  <c:v>10</c:v>
                </c:pt>
                <c:pt idx="450">
                  <c:v>13</c:v>
                </c:pt>
                <c:pt idx="451">
                  <c:v>8</c:v>
                </c:pt>
                <c:pt idx="452">
                  <c:v>6</c:v>
                </c:pt>
                <c:pt idx="453">
                  <c:v>10</c:v>
                </c:pt>
                <c:pt idx="454">
                  <c:v>17</c:v>
                </c:pt>
                <c:pt idx="455">
                  <c:v>13</c:v>
                </c:pt>
                <c:pt idx="456">
                  <c:v>6</c:v>
                </c:pt>
                <c:pt idx="457">
                  <c:v>16</c:v>
                </c:pt>
                <c:pt idx="458">
                  <c:v>22</c:v>
                </c:pt>
                <c:pt idx="459">
                  <c:v>17</c:v>
                </c:pt>
                <c:pt idx="460">
                  <c:v>35</c:v>
                </c:pt>
                <c:pt idx="461">
                  <c:v>30</c:v>
                </c:pt>
                <c:pt idx="462">
                  <c:v>6</c:v>
                </c:pt>
                <c:pt idx="463">
                  <c:v>8</c:v>
                </c:pt>
                <c:pt idx="464">
                  <c:v>7</c:v>
                </c:pt>
                <c:pt idx="465">
                  <c:v>10</c:v>
                </c:pt>
                <c:pt idx="466">
                  <c:v>9</c:v>
                </c:pt>
                <c:pt idx="467">
                  <c:v>2</c:v>
                </c:pt>
                <c:pt idx="468">
                  <c:v>9</c:v>
                </c:pt>
                <c:pt idx="469">
                  <c:v>8</c:v>
                </c:pt>
                <c:pt idx="470">
                  <c:v>14</c:v>
                </c:pt>
                <c:pt idx="471">
                  <c:v>18</c:v>
                </c:pt>
                <c:pt idx="472">
                  <c:v>16</c:v>
                </c:pt>
                <c:pt idx="473">
                  <c:v>6</c:v>
                </c:pt>
                <c:pt idx="474">
                  <c:v>9</c:v>
                </c:pt>
                <c:pt idx="475">
                  <c:v>13</c:v>
                </c:pt>
                <c:pt idx="476">
                  <c:v>21</c:v>
                </c:pt>
                <c:pt idx="477">
                  <c:v>20</c:v>
                </c:pt>
                <c:pt idx="478">
                  <c:v>27</c:v>
                </c:pt>
                <c:pt idx="479">
                  <c:v>35</c:v>
                </c:pt>
                <c:pt idx="480">
                  <c:v>18</c:v>
                </c:pt>
                <c:pt idx="481">
                  <c:v>18</c:v>
                </c:pt>
                <c:pt idx="482">
                  <c:v>9</c:v>
                </c:pt>
                <c:pt idx="483">
                  <c:v>15</c:v>
                </c:pt>
                <c:pt idx="484">
                  <c:v>22</c:v>
                </c:pt>
                <c:pt idx="485">
                  <c:v>18</c:v>
                </c:pt>
                <c:pt idx="486">
                  <c:v>29</c:v>
                </c:pt>
                <c:pt idx="487">
                  <c:v>31</c:v>
                </c:pt>
                <c:pt idx="488">
                  <c:v>22</c:v>
                </c:pt>
                <c:pt idx="489">
                  <c:v>13</c:v>
                </c:pt>
                <c:pt idx="490">
                  <c:v>22</c:v>
                </c:pt>
                <c:pt idx="491">
                  <c:v>10</c:v>
                </c:pt>
                <c:pt idx="492">
                  <c:v>6</c:v>
                </c:pt>
                <c:pt idx="493">
                  <c:v>11</c:v>
                </c:pt>
                <c:pt idx="494">
                  <c:v>13</c:v>
                </c:pt>
                <c:pt idx="495">
                  <c:v>23</c:v>
                </c:pt>
                <c:pt idx="496">
                  <c:v>28</c:v>
                </c:pt>
                <c:pt idx="497">
                  <c:v>23</c:v>
                </c:pt>
                <c:pt idx="498">
                  <c:v>24</c:v>
                </c:pt>
                <c:pt idx="499">
                  <c:v>26</c:v>
                </c:pt>
                <c:pt idx="500">
                  <c:v>26</c:v>
                </c:pt>
                <c:pt idx="501">
                  <c:v>23</c:v>
                </c:pt>
                <c:pt idx="502">
                  <c:v>23</c:v>
                </c:pt>
                <c:pt idx="503">
                  <c:v>18</c:v>
                </c:pt>
                <c:pt idx="504">
                  <c:v>22</c:v>
                </c:pt>
                <c:pt idx="505">
                  <c:v>24</c:v>
                </c:pt>
                <c:pt idx="506">
                  <c:v>24</c:v>
                </c:pt>
                <c:pt idx="507">
                  <c:v>14</c:v>
                </c:pt>
                <c:pt idx="508">
                  <c:v>23</c:v>
                </c:pt>
                <c:pt idx="509">
                  <c:v>10</c:v>
                </c:pt>
                <c:pt idx="510">
                  <c:v>9</c:v>
                </c:pt>
                <c:pt idx="511">
                  <c:v>3</c:v>
                </c:pt>
                <c:pt idx="512">
                  <c:v>8</c:v>
                </c:pt>
                <c:pt idx="513">
                  <c:v>21</c:v>
                </c:pt>
                <c:pt idx="514">
                  <c:v>27</c:v>
                </c:pt>
                <c:pt idx="515">
                  <c:v>29</c:v>
                </c:pt>
                <c:pt idx="516">
                  <c:v>30</c:v>
                </c:pt>
                <c:pt idx="517">
                  <c:v>23</c:v>
                </c:pt>
                <c:pt idx="518">
                  <c:v>4</c:v>
                </c:pt>
                <c:pt idx="519">
                  <c:v>8</c:v>
                </c:pt>
                <c:pt idx="520">
                  <c:v>20</c:v>
                </c:pt>
                <c:pt idx="521">
                  <c:v>17</c:v>
                </c:pt>
                <c:pt idx="522">
                  <c:v>17</c:v>
                </c:pt>
                <c:pt idx="523">
                  <c:v>23</c:v>
                </c:pt>
                <c:pt idx="524">
                  <c:v>29</c:v>
                </c:pt>
                <c:pt idx="525">
                  <c:v>33</c:v>
                </c:pt>
                <c:pt idx="526">
                  <c:v>13</c:v>
                </c:pt>
                <c:pt idx="527">
                  <c:v>14</c:v>
                </c:pt>
                <c:pt idx="528">
                  <c:v>9</c:v>
                </c:pt>
                <c:pt idx="529">
                  <c:v>11</c:v>
                </c:pt>
                <c:pt idx="530">
                  <c:v>12</c:v>
                </c:pt>
                <c:pt idx="531">
                  <c:v>17</c:v>
                </c:pt>
                <c:pt idx="532">
                  <c:v>12</c:v>
                </c:pt>
                <c:pt idx="533">
                  <c:v>3</c:v>
                </c:pt>
                <c:pt idx="534">
                  <c:v>5</c:v>
                </c:pt>
                <c:pt idx="535">
                  <c:v>4</c:v>
                </c:pt>
                <c:pt idx="536">
                  <c:v>12</c:v>
                </c:pt>
                <c:pt idx="537">
                  <c:v>22</c:v>
                </c:pt>
                <c:pt idx="538">
                  <c:v>21</c:v>
                </c:pt>
                <c:pt idx="539">
                  <c:v>21</c:v>
                </c:pt>
                <c:pt idx="540">
                  <c:v>18</c:v>
                </c:pt>
                <c:pt idx="541">
                  <c:v>21</c:v>
                </c:pt>
                <c:pt idx="542">
                  <c:v>28</c:v>
                </c:pt>
                <c:pt idx="543">
                  <c:v>15</c:v>
                </c:pt>
                <c:pt idx="544">
                  <c:v>24</c:v>
                </c:pt>
                <c:pt idx="545">
                  <c:v>26</c:v>
                </c:pt>
                <c:pt idx="546">
                  <c:v>31</c:v>
                </c:pt>
                <c:pt idx="547">
                  <c:v>21</c:v>
                </c:pt>
                <c:pt idx="548">
                  <c:v>22</c:v>
                </c:pt>
                <c:pt idx="549">
                  <c:v>22</c:v>
                </c:pt>
                <c:pt idx="550">
                  <c:v>23</c:v>
                </c:pt>
                <c:pt idx="551">
                  <c:v>17</c:v>
                </c:pt>
                <c:pt idx="552">
                  <c:v>9</c:v>
                </c:pt>
                <c:pt idx="553">
                  <c:v>23</c:v>
                </c:pt>
                <c:pt idx="554">
                  <c:v>24</c:v>
                </c:pt>
                <c:pt idx="555">
                  <c:v>25</c:v>
                </c:pt>
                <c:pt idx="556">
                  <c:v>32</c:v>
                </c:pt>
                <c:pt idx="557">
                  <c:v>21</c:v>
                </c:pt>
                <c:pt idx="558">
                  <c:v>7</c:v>
                </c:pt>
                <c:pt idx="559">
                  <c:v>21</c:v>
                </c:pt>
                <c:pt idx="560">
                  <c:v>0</c:v>
                </c:pt>
                <c:pt idx="561">
                  <c:v>0</c:v>
                </c:pt>
                <c:pt idx="562">
                  <c:v>0</c:v>
                </c:pt>
                <c:pt idx="563">
                  <c:v>0</c:v>
                </c:pt>
                <c:pt idx="564">
                  <c:v>0</c:v>
                </c:pt>
                <c:pt idx="565">
                  <c:v>25</c:v>
                </c:pt>
                <c:pt idx="566">
                  <c:v>25</c:v>
                </c:pt>
                <c:pt idx="567">
                  <c:v>20</c:v>
                </c:pt>
                <c:pt idx="568">
                  <c:v>23</c:v>
                </c:pt>
                <c:pt idx="569">
                  <c:v>20</c:v>
                </c:pt>
                <c:pt idx="570">
                  <c:v>17</c:v>
                </c:pt>
                <c:pt idx="571">
                  <c:v>9</c:v>
                </c:pt>
                <c:pt idx="572">
                  <c:v>12</c:v>
                </c:pt>
                <c:pt idx="573">
                  <c:v>16</c:v>
                </c:pt>
                <c:pt idx="574">
                  <c:v>18</c:v>
                </c:pt>
                <c:pt idx="575">
                  <c:v>16</c:v>
                </c:pt>
                <c:pt idx="576">
                  <c:v>19</c:v>
                </c:pt>
                <c:pt idx="577">
                  <c:v>16</c:v>
                </c:pt>
                <c:pt idx="578">
                  <c:v>16</c:v>
                </c:pt>
                <c:pt idx="579">
                  <c:v>13</c:v>
                </c:pt>
                <c:pt idx="580">
                  <c:v>14</c:v>
                </c:pt>
                <c:pt idx="581">
                  <c:v>8</c:v>
                </c:pt>
                <c:pt idx="582">
                  <c:v>11</c:v>
                </c:pt>
                <c:pt idx="583">
                  <c:v>3</c:v>
                </c:pt>
                <c:pt idx="584">
                  <c:v>5</c:v>
                </c:pt>
                <c:pt idx="585">
                  <c:v>17</c:v>
                </c:pt>
                <c:pt idx="586">
                  <c:v>15</c:v>
                </c:pt>
                <c:pt idx="587">
                  <c:v>14</c:v>
                </c:pt>
                <c:pt idx="588">
                  <c:v>15</c:v>
                </c:pt>
                <c:pt idx="589">
                  <c:v>7</c:v>
                </c:pt>
                <c:pt idx="590">
                  <c:v>6</c:v>
                </c:pt>
                <c:pt idx="591">
                  <c:v>12</c:v>
                </c:pt>
                <c:pt idx="592">
                  <c:v>17</c:v>
                </c:pt>
                <c:pt idx="593">
                  <c:v>24</c:v>
                </c:pt>
                <c:pt idx="594">
                  <c:v>12</c:v>
                </c:pt>
                <c:pt idx="595">
                  <c:v>16</c:v>
                </c:pt>
                <c:pt idx="596">
                  <c:v>14</c:v>
                </c:pt>
                <c:pt idx="597">
                  <c:v>10</c:v>
                </c:pt>
                <c:pt idx="598">
                  <c:v>23</c:v>
                </c:pt>
                <c:pt idx="599">
                  <c:v>19</c:v>
                </c:pt>
                <c:pt idx="600">
                  <c:v>12</c:v>
                </c:pt>
                <c:pt idx="601">
                  <c:v>11</c:v>
                </c:pt>
                <c:pt idx="602">
                  <c:v>25</c:v>
                </c:pt>
                <c:pt idx="603">
                  <c:v>14</c:v>
                </c:pt>
                <c:pt idx="604">
                  <c:v>8</c:v>
                </c:pt>
                <c:pt idx="605">
                  <c:v>6</c:v>
                </c:pt>
                <c:pt idx="606">
                  <c:v>1</c:v>
                </c:pt>
                <c:pt idx="607">
                  <c:v>2</c:v>
                </c:pt>
                <c:pt idx="608">
                  <c:v>9</c:v>
                </c:pt>
                <c:pt idx="609">
                  <c:v>25</c:v>
                </c:pt>
                <c:pt idx="610">
                  <c:v>20</c:v>
                </c:pt>
                <c:pt idx="611">
                  <c:v>14</c:v>
                </c:pt>
                <c:pt idx="612">
                  <c:v>21</c:v>
                </c:pt>
                <c:pt idx="613">
                  <c:v>13</c:v>
                </c:pt>
                <c:pt idx="614">
                  <c:v>8</c:v>
                </c:pt>
                <c:pt idx="615">
                  <c:v>8</c:v>
                </c:pt>
                <c:pt idx="616">
                  <c:v>8</c:v>
                </c:pt>
                <c:pt idx="617">
                  <c:v>19</c:v>
                </c:pt>
                <c:pt idx="618">
                  <c:v>12</c:v>
                </c:pt>
                <c:pt idx="619">
                  <c:v>15</c:v>
                </c:pt>
                <c:pt idx="620">
                  <c:v>4</c:v>
                </c:pt>
                <c:pt idx="621">
                  <c:v>9</c:v>
                </c:pt>
                <c:pt idx="622">
                  <c:v>5</c:v>
                </c:pt>
                <c:pt idx="623">
                  <c:v>13</c:v>
                </c:pt>
                <c:pt idx="624">
                  <c:v>21</c:v>
                </c:pt>
                <c:pt idx="625">
                  <c:v>18</c:v>
                </c:pt>
                <c:pt idx="626">
                  <c:v>19</c:v>
                </c:pt>
                <c:pt idx="627">
                  <c:v>15</c:v>
                </c:pt>
                <c:pt idx="628">
                  <c:v>9</c:v>
                </c:pt>
                <c:pt idx="629">
                  <c:v>6</c:v>
                </c:pt>
                <c:pt idx="630">
                  <c:v>13</c:v>
                </c:pt>
                <c:pt idx="631">
                  <c:v>19</c:v>
                </c:pt>
                <c:pt idx="632">
                  <c:v>14</c:v>
                </c:pt>
                <c:pt idx="633">
                  <c:v>23</c:v>
                </c:pt>
                <c:pt idx="634">
                  <c:v>20</c:v>
                </c:pt>
                <c:pt idx="635">
                  <c:v>15</c:v>
                </c:pt>
                <c:pt idx="636">
                  <c:v>7</c:v>
                </c:pt>
                <c:pt idx="637">
                  <c:v>14</c:v>
                </c:pt>
                <c:pt idx="638">
                  <c:v>21</c:v>
                </c:pt>
                <c:pt idx="639">
                  <c:v>16</c:v>
                </c:pt>
                <c:pt idx="640">
                  <c:v>13</c:v>
                </c:pt>
                <c:pt idx="641">
                  <c:v>27</c:v>
                </c:pt>
                <c:pt idx="642">
                  <c:v>26</c:v>
                </c:pt>
                <c:pt idx="643">
                  <c:v>28</c:v>
                </c:pt>
                <c:pt idx="644">
                  <c:v>20</c:v>
                </c:pt>
                <c:pt idx="645">
                  <c:v>13</c:v>
                </c:pt>
                <c:pt idx="646">
                  <c:v>12</c:v>
                </c:pt>
                <c:pt idx="647">
                  <c:v>16</c:v>
                </c:pt>
                <c:pt idx="648">
                  <c:v>0</c:v>
                </c:pt>
                <c:pt idx="649">
                  <c:v>11</c:v>
                </c:pt>
                <c:pt idx="650">
                  <c:v>21</c:v>
                </c:pt>
                <c:pt idx="651">
                  <c:v>13</c:v>
                </c:pt>
                <c:pt idx="652">
                  <c:v>16</c:v>
                </c:pt>
                <c:pt idx="653">
                  <c:v>23</c:v>
                </c:pt>
                <c:pt idx="654">
                  <c:v>23</c:v>
                </c:pt>
                <c:pt idx="655">
                  <c:v>21</c:v>
                </c:pt>
                <c:pt idx="656">
                  <c:v>18</c:v>
                </c:pt>
                <c:pt idx="657">
                  <c:v>5</c:v>
                </c:pt>
                <c:pt idx="658">
                  <c:v>11</c:v>
                </c:pt>
                <c:pt idx="659">
                  <c:v>21</c:v>
                </c:pt>
                <c:pt idx="660">
                  <c:v>10</c:v>
                </c:pt>
                <c:pt idx="661">
                  <c:v>11</c:v>
                </c:pt>
                <c:pt idx="662">
                  <c:v>23</c:v>
                </c:pt>
                <c:pt idx="663">
                  <c:v>22</c:v>
                </c:pt>
                <c:pt idx="664">
                  <c:v>22</c:v>
                </c:pt>
                <c:pt idx="665">
                  <c:v>21</c:v>
                </c:pt>
                <c:pt idx="666">
                  <c:v>16</c:v>
                </c:pt>
                <c:pt idx="667">
                  <c:v>18</c:v>
                </c:pt>
                <c:pt idx="668">
                  <c:v>18</c:v>
                </c:pt>
                <c:pt idx="669">
                  <c:v>13</c:v>
                </c:pt>
                <c:pt idx="670">
                  <c:v>18</c:v>
                </c:pt>
                <c:pt idx="671">
                  <c:v>19</c:v>
                </c:pt>
                <c:pt idx="672">
                  <c:v>27</c:v>
                </c:pt>
                <c:pt idx="673">
                  <c:v>20</c:v>
                </c:pt>
                <c:pt idx="674">
                  <c:v>21</c:v>
                </c:pt>
                <c:pt idx="675">
                  <c:v>20</c:v>
                </c:pt>
                <c:pt idx="676">
                  <c:v>8</c:v>
                </c:pt>
                <c:pt idx="677">
                  <c:v>19</c:v>
                </c:pt>
                <c:pt idx="678">
                  <c:v>26</c:v>
                </c:pt>
                <c:pt idx="679">
                  <c:v>21</c:v>
                </c:pt>
                <c:pt idx="680">
                  <c:v>23</c:v>
                </c:pt>
                <c:pt idx="681">
                  <c:v>27</c:v>
                </c:pt>
                <c:pt idx="682">
                  <c:v>24</c:v>
                </c:pt>
                <c:pt idx="683">
                  <c:v>9</c:v>
                </c:pt>
                <c:pt idx="684">
                  <c:v>3</c:v>
                </c:pt>
                <c:pt idx="685">
                  <c:v>17</c:v>
                </c:pt>
                <c:pt idx="686">
                  <c:v>18</c:v>
                </c:pt>
                <c:pt idx="687">
                  <c:v>24</c:v>
                </c:pt>
                <c:pt idx="688">
                  <c:v>26</c:v>
                </c:pt>
                <c:pt idx="689">
                  <c:v>18</c:v>
                </c:pt>
                <c:pt idx="690">
                  <c:v>15</c:v>
                </c:pt>
                <c:pt idx="691">
                  <c:v>4</c:v>
                </c:pt>
                <c:pt idx="692">
                  <c:v>13</c:v>
                </c:pt>
                <c:pt idx="693">
                  <c:v>17</c:v>
                </c:pt>
                <c:pt idx="694">
                  <c:v>35</c:v>
                </c:pt>
                <c:pt idx="695">
                  <c:v>14</c:v>
                </c:pt>
                <c:pt idx="696">
                  <c:v>27</c:v>
                </c:pt>
                <c:pt idx="697">
                  <c:v>22</c:v>
                </c:pt>
                <c:pt idx="698">
                  <c:v>26</c:v>
                </c:pt>
                <c:pt idx="699">
                  <c:v>28</c:v>
                </c:pt>
                <c:pt idx="700">
                  <c:v>12</c:v>
                </c:pt>
                <c:pt idx="701">
                  <c:v>18</c:v>
                </c:pt>
                <c:pt idx="702">
                  <c:v>39</c:v>
                </c:pt>
                <c:pt idx="703">
                  <c:v>29</c:v>
                </c:pt>
                <c:pt idx="704">
                  <c:v>23</c:v>
                </c:pt>
                <c:pt idx="705">
                  <c:v>0</c:v>
                </c:pt>
                <c:pt idx="706">
                  <c:v>0</c:v>
                </c:pt>
                <c:pt idx="707">
                  <c:v>0</c:v>
                </c:pt>
                <c:pt idx="708">
                  <c:v>0</c:v>
                </c:pt>
                <c:pt idx="709">
                  <c:v>0</c:v>
                </c:pt>
                <c:pt idx="710">
                  <c:v>0</c:v>
                </c:pt>
                <c:pt idx="711">
                  <c:v>0</c:v>
                </c:pt>
                <c:pt idx="712">
                  <c:v>0</c:v>
                </c:pt>
                <c:pt idx="713">
                  <c:v>21</c:v>
                </c:pt>
                <c:pt idx="714">
                  <c:v>22</c:v>
                </c:pt>
                <c:pt idx="715">
                  <c:v>13</c:v>
                </c:pt>
                <c:pt idx="716">
                  <c:v>7</c:v>
                </c:pt>
                <c:pt idx="717">
                  <c:v>12</c:v>
                </c:pt>
                <c:pt idx="718">
                  <c:v>33</c:v>
                </c:pt>
                <c:pt idx="719">
                  <c:v>27</c:v>
                </c:pt>
                <c:pt idx="720">
                  <c:v>27</c:v>
                </c:pt>
                <c:pt idx="721">
                  <c:v>13</c:v>
                </c:pt>
                <c:pt idx="722">
                  <c:v>18</c:v>
                </c:pt>
                <c:pt idx="723">
                  <c:v>31</c:v>
                </c:pt>
                <c:pt idx="724">
                  <c:v>41</c:v>
                </c:pt>
                <c:pt idx="725">
                  <c:v>33</c:v>
                </c:pt>
                <c:pt idx="726">
                  <c:v>24</c:v>
                </c:pt>
                <c:pt idx="727">
                  <c:v>27</c:v>
                </c:pt>
                <c:pt idx="728">
                  <c:v>21</c:v>
                </c:pt>
                <c:pt idx="729">
                  <c:v>27</c:v>
                </c:pt>
                <c:pt idx="730">
                  <c:v>32</c:v>
                </c:pt>
                <c:pt idx="731">
                  <c:v>32</c:v>
                </c:pt>
                <c:pt idx="732">
                  <c:v>30</c:v>
                </c:pt>
                <c:pt idx="733">
                  <c:v>46</c:v>
                </c:pt>
                <c:pt idx="734">
                  <c:v>45</c:v>
                </c:pt>
                <c:pt idx="735">
                  <c:v>40</c:v>
                </c:pt>
                <c:pt idx="736">
                  <c:v>42</c:v>
                </c:pt>
                <c:pt idx="737">
                  <c:v>42</c:v>
                </c:pt>
                <c:pt idx="738">
                  <c:v>30</c:v>
                </c:pt>
                <c:pt idx="739">
                  <c:v>27</c:v>
                </c:pt>
                <c:pt idx="740">
                  <c:v>35</c:v>
                </c:pt>
                <c:pt idx="741">
                  <c:v>27</c:v>
                </c:pt>
                <c:pt idx="742">
                  <c:v>38</c:v>
                </c:pt>
                <c:pt idx="743">
                  <c:v>26</c:v>
                </c:pt>
                <c:pt idx="744">
                  <c:v>35</c:v>
                </c:pt>
                <c:pt idx="745">
                  <c:v>31</c:v>
                </c:pt>
                <c:pt idx="746">
                  <c:v>20</c:v>
                </c:pt>
                <c:pt idx="747">
                  <c:v>30</c:v>
                </c:pt>
                <c:pt idx="748">
                  <c:v>34</c:v>
                </c:pt>
                <c:pt idx="749">
                  <c:v>39</c:v>
                </c:pt>
                <c:pt idx="750">
                  <c:v>34</c:v>
                </c:pt>
                <c:pt idx="751">
                  <c:v>37</c:v>
                </c:pt>
                <c:pt idx="752">
                  <c:v>39</c:v>
                </c:pt>
                <c:pt idx="753">
                  <c:v>37</c:v>
                </c:pt>
                <c:pt idx="754">
                  <c:v>28</c:v>
                </c:pt>
                <c:pt idx="755">
                  <c:v>41</c:v>
                </c:pt>
                <c:pt idx="756">
                  <c:v>41</c:v>
                </c:pt>
                <c:pt idx="757">
                  <c:v>37</c:v>
                </c:pt>
                <c:pt idx="758">
                  <c:v>31</c:v>
                </c:pt>
                <c:pt idx="759">
                  <c:v>45</c:v>
                </c:pt>
                <c:pt idx="760">
                  <c:v>31</c:v>
                </c:pt>
                <c:pt idx="761">
                  <c:v>38</c:v>
                </c:pt>
                <c:pt idx="762">
                  <c:v>38</c:v>
                </c:pt>
                <c:pt idx="763">
                  <c:v>41</c:v>
                </c:pt>
                <c:pt idx="764">
                  <c:v>43</c:v>
                </c:pt>
                <c:pt idx="765">
                  <c:v>39</c:v>
                </c:pt>
                <c:pt idx="766">
                  <c:v>47</c:v>
                </c:pt>
                <c:pt idx="767">
                  <c:v>33</c:v>
                </c:pt>
                <c:pt idx="768">
                  <c:v>39</c:v>
                </c:pt>
                <c:pt idx="769">
                  <c:v>39</c:v>
                </c:pt>
                <c:pt idx="770">
                  <c:v>36</c:v>
                </c:pt>
                <c:pt idx="771">
                  <c:v>37</c:v>
                </c:pt>
                <c:pt idx="772">
                  <c:v>40</c:v>
                </c:pt>
                <c:pt idx="773">
                  <c:v>33</c:v>
                </c:pt>
                <c:pt idx="774">
                  <c:v>30</c:v>
                </c:pt>
                <c:pt idx="775">
                  <c:v>24</c:v>
                </c:pt>
                <c:pt idx="776">
                  <c:v>36</c:v>
                </c:pt>
                <c:pt idx="777">
                  <c:v>41</c:v>
                </c:pt>
                <c:pt idx="778">
                  <c:v>55</c:v>
                </c:pt>
                <c:pt idx="779">
                  <c:v>36</c:v>
                </c:pt>
                <c:pt idx="780">
                  <c:v>50</c:v>
                </c:pt>
                <c:pt idx="781">
                  <c:v>50</c:v>
                </c:pt>
                <c:pt idx="782">
                  <c:v>51</c:v>
                </c:pt>
                <c:pt idx="783">
                  <c:v>35</c:v>
                </c:pt>
                <c:pt idx="784">
                  <c:v>33</c:v>
                </c:pt>
                <c:pt idx="785">
                  <c:v>21</c:v>
                </c:pt>
                <c:pt idx="786">
                  <c:v>32</c:v>
                </c:pt>
                <c:pt idx="787">
                  <c:v>48</c:v>
                </c:pt>
                <c:pt idx="788">
                  <c:v>43</c:v>
                </c:pt>
                <c:pt idx="789">
                  <c:v>40</c:v>
                </c:pt>
                <c:pt idx="790">
                  <c:v>35</c:v>
                </c:pt>
                <c:pt idx="791">
                  <c:v>40</c:v>
                </c:pt>
                <c:pt idx="792">
                  <c:v>38</c:v>
                </c:pt>
                <c:pt idx="793">
                  <c:v>38</c:v>
                </c:pt>
                <c:pt idx="794">
                  <c:v>35</c:v>
                </c:pt>
                <c:pt idx="795">
                  <c:v>27</c:v>
                </c:pt>
                <c:pt idx="796">
                  <c:v>28</c:v>
                </c:pt>
                <c:pt idx="797">
                  <c:v>51</c:v>
                </c:pt>
                <c:pt idx="798">
                  <c:v>44</c:v>
                </c:pt>
                <c:pt idx="799">
                  <c:v>28</c:v>
                </c:pt>
                <c:pt idx="800">
                  <c:v>36</c:v>
                </c:pt>
                <c:pt idx="801">
                  <c:v>45</c:v>
                </c:pt>
                <c:pt idx="802">
                  <c:v>38</c:v>
                </c:pt>
                <c:pt idx="803">
                  <c:v>33</c:v>
                </c:pt>
                <c:pt idx="804">
                  <c:v>31</c:v>
                </c:pt>
                <c:pt idx="805">
                  <c:v>37</c:v>
                </c:pt>
                <c:pt idx="806">
                  <c:v>29</c:v>
                </c:pt>
                <c:pt idx="807">
                  <c:v>11</c:v>
                </c:pt>
                <c:pt idx="808">
                  <c:v>30</c:v>
                </c:pt>
                <c:pt idx="809">
                  <c:v>20</c:v>
                </c:pt>
                <c:pt idx="810">
                  <c:v>12</c:v>
                </c:pt>
                <c:pt idx="811">
                  <c:v>30</c:v>
                </c:pt>
                <c:pt idx="812">
                  <c:v>23</c:v>
                </c:pt>
                <c:pt idx="813">
                  <c:v>35</c:v>
                </c:pt>
                <c:pt idx="814">
                  <c:v>31</c:v>
                </c:pt>
                <c:pt idx="815">
                  <c:v>34</c:v>
                </c:pt>
                <c:pt idx="816">
                  <c:v>46</c:v>
                </c:pt>
                <c:pt idx="817">
                  <c:v>36</c:v>
                </c:pt>
                <c:pt idx="818">
                  <c:v>35</c:v>
                </c:pt>
                <c:pt idx="819">
                  <c:v>31</c:v>
                </c:pt>
                <c:pt idx="820">
                  <c:v>24</c:v>
                </c:pt>
                <c:pt idx="821">
                  <c:v>11</c:v>
                </c:pt>
                <c:pt idx="822">
                  <c:v>15</c:v>
                </c:pt>
                <c:pt idx="823">
                  <c:v>32</c:v>
                </c:pt>
                <c:pt idx="824">
                  <c:v>27</c:v>
                </c:pt>
                <c:pt idx="825">
                  <c:v>29</c:v>
                </c:pt>
                <c:pt idx="826">
                  <c:v>10</c:v>
                </c:pt>
                <c:pt idx="827">
                  <c:v>10</c:v>
                </c:pt>
                <c:pt idx="828">
                  <c:v>39</c:v>
                </c:pt>
                <c:pt idx="829">
                  <c:v>30</c:v>
                </c:pt>
                <c:pt idx="830">
                  <c:v>32</c:v>
                </c:pt>
                <c:pt idx="831">
                  <c:v>28</c:v>
                </c:pt>
                <c:pt idx="832">
                  <c:v>18</c:v>
                </c:pt>
                <c:pt idx="833">
                  <c:v>11</c:v>
                </c:pt>
                <c:pt idx="834">
                  <c:v>14</c:v>
                </c:pt>
                <c:pt idx="835">
                  <c:v>12</c:v>
                </c:pt>
                <c:pt idx="836">
                  <c:v>10</c:v>
                </c:pt>
                <c:pt idx="837">
                  <c:v>10</c:v>
                </c:pt>
                <c:pt idx="838">
                  <c:v>12</c:v>
                </c:pt>
                <c:pt idx="839">
                  <c:v>11</c:v>
                </c:pt>
                <c:pt idx="840">
                  <c:v>16</c:v>
                </c:pt>
                <c:pt idx="841">
                  <c:v>11</c:v>
                </c:pt>
                <c:pt idx="842">
                  <c:v>22</c:v>
                </c:pt>
                <c:pt idx="843">
                  <c:v>28</c:v>
                </c:pt>
                <c:pt idx="844">
                  <c:v>32</c:v>
                </c:pt>
                <c:pt idx="845">
                  <c:v>28</c:v>
                </c:pt>
                <c:pt idx="846">
                  <c:v>30</c:v>
                </c:pt>
                <c:pt idx="847">
                  <c:v>45</c:v>
                </c:pt>
                <c:pt idx="848">
                  <c:v>46</c:v>
                </c:pt>
                <c:pt idx="849">
                  <c:v>42</c:v>
                </c:pt>
                <c:pt idx="850">
                  <c:v>30</c:v>
                </c:pt>
                <c:pt idx="851">
                  <c:v>17</c:v>
                </c:pt>
                <c:pt idx="852">
                  <c:v>29</c:v>
                </c:pt>
                <c:pt idx="853">
                  <c:v>18</c:v>
                </c:pt>
                <c:pt idx="854">
                  <c:v>13</c:v>
                </c:pt>
                <c:pt idx="855">
                  <c:v>32</c:v>
                </c:pt>
                <c:pt idx="856">
                  <c:v>24</c:v>
                </c:pt>
                <c:pt idx="857">
                  <c:v>17</c:v>
                </c:pt>
                <c:pt idx="858">
                  <c:v>15</c:v>
                </c:pt>
                <c:pt idx="859">
                  <c:v>18</c:v>
                </c:pt>
                <c:pt idx="860">
                  <c:v>37</c:v>
                </c:pt>
                <c:pt idx="861">
                  <c:v>44</c:v>
                </c:pt>
                <c:pt idx="862">
                  <c:v>41</c:v>
                </c:pt>
                <c:pt idx="863">
                  <c:v>22</c:v>
                </c:pt>
                <c:pt idx="864">
                  <c:v>19</c:v>
                </c:pt>
                <c:pt idx="865">
                  <c:v>23</c:v>
                </c:pt>
                <c:pt idx="866">
                  <c:v>14</c:v>
                </c:pt>
                <c:pt idx="867">
                  <c:v>8</c:v>
                </c:pt>
                <c:pt idx="868">
                  <c:v>9</c:v>
                </c:pt>
                <c:pt idx="869">
                  <c:v>22</c:v>
                </c:pt>
                <c:pt idx="870">
                  <c:v>28</c:v>
                </c:pt>
                <c:pt idx="871">
                  <c:v>21</c:v>
                </c:pt>
                <c:pt idx="872">
                  <c:v>21</c:v>
                </c:pt>
                <c:pt idx="873">
                  <c:v>13</c:v>
                </c:pt>
                <c:pt idx="874">
                  <c:v>8</c:v>
                </c:pt>
                <c:pt idx="875">
                  <c:v>11</c:v>
                </c:pt>
                <c:pt idx="876">
                  <c:v>13</c:v>
                </c:pt>
                <c:pt idx="877">
                  <c:v>18</c:v>
                </c:pt>
                <c:pt idx="878">
                  <c:v>17</c:v>
                </c:pt>
                <c:pt idx="879">
                  <c:v>13</c:v>
                </c:pt>
                <c:pt idx="880">
                  <c:v>12</c:v>
                </c:pt>
                <c:pt idx="881">
                  <c:v>11</c:v>
                </c:pt>
                <c:pt idx="882">
                  <c:v>13</c:v>
                </c:pt>
                <c:pt idx="883">
                  <c:v>16</c:v>
                </c:pt>
                <c:pt idx="884">
                  <c:v>19</c:v>
                </c:pt>
                <c:pt idx="885">
                  <c:v>23</c:v>
                </c:pt>
                <c:pt idx="886">
                  <c:v>22</c:v>
                </c:pt>
                <c:pt idx="887">
                  <c:v>28</c:v>
                </c:pt>
                <c:pt idx="888">
                  <c:v>18</c:v>
                </c:pt>
                <c:pt idx="889">
                  <c:v>20</c:v>
                </c:pt>
                <c:pt idx="890">
                  <c:v>21</c:v>
                </c:pt>
                <c:pt idx="891">
                  <c:v>18</c:v>
                </c:pt>
                <c:pt idx="892">
                  <c:v>20</c:v>
                </c:pt>
                <c:pt idx="893">
                  <c:v>13</c:v>
                </c:pt>
                <c:pt idx="894">
                  <c:v>24</c:v>
                </c:pt>
                <c:pt idx="895">
                  <c:v>27</c:v>
                </c:pt>
                <c:pt idx="896">
                  <c:v>23</c:v>
                </c:pt>
                <c:pt idx="897">
                  <c:v>18</c:v>
                </c:pt>
                <c:pt idx="898">
                  <c:v>25</c:v>
                </c:pt>
                <c:pt idx="899">
                  <c:v>20</c:v>
                </c:pt>
                <c:pt idx="900">
                  <c:v>14</c:v>
                </c:pt>
                <c:pt idx="901">
                  <c:v>13</c:v>
                </c:pt>
                <c:pt idx="902">
                  <c:v>33</c:v>
                </c:pt>
                <c:pt idx="903">
                  <c:v>29</c:v>
                </c:pt>
                <c:pt idx="904">
                  <c:v>36</c:v>
                </c:pt>
                <c:pt idx="905">
                  <c:v>39</c:v>
                </c:pt>
                <c:pt idx="906">
                  <c:v>44</c:v>
                </c:pt>
                <c:pt idx="907">
                  <c:v>23</c:v>
                </c:pt>
                <c:pt idx="908">
                  <c:v>28</c:v>
                </c:pt>
                <c:pt idx="909">
                  <c:v>30</c:v>
                </c:pt>
                <c:pt idx="910">
                  <c:v>31</c:v>
                </c:pt>
                <c:pt idx="911">
                  <c:v>32</c:v>
                </c:pt>
                <c:pt idx="912">
                  <c:v>20</c:v>
                </c:pt>
                <c:pt idx="913">
                  <c:v>33</c:v>
                </c:pt>
                <c:pt idx="914">
                  <c:v>20</c:v>
                </c:pt>
                <c:pt idx="915">
                  <c:v>26</c:v>
                </c:pt>
                <c:pt idx="916">
                  <c:v>29</c:v>
                </c:pt>
                <c:pt idx="917">
                  <c:v>29</c:v>
                </c:pt>
                <c:pt idx="918">
                  <c:v>24</c:v>
                </c:pt>
                <c:pt idx="919">
                  <c:v>17</c:v>
                </c:pt>
                <c:pt idx="920">
                  <c:v>29</c:v>
                </c:pt>
                <c:pt idx="921">
                  <c:v>28</c:v>
                </c:pt>
                <c:pt idx="922">
                  <c:v>28</c:v>
                </c:pt>
                <c:pt idx="923">
                  <c:v>29</c:v>
                </c:pt>
                <c:pt idx="924">
                  <c:v>30</c:v>
                </c:pt>
                <c:pt idx="925">
                  <c:v>21</c:v>
                </c:pt>
                <c:pt idx="926">
                  <c:v>26</c:v>
                </c:pt>
                <c:pt idx="927">
                  <c:v>25</c:v>
                </c:pt>
                <c:pt idx="928">
                  <c:v>28</c:v>
                </c:pt>
                <c:pt idx="929">
                  <c:v>29</c:v>
                </c:pt>
                <c:pt idx="930">
                  <c:v>23</c:v>
                </c:pt>
                <c:pt idx="931">
                  <c:v>23</c:v>
                </c:pt>
                <c:pt idx="932">
                  <c:v>26</c:v>
                </c:pt>
                <c:pt idx="933">
                  <c:v>23</c:v>
                </c:pt>
                <c:pt idx="934">
                  <c:v>25</c:v>
                </c:pt>
                <c:pt idx="935">
                  <c:v>31</c:v>
                </c:pt>
                <c:pt idx="936">
                  <c:v>30</c:v>
                </c:pt>
                <c:pt idx="937">
                  <c:v>16</c:v>
                </c:pt>
                <c:pt idx="938">
                  <c:v>13</c:v>
                </c:pt>
                <c:pt idx="939">
                  <c:v>25</c:v>
                </c:pt>
                <c:pt idx="940">
                  <c:v>31</c:v>
                </c:pt>
                <c:pt idx="941">
                  <c:v>28</c:v>
                </c:pt>
                <c:pt idx="942">
                  <c:v>19</c:v>
                </c:pt>
                <c:pt idx="943">
                  <c:v>20</c:v>
                </c:pt>
                <c:pt idx="944">
                  <c:v>22</c:v>
                </c:pt>
                <c:pt idx="945">
                  <c:v>29</c:v>
                </c:pt>
                <c:pt idx="946">
                  <c:v>27</c:v>
                </c:pt>
                <c:pt idx="947">
                  <c:v>29</c:v>
                </c:pt>
                <c:pt idx="948">
                  <c:v>22</c:v>
                </c:pt>
                <c:pt idx="949">
                  <c:v>11</c:v>
                </c:pt>
                <c:pt idx="950">
                  <c:v>28</c:v>
                </c:pt>
                <c:pt idx="951">
                  <c:v>26</c:v>
                </c:pt>
                <c:pt idx="952">
                  <c:v>20</c:v>
                </c:pt>
                <c:pt idx="953">
                  <c:v>23</c:v>
                </c:pt>
                <c:pt idx="954">
                  <c:v>19</c:v>
                </c:pt>
                <c:pt idx="955">
                  <c:v>20</c:v>
                </c:pt>
                <c:pt idx="956">
                  <c:v>24</c:v>
                </c:pt>
                <c:pt idx="957">
                  <c:v>22</c:v>
                </c:pt>
                <c:pt idx="958">
                  <c:v>29</c:v>
                </c:pt>
                <c:pt idx="959">
                  <c:v>16</c:v>
                </c:pt>
                <c:pt idx="960">
                  <c:v>11</c:v>
                </c:pt>
                <c:pt idx="961">
                  <c:v>14</c:v>
                </c:pt>
                <c:pt idx="962">
                  <c:v>24</c:v>
                </c:pt>
                <c:pt idx="963">
                  <c:v>18</c:v>
                </c:pt>
                <c:pt idx="964">
                  <c:v>23</c:v>
                </c:pt>
                <c:pt idx="965">
                  <c:v>18</c:v>
                </c:pt>
                <c:pt idx="966">
                  <c:v>8</c:v>
                </c:pt>
                <c:pt idx="967">
                  <c:v>7</c:v>
                </c:pt>
                <c:pt idx="968">
                  <c:v>26</c:v>
                </c:pt>
                <c:pt idx="969">
                  <c:v>13</c:v>
                </c:pt>
                <c:pt idx="970">
                  <c:v>23</c:v>
                </c:pt>
                <c:pt idx="971">
                  <c:v>21</c:v>
                </c:pt>
                <c:pt idx="972">
                  <c:v>11</c:v>
                </c:pt>
                <c:pt idx="973">
                  <c:v>5</c:v>
                </c:pt>
                <c:pt idx="974">
                  <c:v>12</c:v>
                </c:pt>
                <c:pt idx="975">
                  <c:v>20</c:v>
                </c:pt>
                <c:pt idx="976">
                  <c:v>18</c:v>
                </c:pt>
                <c:pt idx="977">
                  <c:v>8</c:v>
                </c:pt>
                <c:pt idx="978">
                  <c:v>23</c:v>
                </c:pt>
                <c:pt idx="979">
                  <c:v>17</c:v>
                </c:pt>
                <c:pt idx="980">
                  <c:v>28</c:v>
                </c:pt>
                <c:pt idx="981">
                  <c:v>17</c:v>
                </c:pt>
                <c:pt idx="982">
                  <c:v>23</c:v>
                </c:pt>
                <c:pt idx="983">
                  <c:v>23</c:v>
                </c:pt>
                <c:pt idx="984">
                  <c:v>25</c:v>
                </c:pt>
                <c:pt idx="985">
                  <c:v>20</c:v>
                </c:pt>
                <c:pt idx="986">
                  <c:v>16</c:v>
                </c:pt>
                <c:pt idx="987">
                  <c:v>11</c:v>
                </c:pt>
                <c:pt idx="988">
                  <c:v>6</c:v>
                </c:pt>
                <c:pt idx="989">
                  <c:v>6</c:v>
                </c:pt>
                <c:pt idx="990">
                  <c:v>26</c:v>
                </c:pt>
                <c:pt idx="991">
                  <c:v>8</c:v>
                </c:pt>
                <c:pt idx="992">
                  <c:v>14</c:v>
                </c:pt>
                <c:pt idx="993">
                  <c:v>11</c:v>
                </c:pt>
                <c:pt idx="994">
                  <c:v>15</c:v>
                </c:pt>
                <c:pt idx="995">
                  <c:v>13</c:v>
                </c:pt>
                <c:pt idx="996">
                  <c:v>20</c:v>
                </c:pt>
                <c:pt idx="997">
                  <c:v>20</c:v>
                </c:pt>
                <c:pt idx="998">
                  <c:v>34</c:v>
                </c:pt>
                <c:pt idx="999">
                  <c:v>23</c:v>
                </c:pt>
                <c:pt idx="1000">
                  <c:v>22</c:v>
                </c:pt>
                <c:pt idx="1001">
                  <c:v>11</c:v>
                </c:pt>
                <c:pt idx="1002">
                  <c:v>11</c:v>
                </c:pt>
                <c:pt idx="1003">
                  <c:v>12</c:v>
                </c:pt>
                <c:pt idx="1004">
                  <c:v>10</c:v>
                </c:pt>
                <c:pt idx="1005">
                  <c:v>35</c:v>
                </c:pt>
                <c:pt idx="1006">
                  <c:v>25</c:v>
                </c:pt>
                <c:pt idx="1007">
                  <c:v>23</c:v>
                </c:pt>
                <c:pt idx="1008">
                  <c:v>35</c:v>
                </c:pt>
                <c:pt idx="1009">
                  <c:v>26</c:v>
                </c:pt>
                <c:pt idx="1010">
                  <c:v>14</c:v>
                </c:pt>
                <c:pt idx="1011">
                  <c:v>22</c:v>
                </c:pt>
                <c:pt idx="1012">
                  <c:v>14</c:v>
                </c:pt>
                <c:pt idx="1013">
                  <c:v>12</c:v>
                </c:pt>
                <c:pt idx="1014">
                  <c:v>24</c:v>
                </c:pt>
                <c:pt idx="1015">
                  <c:v>33</c:v>
                </c:pt>
                <c:pt idx="1016">
                  <c:v>16</c:v>
                </c:pt>
                <c:pt idx="1017">
                  <c:v>7</c:v>
                </c:pt>
                <c:pt idx="1018">
                  <c:v>8</c:v>
                </c:pt>
                <c:pt idx="1019">
                  <c:v>37</c:v>
                </c:pt>
                <c:pt idx="1020">
                  <c:v>34</c:v>
                </c:pt>
                <c:pt idx="1021">
                  <c:v>14</c:v>
                </c:pt>
                <c:pt idx="1022">
                  <c:v>28</c:v>
                </c:pt>
                <c:pt idx="1023">
                  <c:v>33</c:v>
                </c:pt>
                <c:pt idx="1024">
                  <c:v>22</c:v>
                </c:pt>
                <c:pt idx="1025">
                  <c:v>31</c:v>
                </c:pt>
                <c:pt idx="1026">
                  <c:v>11</c:v>
                </c:pt>
                <c:pt idx="1027">
                  <c:v>12</c:v>
                </c:pt>
                <c:pt idx="1028">
                  <c:v>14</c:v>
                </c:pt>
                <c:pt idx="1029">
                  <c:v>14</c:v>
                </c:pt>
                <c:pt idx="1030">
                  <c:v>37</c:v>
                </c:pt>
                <c:pt idx="1031">
                  <c:v>36</c:v>
                </c:pt>
                <c:pt idx="1032">
                  <c:v>35</c:v>
                </c:pt>
                <c:pt idx="1033">
                  <c:v>31</c:v>
                </c:pt>
                <c:pt idx="1034">
                  <c:v>16</c:v>
                </c:pt>
                <c:pt idx="1035">
                  <c:v>24</c:v>
                </c:pt>
                <c:pt idx="1036">
                  <c:v>14</c:v>
                </c:pt>
                <c:pt idx="1037">
                  <c:v>13</c:v>
                </c:pt>
                <c:pt idx="1038">
                  <c:v>26</c:v>
                </c:pt>
                <c:pt idx="1039">
                  <c:v>22</c:v>
                </c:pt>
                <c:pt idx="1040">
                  <c:v>15</c:v>
                </c:pt>
                <c:pt idx="1041">
                  <c:v>34</c:v>
                </c:pt>
                <c:pt idx="1042">
                  <c:v>21</c:v>
                </c:pt>
                <c:pt idx="1043">
                  <c:v>29</c:v>
                </c:pt>
                <c:pt idx="1044">
                  <c:v>37</c:v>
                </c:pt>
                <c:pt idx="1045">
                  <c:v>30</c:v>
                </c:pt>
                <c:pt idx="1046">
                  <c:v>30</c:v>
                </c:pt>
                <c:pt idx="1047">
                  <c:v>41</c:v>
                </c:pt>
                <c:pt idx="1048">
                  <c:v>16</c:v>
                </c:pt>
                <c:pt idx="1049">
                  <c:v>34</c:v>
                </c:pt>
                <c:pt idx="1050">
                  <c:v>16</c:v>
                </c:pt>
                <c:pt idx="1051">
                  <c:v>26</c:v>
                </c:pt>
                <c:pt idx="1052">
                  <c:v>34</c:v>
                </c:pt>
                <c:pt idx="1053">
                  <c:v>19</c:v>
                </c:pt>
                <c:pt idx="1054">
                  <c:v>8</c:v>
                </c:pt>
                <c:pt idx="1055">
                  <c:v>31</c:v>
                </c:pt>
                <c:pt idx="1056">
                  <c:v>27</c:v>
                </c:pt>
                <c:pt idx="1057">
                  <c:v>40</c:v>
                </c:pt>
                <c:pt idx="1058">
                  <c:v>37</c:v>
                </c:pt>
                <c:pt idx="1059">
                  <c:v>39</c:v>
                </c:pt>
                <c:pt idx="1060">
                  <c:v>40</c:v>
                </c:pt>
                <c:pt idx="1061">
                  <c:v>26</c:v>
                </c:pt>
                <c:pt idx="1062">
                  <c:v>21</c:v>
                </c:pt>
                <c:pt idx="1063">
                  <c:v>20</c:v>
                </c:pt>
                <c:pt idx="1064">
                  <c:v>17</c:v>
                </c:pt>
                <c:pt idx="1065">
                  <c:v>23</c:v>
                </c:pt>
                <c:pt idx="1066">
                  <c:v>46</c:v>
                </c:pt>
                <c:pt idx="1067">
                  <c:v>39</c:v>
                </c:pt>
                <c:pt idx="1068">
                  <c:v>18</c:v>
                </c:pt>
                <c:pt idx="1069">
                  <c:v>26</c:v>
                </c:pt>
                <c:pt idx="1070">
                  <c:v>12</c:v>
                </c:pt>
                <c:pt idx="1071">
                  <c:v>15</c:v>
                </c:pt>
                <c:pt idx="1072">
                  <c:v>26</c:v>
                </c:pt>
                <c:pt idx="1073">
                  <c:v>33</c:v>
                </c:pt>
                <c:pt idx="1074">
                  <c:v>29</c:v>
                </c:pt>
                <c:pt idx="1075">
                  <c:v>25</c:v>
                </c:pt>
                <c:pt idx="1076">
                  <c:v>15</c:v>
                </c:pt>
                <c:pt idx="1077">
                  <c:v>23</c:v>
                </c:pt>
                <c:pt idx="1078">
                  <c:v>37</c:v>
                </c:pt>
                <c:pt idx="1079">
                  <c:v>15</c:v>
                </c:pt>
                <c:pt idx="1080">
                  <c:v>23</c:v>
                </c:pt>
                <c:pt idx="1081">
                  <c:v>37</c:v>
                </c:pt>
                <c:pt idx="1082">
                  <c:v>34</c:v>
                </c:pt>
                <c:pt idx="1083">
                  <c:v>20</c:v>
                </c:pt>
                <c:pt idx="1084">
                  <c:v>17</c:v>
                </c:pt>
                <c:pt idx="1085">
                  <c:v>39</c:v>
                </c:pt>
                <c:pt idx="1086">
                  <c:v>18</c:v>
                </c:pt>
                <c:pt idx="1087">
                  <c:v>30</c:v>
                </c:pt>
                <c:pt idx="1088">
                  <c:v>29</c:v>
                </c:pt>
              </c:numCache>
            </c:numRef>
          </c:val>
          <c:smooth val="0"/>
        </c:ser>
        <c:dLbls>
          <c:showLegendKey val="0"/>
          <c:showVal val="0"/>
          <c:showCatName val="0"/>
          <c:showSerName val="0"/>
          <c:showPercent val="0"/>
          <c:showBubbleSize val="0"/>
        </c:dLbls>
        <c:marker val="1"/>
        <c:smooth val="0"/>
        <c:axId val="166660752"/>
        <c:axId val="166661312"/>
      </c:lineChart>
      <c:catAx>
        <c:axId val="166660752"/>
        <c:scaling>
          <c:orientation val="minMax"/>
        </c:scaling>
        <c:delete val="0"/>
        <c:axPos val="b"/>
        <c:numFmt formatCode="General" sourceLinked="0"/>
        <c:majorTickMark val="out"/>
        <c:minorTickMark val="none"/>
        <c:tickLblPos val="nextTo"/>
        <c:crossAx val="166661312"/>
        <c:crosses val="autoZero"/>
        <c:auto val="1"/>
        <c:lblAlgn val="ctr"/>
        <c:lblOffset val="100"/>
        <c:noMultiLvlLbl val="0"/>
      </c:catAx>
      <c:valAx>
        <c:axId val="166661312"/>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6666075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B26D9-4234-4203-8641-DE77DE0AEA3D}" type="doc">
      <dgm:prSet loTypeId="urn:microsoft.com/office/officeart/2005/8/layout/pyramid1" loCatId="pyramid" qsTypeId="urn:microsoft.com/office/officeart/2005/8/quickstyle/simple1" qsCatId="simple" csTypeId="urn:microsoft.com/office/officeart/2005/8/colors/accent6_3" csCatId="accent6" phldr="1"/>
      <dgm:spPr/>
    </dgm:pt>
    <dgm:pt modelId="{EB953507-1AB0-4E33-A541-ABCA40C66BDA}">
      <dgm:prSet phldrT="[テキスト]" custT="1"/>
      <dgm:spPr/>
      <dgm:t>
        <a:bodyPr/>
        <a:lstStyle/>
        <a:p>
          <a:r>
            <a:rPr kumimoji="1" lang="ja-JP" altLang="en-US" sz="2200" b="1" smtClean="0">
              <a:effectLst>
                <a:outerShdw blurRad="38100" dist="38100" dir="2700000" algn="tl">
                  <a:schemeClr val="bg1">
                    <a:alpha val="90000"/>
                  </a:schemeClr>
                </a:outerShdw>
              </a:effectLst>
            </a:rPr>
            <a:t>死亡</a:t>
          </a:r>
          <a:endParaRPr kumimoji="1" lang="ja-JP" altLang="en-US" sz="2200" b="1" dirty="0">
            <a:effectLst>
              <a:outerShdw blurRad="38100" dist="38100" dir="2700000" algn="tl">
                <a:schemeClr val="bg1">
                  <a:alpha val="90000"/>
                </a:schemeClr>
              </a:outerShdw>
            </a:effectLst>
          </a:endParaRPr>
        </a:p>
      </dgm:t>
    </dgm:pt>
    <dgm:pt modelId="{C71D4896-807D-4703-AC50-C2C07AC2D217}" type="parTrans" cxnId="{E1DFB73D-5B65-45CD-870A-4D4133A381AE}">
      <dgm:prSet/>
      <dgm:spPr/>
      <dgm:t>
        <a:bodyPr/>
        <a:lstStyle/>
        <a:p>
          <a:endParaRPr kumimoji="1" lang="ja-JP" altLang="en-US" sz="2200" b="1">
            <a:effectLst>
              <a:outerShdw blurRad="38100" dist="38100" dir="2700000" algn="tl">
                <a:schemeClr val="bg1">
                  <a:alpha val="90000"/>
                </a:schemeClr>
              </a:outerShdw>
            </a:effectLst>
          </a:endParaRPr>
        </a:p>
      </dgm:t>
    </dgm:pt>
    <dgm:pt modelId="{3B87632E-ECCF-4114-9BDC-4DB22F7026D2}" type="sibTrans" cxnId="{E1DFB73D-5B65-45CD-870A-4D4133A381AE}">
      <dgm:prSet/>
      <dgm:spPr/>
      <dgm:t>
        <a:bodyPr/>
        <a:lstStyle/>
        <a:p>
          <a:endParaRPr kumimoji="1" lang="ja-JP" altLang="en-US" sz="2200" b="1">
            <a:effectLst>
              <a:outerShdw blurRad="38100" dist="38100" dir="2700000" algn="tl">
                <a:schemeClr val="bg1">
                  <a:alpha val="90000"/>
                </a:schemeClr>
              </a:outerShdw>
            </a:effectLst>
          </a:endParaRPr>
        </a:p>
      </dgm:t>
    </dgm:pt>
    <dgm:pt modelId="{F2FF54C8-7995-428F-897E-52767C790AEB}">
      <dgm:prSet phldrT="[テキスト]" custT="1"/>
      <dgm:spPr/>
      <dgm:t>
        <a:bodyPr/>
        <a:lstStyle/>
        <a:p>
          <a:r>
            <a:rPr kumimoji="1" lang="ja-JP" altLang="en-US" sz="2200" b="1" dirty="0" smtClean="0">
              <a:effectLst>
                <a:outerShdw blurRad="38100" dist="38100" dir="2700000" algn="tl">
                  <a:schemeClr val="bg1">
                    <a:alpha val="90000"/>
                  </a:schemeClr>
                </a:outerShdw>
              </a:effectLst>
            </a:rPr>
            <a:t>救急受診</a:t>
          </a:r>
          <a:endParaRPr kumimoji="1" lang="ja-JP" altLang="en-US" sz="2200" b="1" dirty="0">
            <a:effectLst>
              <a:outerShdw blurRad="38100" dist="38100" dir="2700000" algn="tl">
                <a:schemeClr val="bg1">
                  <a:alpha val="90000"/>
                </a:schemeClr>
              </a:outerShdw>
            </a:effectLst>
          </a:endParaRPr>
        </a:p>
      </dgm:t>
    </dgm:pt>
    <dgm:pt modelId="{4CCE643F-A195-479F-A9EB-335CED6F51E9}" type="parTrans" cxnId="{E003EC09-0007-4718-ABDF-ED8A279A809A}">
      <dgm:prSet/>
      <dgm:spPr/>
      <dgm:t>
        <a:bodyPr/>
        <a:lstStyle/>
        <a:p>
          <a:endParaRPr kumimoji="1" lang="ja-JP" altLang="en-US" sz="2200" b="1">
            <a:effectLst>
              <a:outerShdw blurRad="38100" dist="38100" dir="2700000" algn="tl">
                <a:schemeClr val="bg1">
                  <a:alpha val="90000"/>
                </a:schemeClr>
              </a:outerShdw>
            </a:effectLst>
          </a:endParaRPr>
        </a:p>
      </dgm:t>
    </dgm:pt>
    <dgm:pt modelId="{A96F9ED5-A5CD-4263-82BA-6E545F677E80}" type="sibTrans" cxnId="{E003EC09-0007-4718-ABDF-ED8A279A809A}">
      <dgm:prSet/>
      <dgm:spPr/>
      <dgm:t>
        <a:bodyPr/>
        <a:lstStyle/>
        <a:p>
          <a:endParaRPr kumimoji="1" lang="ja-JP" altLang="en-US" sz="2200" b="1">
            <a:effectLst>
              <a:outerShdw blurRad="38100" dist="38100" dir="2700000" algn="tl">
                <a:schemeClr val="bg1">
                  <a:alpha val="90000"/>
                </a:schemeClr>
              </a:outerShdw>
            </a:effectLst>
          </a:endParaRPr>
        </a:p>
      </dgm:t>
    </dgm:pt>
    <dgm:pt modelId="{B7E0A9E3-589F-4DD9-8353-E84AB11CBE89}">
      <dgm:prSet phldrT="[テキスト]" custT="1"/>
      <dgm:spPr/>
      <dgm:t>
        <a:bodyPr/>
        <a:lstStyle/>
        <a:p>
          <a:r>
            <a:rPr kumimoji="1" lang="ja-JP" altLang="en-US" sz="2200" b="1" dirty="0" smtClean="0">
              <a:effectLst>
                <a:outerShdw blurRad="38100" dist="38100" dir="2700000" algn="tl">
                  <a:schemeClr val="bg1">
                    <a:alpha val="90000"/>
                  </a:schemeClr>
                </a:outerShdw>
              </a:effectLst>
            </a:rPr>
            <a:t>薬剤の使用</a:t>
          </a:r>
          <a:endParaRPr kumimoji="1" lang="ja-JP" altLang="en-US" sz="2200" b="1" dirty="0">
            <a:effectLst>
              <a:outerShdw blurRad="38100" dist="38100" dir="2700000" algn="tl">
                <a:schemeClr val="bg1">
                  <a:alpha val="90000"/>
                </a:schemeClr>
              </a:outerShdw>
            </a:effectLst>
          </a:endParaRPr>
        </a:p>
      </dgm:t>
    </dgm:pt>
    <dgm:pt modelId="{FF4ECA97-5853-4F5B-92A3-733D8CB6F1E6}" type="parTrans" cxnId="{41EF730A-FE50-481E-9587-631B29F9465C}">
      <dgm:prSet/>
      <dgm:spPr/>
      <dgm:t>
        <a:bodyPr/>
        <a:lstStyle/>
        <a:p>
          <a:endParaRPr kumimoji="1" lang="ja-JP" altLang="en-US" sz="2200" b="1">
            <a:effectLst>
              <a:outerShdw blurRad="38100" dist="38100" dir="2700000" algn="tl">
                <a:schemeClr val="bg1">
                  <a:alpha val="90000"/>
                </a:schemeClr>
              </a:outerShdw>
            </a:effectLst>
          </a:endParaRPr>
        </a:p>
      </dgm:t>
    </dgm:pt>
    <dgm:pt modelId="{4C2328E1-5332-41F0-B8C4-52ABCF3001E5}" type="sibTrans" cxnId="{41EF730A-FE50-481E-9587-631B29F9465C}">
      <dgm:prSet/>
      <dgm:spPr/>
      <dgm:t>
        <a:bodyPr/>
        <a:lstStyle/>
        <a:p>
          <a:endParaRPr kumimoji="1" lang="ja-JP" altLang="en-US" sz="2200" b="1">
            <a:effectLst>
              <a:outerShdw blurRad="38100" dist="38100" dir="2700000" algn="tl">
                <a:schemeClr val="bg1">
                  <a:alpha val="90000"/>
                </a:schemeClr>
              </a:outerShdw>
            </a:effectLst>
          </a:endParaRPr>
        </a:p>
      </dgm:t>
    </dgm:pt>
    <dgm:pt modelId="{22BA16E6-4D8F-432A-B34F-4AC926513758}">
      <dgm:prSet phldrT="[テキスト]" custT="1"/>
      <dgm:spPr/>
      <dgm:t>
        <a:bodyPr/>
        <a:lstStyle/>
        <a:p>
          <a:r>
            <a:rPr kumimoji="1" lang="ja-JP" altLang="en-US" sz="2200" b="1" dirty="0" smtClean="0">
              <a:effectLst>
                <a:outerShdw blurRad="38100" dist="38100" dir="2700000" algn="tl">
                  <a:schemeClr val="bg1">
                    <a:alpha val="90000"/>
                  </a:schemeClr>
                </a:outerShdw>
              </a:effectLst>
            </a:rPr>
            <a:t>入院</a:t>
          </a:r>
          <a:endParaRPr kumimoji="1" lang="ja-JP" altLang="en-US" sz="2200" b="1" dirty="0">
            <a:effectLst>
              <a:outerShdw blurRad="38100" dist="38100" dir="2700000" algn="tl">
                <a:schemeClr val="bg1">
                  <a:alpha val="90000"/>
                </a:schemeClr>
              </a:outerShdw>
            </a:effectLst>
          </a:endParaRPr>
        </a:p>
      </dgm:t>
    </dgm:pt>
    <dgm:pt modelId="{47B123DE-2D85-4272-B85E-2409332672B8}" type="parTrans" cxnId="{90776FBB-B304-4813-8273-93D9714B7C84}">
      <dgm:prSet/>
      <dgm:spPr/>
      <dgm:t>
        <a:bodyPr/>
        <a:lstStyle/>
        <a:p>
          <a:endParaRPr kumimoji="1" lang="ja-JP" altLang="en-US" sz="2200" b="1">
            <a:effectLst>
              <a:outerShdw blurRad="38100" dist="38100" dir="2700000" algn="tl">
                <a:schemeClr val="bg1">
                  <a:alpha val="90000"/>
                </a:schemeClr>
              </a:outerShdw>
            </a:effectLst>
          </a:endParaRPr>
        </a:p>
      </dgm:t>
    </dgm:pt>
    <dgm:pt modelId="{3B170A28-D0A8-4CFE-95FC-9B21B8A0DB22}" type="sibTrans" cxnId="{90776FBB-B304-4813-8273-93D9714B7C84}">
      <dgm:prSet/>
      <dgm:spPr/>
      <dgm:t>
        <a:bodyPr/>
        <a:lstStyle/>
        <a:p>
          <a:endParaRPr kumimoji="1" lang="ja-JP" altLang="en-US" sz="2200" b="1">
            <a:effectLst>
              <a:outerShdw blurRad="38100" dist="38100" dir="2700000" algn="tl">
                <a:schemeClr val="bg1">
                  <a:alpha val="90000"/>
                </a:schemeClr>
              </a:outerShdw>
            </a:effectLst>
          </a:endParaRPr>
        </a:p>
      </dgm:t>
    </dgm:pt>
    <dgm:pt modelId="{81CDCA23-4006-4EC4-9C7D-F60C2DE040CB}">
      <dgm:prSet phldrT="[テキスト]" custT="1"/>
      <dgm:spPr/>
      <dgm:t>
        <a:bodyPr/>
        <a:lstStyle/>
        <a:p>
          <a:r>
            <a:rPr kumimoji="1" lang="ja-JP" altLang="en-US" sz="2200" b="1" dirty="0" smtClean="0">
              <a:effectLst>
                <a:outerShdw blurRad="38100" dist="38100" dir="2700000" algn="tl">
                  <a:schemeClr val="bg1">
                    <a:alpha val="90000"/>
                  </a:schemeClr>
                </a:outerShdw>
              </a:effectLst>
            </a:rPr>
            <a:t>行動制限</a:t>
          </a:r>
          <a:endParaRPr kumimoji="1" lang="ja-JP" altLang="en-US" sz="2200" b="1" dirty="0">
            <a:effectLst>
              <a:outerShdw blurRad="38100" dist="38100" dir="2700000" algn="tl">
                <a:schemeClr val="bg1">
                  <a:alpha val="90000"/>
                </a:schemeClr>
              </a:outerShdw>
            </a:effectLst>
          </a:endParaRPr>
        </a:p>
      </dgm:t>
    </dgm:pt>
    <dgm:pt modelId="{D2712324-7193-46C5-B6CE-1ED1F8329539}" type="parTrans" cxnId="{6080788E-4D5A-4A52-B643-E5C7B4243BEF}">
      <dgm:prSet/>
      <dgm:spPr/>
      <dgm:t>
        <a:bodyPr/>
        <a:lstStyle/>
        <a:p>
          <a:endParaRPr kumimoji="1" lang="ja-JP" altLang="en-US" sz="2200" b="1">
            <a:effectLst>
              <a:outerShdw blurRad="38100" dist="38100" dir="2700000" algn="tl">
                <a:schemeClr val="bg1">
                  <a:alpha val="90000"/>
                </a:schemeClr>
              </a:outerShdw>
            </a:effectLst>
          </a:endParaRPr>
        </a:p>
      </dgm:t>
    </dgm:pt>
    <dgm:pt modelId="{E9FDA0AB-EACD-40C7-A051-86D4C79CFF45}" type="sibTrans" cxnId="{6080788E-4D5A-4A52-B643-E5C7B4243BEF}">
      <dgm:prSet/>
      <dgm:spPr/>
      <dgm:t>
        <a:bodyPr/>
        <a:lstStyle/>
        <a:p>
          <a:endParaRPr kumimoji="1" lang="ja-JP" altLang="en-US" sz="2200" b="1">
            <a:effectLst>
              <a:outerShdw blurRad="38100" dist="38100" dir="2700000" algn="tl">
                <a:schemeClr val="bg1">
                  <a:alpha val="90000"/>
                </a:schemeClr>
              </a:outerShdw>
            </a:effectLst>
          </a:endParaRPr>
        </a:p>
      </dgm:t>
    </dgm:pt>
    <dgm:pt modelId="{67030726-7158-444A-A1A0-BCB9122E7E69}">
      <dgm:prSet phldrT="[テキスト]" custT="1"/>
      <dgm:spPr/>
      <dgm:t>
        <a:bodyPr/>
        <a:lstStyle/>
        <a:p>
          <a:r>
            <a:rPr kumimoji="1" lang="ja-JP" altLang="en-US" sz="2200" b="1" dirty="0" smtClean="0">
              <a:effectLst>
                <a:outerShdw blurRad="38100" dist="38100" dir="2700000" algn="tl">
                  <a:schemeClr val="bg1">
                    <a:alpha val="90000"/>
                  </a:schemeClr>
                </a:outerShdw>
              </a:effectLst>
            </a:rPr>
            <a:t>自覚症状</a:t>
          </a:r>
          <a:r>
            <a:rPr kumimoji="1" lang="en-US" altLang="ja-JP" sz="2200" b="1" dirty="0" smtClean="0">
              <a:effectLst>
                <a:outerShdw blurRad="38100" dist="38100" dir="2700000" algn="tl">
                  <a:schemeClr val="bg1">
                    <a:alpha val="90000"/>
                  </a:schemeClr>
                </a:outerShdw>
              </a:effectLst>
            </a:rPr>
            <a:t/>
          </a:r>
          <a:br>
            <a:rPr kumimoji="1" lang="en-US" altLang="ja-JP" sz="2200" b="1" dirty="0" smtClean="0">
              <a:effectLst>
                <a:outerShdw blurRad="38100" dist="38100" dir="2700000" algn="tl">
                  <a:schemeClr val="bg1">
                    <a:alpha val="90000"/>
                  </a:schemeClr>
                </a:outerShdw>
              </a:effectLst>
            </a:rPr>
          </a:br>
          <a:r>
            <a:rPr kumimoji="1" lang="ja-JP" altLang="en-US" sz="2200" b="1" dirty="0" smtClean="0">
              <a:effectLst>
                <a:outerShdw blurRad="38100" dist="38100" dir="2700000" algn="tl">
                  <a:schemeClr val="bg1">
                    <a:alpha val="90000"/>
                  </a:schemeClr>
                </a:outerShdw>
              </a:effectLst>
            </a:rPr>
            <a:t>心血管系の生理学的変化</a:t>
          </a:r>
          <a:endParaRPr kumimoji="1" lang="ja-JP" altLang="en-US" sz="2200" b="1" dirty="0">
            <a:effectLst>
              <a:outerShdw blurRad="38100" dist="38100" dir="2700000" algn="tl">
                <a:schemeClr val="bg1">
                  <a:alpha val="90000"/>
                </a:schemeClr>
              </a:outerShdw>
            </a:effectLst>
          </a:endParaRPr>
        </a:p>
      </dgm:t>
    </dgm:pt>
    <dgm:pt modelId="{AEA64C82-D881-4A21-ACA6-1CBB8BB56A64}" type="parTrans" cxnId="{30D008C1-6541-4A7B-8793-4C51A6E366A8}">
      <dgm:prSet/>
      <dgm:spPr/>
      <dgm:t>
        <a:bodyPr/>
        <a:lstStyle/>
        <a:p>
          <a:endParaRPr kumimoji="1" lang="ja-JP" altLang="en-US" sz="2200" b="1">
            <a:effectLst>
              <a:outerShdw blurRad="38100" dist="38100" dir="2700000" algn="tl">
                <a:schemeClr val="bg1">
                  <a:alpha val="90000"/>
                </a:schemeClr>
              </a:outerShdw>
            </a:effectLst>
          </a:endParaRPr>
        </a:p>
      </dgm:t>
    </dgm:pt>
    <dgm:pt modelId="{7566551F-3739-49B3-B94D-BBB18D69E543}" type="sibTrans" cxnId="{30D008C1-6541-4A7B-8793-4C51A6E366A8}">
      <dgm:prSet/>
      <dgm:spPr/>
      <dgm:t>
        <a:bodyPr/>
        <a:lstStyle/>
        <a:p>
          <a:endParaRPr kumimoji="1" lang="ja-JP" altLang="en-US" sz="2200" b="1">
            <a:effectLst>
              <a:outerShdw blurRad="38100" dist="38100" dir="2700000" algn="tl">
                <a:schemeClr val="bg1">
                  <a:alpha val="90000"/>
                </a:schemeClr>
              </a:outerShdw>
            </a:effectLst>
          </a:endParaRPr>
        </a:p>
      </dgm:t>
    </dgm:pt>
    <dgm:pt modelId="{3B0F285C-0C2C-44AE-B1E9-031CA79A0FEA}">
      <dgm:prSet phldrT="[テキスト]" custT="1"/>
      <dgm:spPr/>
      <dgm:t>
        <a:bodyPr/>
        <a:lstStyle/>
        <a:p>
          <a:r>
            <a:rPr kumimoji="1" lang="ja-JP" altLang="en-US" sz="2200" b="1" dirty="0" smtClean="0">
              <a:effectLst>
                <a:outerShdw blurRad="38100" dist="38100" dir="2700000" algn="tl">
                  <a:schemeClr val="bg1">
                    <a:alpha val="90000"/>
                  </a:schemeClr>
                </a:outerShdw>
              </a:effectLst>
            </a:rPr>
            <a:t>肺機能の障害</a:t>
          </a:r>
          <a:endParaRPr kumimoji="1" lang="ja-JP" altLang="en-US" sz="2200" b="1" dirty="0">
            <a:effectLst>
              <a:outerShdw blurRad="38100" dist="38100" dir="2700000" algn="tl">
                <a:schemeClr val="bg1">
                  <a:alpha val="90000"/>
                </a:schemeClr>
              </a:outerShdw>
            </a:effectLst>
          </a:endParaRPr>
        </a:p>
      </dgm:t>
    </dgm:pt>
    <dgm:pt modelId="{BC95367F-1817-4757-9F47-0124332C022E}" type="parTrans" cxnId="{3E150F89-4565-463C-B563-839F0C052206}">
      <dgm:prSet/>
      <dgm:spPr/>
      <dgm:t>
        <a:bodyPr/>
        <a:lstStyle/>
        <a:p>
          <a:endParaRPr kumimoji="1" lang="ja-JP" altLang="en-US" sz="2200" b="1">
            <a:effectLst>
              <a:outerShdw blurRad="38100" dist="38100" dir="2700000" algn="tl">
                <a:schemeClr val="bg1">
                  <a:alpha val="90000"/>
                </a:schemeClr>
              </a:outerShdw>
            </a:effectLst>
          </a:endParaRPr>
        </a:p>
      </dgm:t>
    </dgm:pt>
    <dgm:pt modelId="{26168020-2C27-48F0-A285-6353AF413009}" type="sibTrans" cxnId="{3E150F89-4565-463C-B563-839F0C052206}">
      <dgm:prSet/>
      <dgm:spPr/>
      <dgm:t>
        <a:bodyPr/>
        <a:lstStyle/>
        <a:p>
          <a:endParaRPr kumimoji="1" lang="ja-JP" altLang="en-US" sz="2200" b="1">
            <a:effectLst>
              <a:outerShdw blurRad="38100" dist="38100" dir="2700000" algn="tl">
                <a:schemeClr val="bg1">
                  <a:alpha val="90000"/>
                </a:schemeClr>
              </a:outerShdw>
            </a:effectLst>
          </a:endParaRPr>
        </a:p>
      </dgm:t>
    </dgm:pt>
    <dgm:pt modelId="{902A0C27-E9E4-4C09-A67A-092AFBC69675}">
      <dgm:prSet phldrT="[テキスト]" custT="1"/>
      <dgm:spPr/>
      <dgm:t>
        <a:bodyPr/>
        <a:lstStyle/>
        <a:p>
          <a:r>
            <a:rPr kumimoji="1" lang="ja-JP" altLang="en-US" sz="2200" b="1" dirty="0" smtClean="0">
              <a:effectLst>
                <a:outerShdw blurRad="38100" dist="38100" dir="2700000" algn="tl">
                  <a:schemeClr val="bg1">
                    <a:alpha val="90000"/>
                  </a:schemeClr>
                </a:outerShdw>
              </a:effectLst>
            </a:rPr>
            <a:t>潜在的（わずかな）影響</a:t>
          </a:r>
          <a:endParaRPr kumimoji="1" lang="ja-JP" altLang="en-US" sz="2200" b="1" dirty="0">
            <a:effectLst>
              <a:outerShdw blurRad="38100" dist="38100" dir="2700000" algn="tl">
                <a:schemeClr val="bg1">
                  <a:alpha val="90000"/>
                </a:schemeClr>
              </a:outerShdw>
            </a:effectLst>
          </a:endParaRPr>
        </a:p>
      </dgm:t>
    </dgm:pt>
    <dgm:pt modelId="{7E0F0B60-905E-48BF-BFF6-E9915C59E06D}" type="parTrans" cxnId="{96C3BD49-21FE-4C52-A818-8DBC9C7623FD}">
      <dgm:prSet/>
      <dgm:spPr/>
      <dgm:t>
        <a:bodyPr/>
        <a:lstStyle/>
        <a:p>
          <a:endParaRPr kumimoji="1" lang="ja-JP" altLang="en-US" sz="2200" b="1">
            <a:effectLst>
              <a:outerShdw blurRad="38100" dist="38100" dir="2700000" algn="tl">
                <a:schemeClr val="bg1">
                  <a:alpha val="90000"/>
                </a:schemeClr>
              </a:outerShdw>
            </a:effectLst>
          </a:endParaRPr>
        </a:p>
      </dgm:t>
    </dgm:pt>
    <dgm:pt modelId="{B395EBE3-4D18-411D-87E5-BE2BFE380D68}" type="sibTrans" cxnId="{96C3BD49-21FE-4C52-A818-8DBC9C7623FD}">
      <dgm:prSet/>
      <dgm:spPr/>
      <dgm:t>
        <a:bodyPr/>
        <a:lstStyle/>
        <a:p>
          <a:endParaRPr kumimoji="1" lang="ja-JP" altLang="en-US" sz="2200" b="1">
            <a:effectLst>
              <a:outerShdw blurRad="38100" dist="38100" dir="2700000" algn="tl">
                <a:schemeClr val="bg1">
                  <a:alpha val="90000"/>
                </a:schemeClr>
              </a:outerShdw>
            </a:effectLst>
          </a:endParaRPr>
        </a:p>
      </dgm:t>
    </dgm:pt>
    <dgm:pt modelId="{43CEA539-F7D9-4D93-97A2-EA6775B8FBFE}" type="pres">
      <dgm:prSet presAssocID="{823B26D9-4234-4203-8641-DE77DE0AEA3D}" presName="Name0" presStyleCnt="0">
        <dgm:presLayoutVars>
          <dgm:dir/>
          <dgm:animLvl val="lvl"/>
          <dgm:resizeHandles val="exact"/>
        </dgm:presLayoutVars>
      </dgm:prSet>
      <dgm:spPr/>
    </dgm:pt>
    <dgm:pt modelId="{D09AAF00-F0AF-4F5C-9B33-BB9201B9ACDE}" type="pres">
      <dgm:prSet presAssocID="{EB953507-1AB0-4E33-A541-ABCA40C66BDA}" presName="Name8" presStyleCnt="0"/>
      <dgm:spPr/>
    </dgm:pt>
    <dgm:pt modelId="{9D945C73-F5DD-4F75-96FF-AD8CDD6D75E1}" type="pres">
      <dgm:prSet presAssocID="{EB953507-1AB0-4E33-A541-ABCA40C66BDA}" presName="level" presStyleLbl="node1" presStyleIdx="0" presStyleCnt="8">
        <dgm:presLayoutVars>
          <dgm:chMax val="1"/>
          <dgm:bulletEnabled val="1"/>
        </dgm:presLayoutVars>
      </dgm:prSet>
      <dgm:spPr/>
      <dgm:t>
        <a:bodyPr/>
        <a:lstStyle/>
        <a:p>
          <a:endParaRPr kumimoji="1" lang="ja-JP" altLang="en-US"/>
        </a:p>
      </dgm:t>
    </dgm:pt>
    <dgm:pt modelId="{DC373EA9-AF30-4F34-B598-0D4EFB2390C6}" type="pres">
      <dgm:prSet presAssocID="{EB953507-1AB0-4E33-A541-ABCA40C66BDA}" presName="levelTx" presStyleLbl="revTx" presStyleIdx="0" presStyleCnt="0">
        <dgm:presLayoutVars>
          <dgm:chMax val="1"/>
          <dgm:bulletEnabled val="1"/>
        </dgm:presLayoutVars>
      </dgm:prSet>
      <dgm:spPr/>
      <dgm:t>
        <a:bodyPr/>
        <a:lstStyle/>
        <a:p>
          <a:endParaRPr kumimoji="1" lang="ja-JP" altLang="en-US"/>
        </a:p>
      </dgm:t>
    </dgm:pt>
    <dgm:pt modelId="{1066619F-3EF0-465E-BF6C-734E79976E31}" type="pres">
      <dgm:prSet presAssocID="{22BA16E6-4D8F-432A-B34F-4AC926513758}" presName="Name8" presStyleCnt="0"/>
      <dgm:spPr/>
    </dgm:pt>
    <dgm:pt modelId="{3091A290-4BF7-436C-B146-4F5F9039F4C8}" type="pres">
      <dgm:prSet presAssocID="{22BA16E6-4D8F-432A-B34F-4AC926513758}" presName="level" presStyleLbl="node1" presStyleIdx="1" presStyleCnt="8">
        <dgm:presLayoutVars>
          <dgm:chMax val="1"/>
          <dgm:bulletEnabled val="1"/>
        </dgm:presLayoutVars>
      </dgm:prSet>
      <dgm:spPr/>
      <dgm:t>
        <a:bodyPr/>
        <a:lstStyle/>
        <a:p>
          <a:endParaRPr kumimoji="1" lang="ja-JP" altLang="en-US"/>
        </a:p>
      </dgm:t>
    </dgm:pt>
    <dgm:pt modelId="{556FFA4C-C85F-4A28-88B0-C62602A861AD}" type="pres">
      <dgm:prSet presAssocID="{22BA16E6-4D8F-432A-B34F-4AC926513758}" presName="levelTx" presStyleLbl="revTx" presStyleIdx="0" presStyleCnt="0">
        <dgm:presLayoutVars>
          <dgm:chMax val="1"/>
          <dgm:bulletEnabled val="1"/>
        </dgm:presLayoutVars>
      </dgm:prSet>
      <dgm:spPr/>
      <dgm:t>
        <a:bodyPr/>
        <a:lstStyle/>
        <a:p>
          <a:endParaRPr kumimoji="1" lang="ja-JP" altLang="en-US"/>
        </a:p>
      </dgm:t>
    </dgm:pt>
    <dgm:pt modelId="{D1454E77-1B7F-473B-B755-2154E5214E1E}" type="pres">
      <dgm:prSet presAssocID="{F2FF54C8-7995-428F-897E-52767C790AEB}" presName="Name8" presStyleCnt="0"/>
      <dgm:spPr/>
    </dgm:pt>
    <dgm:pt modelId="{EBE52B20-9B2C-4254-8747-E5AEC5C4E133}" type="pres">
      <dgm:prSet presAssocID="{F2FF54C8-7995-428F-897E-52767C790AEB}" presName="level" presStyleLbl="node1" presStyleIdx="2" presStyleCnt="8">
        <dgm:presLayoutVars>
          <dgm:chMax val="1"/>
          <dgm:bulletEnabled val="1"/>
        </dgm:presLayoutVars>
      </dgm:prSet>
      <dgm:spPr/>
      <dgm:t>
        <a:bodyPr/>
        <a:lstStyle/>
        <a:p>
          <a:endParaRPr kumimoji="1" lang="ja-JP" altLang="en-US"/>
        </a:p>
      </dgm:t>
    </dgm:pt>
    <dgm:pt modelId="{FEA74497-4FBF-49B0-80A7-D7511C3A73FC}" type="pres">
      <dgm:prSet presAssocID="{F2FF54C8-7995-428F-897E-52767C790AEB}" presName="levelTx" presStyleLbl="revTx" presStyleIdx="0" presStyleCnt="0">
        <dgm:presLayoutVars>
          <dgm:chMax val="1"/>
          <dgm:bulletEnabled val="1"/>
        </dgm:presLayoutVars>
      </dgm:prSet>
      <dgm:spPr/>
      <dgm:t>
        <a:bodyPr/>
        <a:lstStyle/>
        <a:p>
          <a:endParaRPr kumimoji="1" lang="ja-JP" altLang="en-US"/>
        </a:p>
      </dgm:t>
    </dgm:pt>
    <dgm:pt modelId="{649726DF-29DE-45C5-A3BA-86ABB979E1AD}" type="pres">
      <dgm:prSet presAssocID="{81CDCA23-4006-4EC4-9C7D-F60C2DE040CB}" presName="Name8" presStyleCnt="0"/>
      <dgm:spPr/>
    </dgm:pt>
    <dgm:pt modelId="{F299B2DA-39ED-49D1-8CB7-705F0A26F1E1}" type="pres">
      <dgm:prSet presAssocID="{81CDCA23-4006-4EC4-9C7D-F60C2DE040CB}" presName="level" presStyleLbl="node1" presStyleIdx="3" presStyleCnt="8">
        <dgm:presLayoutVars>
          <dgm:chMax val="1"/>
          <dgm:bulletEnabled val="1"/>
        </dgm:presLayoutVars>
      </dgm:prSet>
      <dgm:spPr/>
      <dgm:t>
        <a:bodyPr/>
        <a:lstStyle/>
        <a:p>
          <a:endParaRPr kumimoji="1" lang="ja-JP" altLang="en-US"/>
        </a:p>
      </dgm:t>
    </dgm:pt>
    <dgm:pt modelId="{8DED25CD-9B5D-4535-B99F-1EE42AC23E23}" type="pres">
      <dgm:prSet presAssocID="{81CDCA23-4006-4EC4-9C7D-F60C2DE040CB}" presName="levelTx" presStyleLbl="revTx" presStyleIdx="0" presStyleCnt="0">
        <dgm:presLayoutVars>
          <dgm:chMax val="1"/>
          <dgm:bulletEnabled val="1"/>
        </dgm:presLayoutVars>
      </dgm:prSet>
      <dgm:spPr/>
      <dgm:t>
        <a:bodyPr/>
        <a:lstStyle/>
        <a:p>
          <a:endParaRPr kumimoji="1" lang="ja-JP" altLang="en-US"/>
        </a:p>
      </dgm:t>
    </dgm:pt>
    <dgm:pt modelId="{02377C7A-1E99-412A-BD3A-CABFE384738D}" type="pres">
      <dgm:prSet presAssocID="{B7E0A9E3-589F-4DD9-8353-E84AB11CBE89}" presName="Name8" presStyleCnt="0"/>
      <dgm:spPr/>
    </dgm:pt>
    <dgm:pt modelId="{E05FDD49-C09D-42DE-8BA6-8C693B3E6D87}" type="pres">
      <dgm:prSet presAssocID="{B7E0A9E3-589F-4DD9-8353-E84AB11CBE89}" presName="level" presStyleLbl="node1" presStyleIdx="4" presStyleCnt="8">
        <dgm:presLayoutVars>
          <dgm:chMax val="1"/>
          <dgm:bulletEnabled val="1"/>
        </dgm:presLayoutVars>
      </dgm:prSet>
      <dgm:spPr/>
      <dgm:t>
        <a:bodyPr/>
        <a:lstStyle/>
        <a:p>
          <a:endParaRPr kumimoji="1" lang="ja-JP" altLang="en-US"/>
        </a:p>
      </dgm:t>
    </dgm:pt>
    <dgm:pt modelId="{6D3F4B14-03CC-4DBE-9688-D2FA6F0AB490}" type="pres">
      <dgm:prSet presAssocID="{B7E0A9E3-589F-4DD9-8353-E84AB11CBE89}" presName="levelTx" presStyleLbl="revTx" presStyleIdx="0" presStyleCnt="0">
        <dgm:presLayoutVars>
          <dgm:chMax val="1"/>
          <dgm:bulletEnabled val="1"/>
        </dgm:presLayoutVars>
      </dgm:prSet>
      <dgm:spPr/>
      <dgm:t>
        <a:bodyPr/>
        <a:lstStyle/>
        <a:p>
          <a:endParaRPr kumimoji="1" lang="ja-JP" altLang="en-US"/>
        </a:p>
      </dgm:t>
    </dgm:pt>
    <dgm:pt modelId="{340B4166-20A8-4E7B-B17D-43CA8EFC74ED}" type="pres">
      <dgm:prSet presAssocID="{67030726-7158-444A-A1A0-BCB9122E7E69}" presName="Name8" presStyleCnt="0"/>
      <dgm:spPr/>
    </dgm:pt>
    <dgm:pt modelId="{AE816D29-0000-40F9-A9B1-D1E03C20A27B}" type="pres">
      <dgm:prSet presAssocID="{67030726-7158-444A-A1A0-BCB9122E7E69}" presName="level" presStyleLbl="node1" presStyleIdx="5" presStyleCnt="8">
        <dgm:presLayoutVars>
          <dgm:chMax val="1"/>
          <dgm:bulletEnabled val="1"/>
        </dgm:presLayoutVars>
      </dgm:prSet>
      <dgm:spPr/>
      <dgm:t>
        <a:bodyPr/>
        <a:lstStyle/>
        <a:p>
          <a:endParaRPr kumimoji="1" lang="ja-JP" altLang="en-US"/>
        </a:p>
      </dgm:t>
    </dgm:pt>
    <dgm:pt modelId="{B484A8F0-C93F-41BF-AF24-94A918A8C81B}" type="pres">
      <dgm:prSet presAssocID="{67030726-7158-444A-A1A0-BCB9122E7E69}" presName="levelTx" presStyleLbl="revTx" presStyleIdx="0" presStyleCnt="0">
        <dgm:presLayoutVars>
          <dgm:chMax val="1"/>
          <dgm:bulletEnabled val="1"/>
        </dgm:presLayoutVars>
      </dgm:prSet>
      <dgm:spPr/>
      <dgm:t>
        <a:bodyPr/>
        <a:lstStyle/>
        <a:p>
          <a:endParaRPr kumimoji="1" lang="ja-JP" altLang="en-US"/>
        </a:p>
      </dgm:t>
    </dgm:pt>
    <dgm:pt modelId="{9D388D23-5991-4A7A-8A15-0A7F1ED78FB9}" type="pres">
      <dgm:prSet presAssocID="{3B0F285C-0C2C-44AE-B1E9-031CA79A0FEA}" presName="Name8" presStyleCnt="0"/>
      <dgm:spPr/>
    </dgm:pt>
    <dgm:pt modelId="{98EA3A90-F6C6-4730-90A7-A603904499D0}" type="pres">
      <dgm:prSet presAssocID="{3B0F285C-0C2C-44AE-B1E9-031CA79A0FEA}" presName="level" presStyleLbl="node1" presStyleIdx="6" presStyleCnt="8">
        <dgm:presLayoutVars>
          <dgm:chMax val="1"/>
          <dgm:bulletEnabled val="1"/>
        </dgm:presLayoutVars>
      </dgm:prSet>
      <dgm:spPr/>
      <dgm:t>
        <a:bodyPr/>
        <a:lstStyle/>
        <a:p>
          <a:endParaRPr kumimoji="1" lang="ja-JP" altLang="en-US"/>
        </a:p>
      </dgm:t>
    </dgm:pt>
    <dgm:pt modelId="{523B5AFA-6AE6-4FF6-9B62-45B472019347}" type="pres">
      <dgm:prSet presAssocID="{3B0F285C-0C2C-44AE-B1E9-031CA79A0FEA}" presName="levelTx" presStyleLbl="revTx" presStyleIdx="0" presStyleCnt="0">
        <dgm:presLayoutVars>
          <dgm:chMax val="1"/>
          <dgm:bulletEnabled val="1"/>
        </dgm:presLayoutVars>
      </dgm:prSet>
      <dgm:spPr/>
      <dgm:t>
        <a:bodyPr/>
        <a:lstStyle/>
        <a:p>
          <a:endParaRPr kumimoji="1" lang="ja-JP" altLang="en-US"/>
        </a:p>
      </dgm:t>
    </dgm:pt>
    <dgm:pt modelId="{67313734-30E9-42A8-8E20-CE8E0A2BFD8B}" type="pres">
      <dgm:prSet presAssocID="{902A0C27-E9E4-4C09-A67A-092AFBC69675}" presName="Name8" presStyleCnt="0"/>
      <dgm:spPr/>
    </dgm:pt>
    <dgm:pt modelId="{58A7C3CC-C846-412A-9F11-F20439A630A6}" type="pres">
      <dgm:prSet presAssocID="{902A0C27-E9E4-4C09-A67A-092AFBC69675}" presName="level" presStyleLbl="node1" presStyleIdx="7" presStyleCnt="8">
        <dgm:presLayoutVars>
          <dgm:chMax val="1"/>
          <dgm:bulletEnabled val="1"/>
        </dgm:presLayoutVars>
      </dgm:prSet>
      <dgm:spPr/>
      <dgm:t>
        <a:bodyPr/>
        <a:lstStyle/>
        <a:p>
          <a:endParaRPr kumimoji="1" lang="ja-JP" altLang="en-US"/>
        </a:p>
      </dgm:t>
    </dgm:pt>
    <dgm:pt modelId="{FC138CF9-0D58-43D1-BB54-177319F9333B}" type="pres">
      <dgm:prSet presAssocID="{902A0C27-E9E4-4C09-A67A-092AFBC69675}" presName="levelTx" presStyleLbl="revTx" presStyleIdx="0" presStyleCnt="0">
        <dgm:presLayoutVars>
          <dgm:chMax val="1"/>
          <dgm:bulletEnabled val="1"/>
        </dgm:presLayoutVars>
      </dgm:prSet>
      <dgm:spPr/>
      <dgm:t>
        <a:bodyPr/>
        <a:lstStyle/>
        <a:p>
          <a:endParaRPr kumimoji="1" lang="ja-JP" altLang="en-US"/>
        </a:p>
      </dgm:t>
    </dgm:pt>
  </dgm:ptLst>
  <dgm:cxnLst>
    <dgm:cxn modelId="{331A94BC-8884-4CB8-B10C-E9C3E1CD7D35}" type="presOf" srcId="{902A0C27-E9E4-4C09-A67A-092AFBC69675}" destId="{FC138CF9-0D58-43D1-BB54-177319F9333B}" srcOrd="1" destOrd="0" presId="urn:microsoft.com/office/officeart/2005/8/layout/pyramid1"/>
    <dgm:cxn modelId="{A4F826B9-94AF-49B1-AF7E-31C83529BB56}" type="presOf" srcId="{81CDCA23-4006-4EC4-9C7D-F60C2DE040CB}" destId="{F299B2DA-39ED-49D1-8CB7-705F0A26F1E1}" srcOrd="0" destOrd="0" presId="urn:microsoft.com/office/officeart/2005/8/layout/pyramid1"/>
    <dgm:cxn modelId="{E003EC09-0007-4718-ABDF-ED8A279A809A}" srcId="{823B26D9-4234-4203-8641-DE77DE0AEA3D}" destId="{F2FF54C8-7995-428F-897E-52767C790AEB}" srcOrd="2" destOrd="0" parTransId="{4CCE643F-A195-479F-A9EB-335CED6F51E9}" sibTransId="{A96F9ED5-A5CD-4263-82BA-6E545F677E80}"/>
    <dgm:cxn modelId="{96C3BD49-21FE-4C52-A818-8DBC9C7623FD}" srcId="{823B26D9-4234-4203-8641-DE77DE0AEA3D}" destId="{902A0C27-E9E4-4C09-A67A-092AFBC69675}" srcOrd="7" destOrd="0" parTransId="{7E0F0B60-905E-48BF-BFF6-E9915C59E06D}" sibTransId="{B395EBE3-4D18-411D-87E5-BE2BFE380D68}"/>
    <dgm:cxn modelId="{3D3C7FD6-610F-42D2-8AAC-E6997AC434C5}" type="presOf" srcId="{67030726-7158-444A-A1A0-BCB9122E7E69}" destId="{B484A8F0-C93F-41BF-AF24-94A918A8C81B}" srcOrd="1" destOrd="0" presId="urn:microsoft.com/office/officeart/2005/8/layout/pyramid1"/>
    <dgm:cxn modelId="{F45DAE33-DD21-4C1D-AB2C-B541E7990874}" type="presOf" srcId="{B7E0A9E3-589F-4DD9-8353-E84AB11CBE89}" destId="{E05FDD49-C09D-42DE-8BA6-8C693B3E6D87}" srcOrd="0" destOrd="0" presId="urn:microsoft.com/office/officeart/2005/8/layout/pyramid1"/>
    <dgm:cxn modelId="{FD51A2E2-8F5A-449A-BC62-00D122D819FA}" type="presOf" srcId="{22BA16E6-4D8F-432A-B34F-4AC926513758}" destId="{556FFA4C-C85F-4A28-88B0-C62602A861AD}" srcOrd="1" destOrd="0" presId="urn:microsoft.com/office/officeart/2005/8/layout/pyramid1"/>
    <dgm:cxn modelId="{87FBA0BC-05B3-4E01-BB5C-7E6A1D81FCBE}" type="presOf" srcId="{823B26D9-4234-4203-8641-DE77DE0AEA3D}" destId="{43CEA539-F7D9-4D93-97A2-EA6775B8FBFE}" srcOrd="0" destOrd="0" presId="urn:microsoft.com/office/officeart/2005/8/layout/pyramid1"/>
    <dgm:cxn modelId="{43A7C299-337F-45F9-B449-04FD2AB58D2E}" type="presOf" srcId="{3B0F285C-0C2C-44AE-B1E9-031CA79A0FEA}" destId="{523B5AFA-6AE6-4FF6-9B62-45B472019347}" srcOrd="1" destOrd="0" presId="urn:microsoft.com/office/officeart/2005/8/layout/pyramid1"/>
    <dgm:cxn modelId="{0236BA42-0E5A-4049-B509-AB3DF1005F89}" type="presOf" srcId="{67030726-7158-444A-A1A0-BCB9122E7E69}" destId="{AE816D29-0000-40F9-A9B1-D1E03C20A27B}" srcOrd="0" destOrd="0" presId="urn:microsoft.com/office/officeart/2005/8/layout/pyramid1"/>
    <dgm:cxn modelId="{6080788E-4D5A-4A52-B643-E5C7B4243BEF}" srcId="{823B26D9-4234-4203-8641-DE77DE0AEA3D}" destId="{81CDCA23-4006-4EC4-9C7D-F60C2DE040CB}" srcOrd="3" destOrd="0" parTransId="{D2712324-7193-46C5-B6CE-1ED1F8329539}" sibTransId="{E9FDA0AB-EACD-40C7-A051-86D4C79CFF45}"/>
    <dgm:cxn modelId="{90776FBB-B304-4813-8273-93D9714B7C84}" srcId="{823B26D9-4234-4203-8641-DE77DE0AEA3D}" destId="{22BA16E6-4D8F-432A-B34F-4AC926513758}" srcOrd="1" destOrd="0" parTransId="{47B123DE-2D85-4272-B85E-2409332672B8}" sibTransId="{3B170A28-D0A8-4CFE-95FC-9B21B8A0DB22}"/>
    <dgm:cxn modelId="{5F7AD9A8-2482-40D1-9E8F-C0B007B85637}" type="presOf" srcId="{B7E0A9E3-589F-4DD9-8353-E84AB11CBE89}" destId="{6D3F4B14-03CC-4DBE-9688-D2FA6F0AB490}" srcOrd="1" destOrd="0" presId="urn:microsoft.com/office/officeart/2005/8/layout/pyramid1"/>
    <dgm:cxn modelId="{3E150F89-4565-463C-B563-839F0C052206}" srcId="{823B26D9-4234-4203-8641-DE77DE0AEA3D}" destId="{3B0F285C-0C2C-44AE-B1E9-031CA79A0FEA}" srcOrd="6" destOrd="0" parTransId="{BC95367F-1817-4757-9F47-0124332C022E}" sibTransId="{26168020-2C27-48F0-A285-6353AF413009}"/>
    <dgm:cxn modelId="{30D008C1-6541-4A7B-8793-4C51A6E366A8}" srcId="{823B26D9-4234-4203-8641-DE77DE0AEA3D}" destId="{67030726-7158-444A-A1A0-BCB9122E7E69}" srcOrd="5" destOrd="0" parTransId="{AEA64C82-D881-4A21-ACA6-1CBB8BB56A64}" sibTransId="{7566551F-3739-49B3-B94D-BBB18D69E543}"/>
    <dgm:cxn modelId="{8A4C7B9B-6839-4CBB-8753-4067101B3366}" type="presOf" srcId="{902A0C27-E9E4-4C09-A67A-092AFBC69675}" destId="{58A7C3CC-C846-412A-9F11-F20439A630A6}" srcOrd="0" destOrd="0" presId="urn:microsoft.com/office/officeart/2005/8/layout/pyramid1"/>
    <dgm:cxn modelId="{42E95AB4-EB9C-44B4-8184-B28298AC63BF}" type="presOf" srcId="{F2FF54C8-7995-428F-897E-52767C790AEB}" destId="{FEA74497-4FBF-49B0-80A7-D7511C3A73FC}" srcOrd="1" destOrd="0" presId="urn:microsoft.com/office/officeart/2005/8/layout/pyramid1"/>
    <dgm:cxn modelId="{5B968C19-D40D-41AB-9AC2-BE9C9A674DC8}" type="presOf" srcId="{EB953507-1AB0-4E33-A541-ABCA40C66BDA}" destId="{9D945C73-F5DD-4F75-96FF-AD8CDD6D75E1}" srcOrd="0" destOrd="0" presId="urn:microsoft.com/office/officeart/2005/8/layout/pyramid1"/>
    <dgm:cxn modelId="{3911E279-F8CD-4C46-B559-BE334F544BAE}" type="presOf" srcId="{F2FF54C8-7995-428F-897E-52767C790AEB}" destId="{EBE52B20-9B2C-4254-8747-E5AEC5C4E133}" srcOrd="0" destOrd="0" presId="urn:microsoft.com/office/officeart/2005/8/layout/pyramid1"/>
    <dgm:cxn modelId="{E1DFB73D-5B65-45CD-870A-4D4133A381AE}" srcId="{823B26D9-4234-4203-8641-DE77DE0AEA3D}" destId="{EB953507-1AB0-4E33-A541-ABCA40C66BDA}" srcOrd="0" destOrd="0" parTransId="{C71D4896-807D-4703-AC50-C2C07AC2D217}" sibTransId="{3B87632E-ECCF-4114-9BDC-4DB22F7026D2}"/>
    <dgm:cxn modelId="{E9384681-AE59-418D-A4B5-E875F2CE467D}" type="presOf" srcId="{3B0F285C-0C2C-44AE-B1E9-031CA79A0FEA}" destId="{98EA3A90-F6C6-4730-90A7-A603904499D0}" srcOrd="0" destOrd="0" presId="urn:microsoft.com/office/officeart/2005/8/layout/pyramid1"/>
    <dgm:cxn modelId="{89602719-FDBB-4CFD-BEFE-31E251914D11}" type="presOf" srcId="{81CDCA23-4006-4EC4-9C7D-F60C2DE040CB}" destId="{8DED25CD-9B5D-4535-B99F-1EE42AC23E23}" srcOrd="1" destOrd="0" presId="urn:microsoft.com/office/officeart/2005/8/layout/pyramid1"/>
    <dgm:cxn modelId="{B9975F88-2977-4F7C-828D-9ED0A4659E81}" type="presOf" srcId="{EB953507-1AB0-4E33-A541-ABCA40C66BDA}" destId="{DC373EA9-AF30-4F34-B598-0D4EFB2390C6}" srcOrd="1" destOrd="0" presId="urn:microsoft.com/office/officeart/2005/8/layout/pyramid1"/>
    <dgm:cxn modelId="{41EF730A-FE50-481E-9587-631B29F9465C}" srcId="{823B26D9-4234-4203-8641-DE77DE0AEA3D}" destId="{B7E0A9E3-589F-4DD9-8353-E84AB11CBE89}" srcOrd="4" destOrd="0" parTransId="{FF4ECA97-5853-4F5B-92A3-733D8CB6F1E6}" sibTransId="{4C2328E1-5332-41F0-B8C4-52ABCF3001E5}"/>
    <dgm:cxn modelId="{87BD9F1E-00A4-44DA-AC85-3C4EE5FF62AC}" type="presOf" srcId="{22BA16E6-4D8F-432A-B34F-4AC926513758}" destId="{3091A290-4BF7-436C-B146-4F5F9039F4C8}" srcOrd="0" destOrd="0" presId="urn:microsoft.com/office/officeart/2005/8/layout/pyramid1"/>
    <dgm:cxn modelId="{CF0FCB85-945C-469D-82F3-3BFB21129BD3}" type="presParOf" srcId="{43CEA539-F7D9-4D93-97A2-EA6775B8FBFE}" destId="{D09AAF00-F0AF-4F5C-9B33-BB9201B9ACDE}" srcOrd="0" destOrd="0" presId="urn:microsoft.com/office/officeart/2005/8/layout/pyramid1"/>
    <dgm:cxn modelId="{36D1BE88-F019-485C-97F0-BE460183F71D}" type="presParOf" srcId="{D09AAF00-F0AF-4F5C-9B33-BB9201B9ACDE}" destId="{9D945C73-F5DD-4F75-96FF-AD8CDD6D75E1}" srcOrd="0" destOrd="0" presId="urn:microsoft.com/office/officeart/2005/8/layout/pyramid1"/>
    <dgm:cxn modelId="{299B3B65-1722-4C70-8D95-498D0DF49BF2}" type="presParOf" srcId="{D09AAF00-F0AF-4F5C-9B33-BB9201B9ACDE}" destId="{DC373EA9-AF30-4F34-B598-0D4EFB2390C6}" srcOrd="1" destOrd="0" presId="urn:microsoft.com/office/officeart/2005/8/layout/pyramid1"/>
    <dgm:cxn modelId="{617C78FB-86BC-4B93-91D7-09E2E55639DB}" type="presParOf" srcId="{43CEA539-F7D9-4D93-97A2-EA6775B8FBFE}" destId="{1066619F-3EF0-465E-BF6C-734E79976E31}" srcOrd="1" destOrd="0" presId="urn:microsoft.com/office/officeart/2005/8/layout/pyramid1"/>
    <dgm:cxn modelId="{1B8DB5B4-50FE-438B-AF7C-422B2296172E}" type="presParOf" srcId="{1066619F-3EF0-465E-BF6C-734E79976E31}" destId="{3091A290-4BF7-436C-B146-4F5F9039F4C8}" srcOrd="0" destOrd="0" presId="urn:microsoft.com/office/officeart/2005/8/layout/pyramid1"/>
    <dgm:cxn modelId="{11B15CCE-3F35-4D7A-9DE1-46A3A113156B}" type="presParOf" srcId="{1066619F-3EF0-465E-BF6C-734E79976E31}" destId="{556FFA4C-C85F-4A28-88B0-C62602A861AD}" srcOrd="1" destOrd="0" presId="urn:microsoft.com/office/officeart/2005/8/layout/pyramid1"/>
    <dgm:cxn modelId="{7DF7CE87-E18E-4691-A558-949935DC186B}" type="presParOf" srcId="{43CEA539-F7D9-4D93-97A2-EA6775B8FBFE}" destId="{D1454E77-1B7F-473B-B755-2154E5214E1E}" srcOrd="2" destOrd="0" presId="urn:microsoft.com/office/officeart/2005/8/layout/pyramid1"/>
    <dgm:cxn modelId="{D33A36DA-1172-4CFC-96BA-DE7379438156}" type="presParOf" srcId="{D1454E77-1B7F-473B-B755-2154E5214E1E}" destId="{EBE52B20-9B2C-4254-8747-E5AEC5C4E133}" srcOrd="0" destOrd="0" presId="urn:microsoft.com/office/officeart/2005/8/layout/pyramid1"/>
    <dgm:cxn modelId="{7CDC3D36-9359-4B8F-BA9B-1F56EFB42C7B}" type="presParOf" srcId="{D1454E77-1B7F-473B-B755-2154E5214E1E}" destId="{FEA74497-4FBF-49B0-80A7-D7511C3A73FC}" srcOrd="1" destOrd="0" presId="urn:microsoft.com/office/officeart/2005/8/layout/pyramid1"/>
    <dgm:cxn modelId="{9D90A5B1-4CE4-45D2-B64D-384EABCED806}" type="presParOf" srcId="{43CEA539-F7D9-4D93-97A2-EA6775B8FBFE}" destId="{649726DF-29DE-45C5-A3BA-86ABB979E1AD}" srcOrd="3" destOrd="0" presId="urn:microsoft.com/office/officeart/2005/8/layout/pyramid1"/>
    <dgm:cxn modelId="{E0607198-C118-4414-B8E5-2BBB46913BDD}" type="presParOf" srcId="{649726DF-29DE-45C5-A3BA-86ABB979E1AD}" destId="{F299B2DA-39ED-49D1-8CB7-705F0A26F1E1}" srcOrd="0" destOrd="0" presId="urn:microsoft.com/office/officeart/2005/8/layout/pyramid1"/>
    <dgm:cxn modelId="{CFE38D82-23AA-4CB6-8CCA-9F334F761FDD}" type="presParOf" srcId="{649726DF-29DE-45C5-A3BA-86ABB979E1AD}" destId="{8DED25CD-9B5D-4535-B99F-1EE42AC23E23}" srcOrd="1" destOrd="0" presId="urn:microsoft.com/office/officeart/2005/8/layout/pyramid1"/>
    <dgm:cxn modelId="{46825168-BFC1-447D-8C32-425BDAE70BE9}" type="presParOf" srcId="{43CEA539-F7D9-4D93-97A2-EA6775B8FBFE}" destId="{02377C7A-1E99-412A-BD3A-CABFE384738D}" srcOrd="4" destOrd="0" presId="urn:microsoft.com/office/officeart/2005/8/layout/pyramid1"/>
    <dgm:cxn modelId="{BCC37261-E166-43BD-99E7-D26BA86C3F97}" type="presParOf" srcId="{02377C7A-1E99-412A-BD3A-CABFE384738D}" destId="{E05FDD49-C09D-42DE-8BA6-8C693B3E6D87}" srcOrd="0" destOrd="0" presId="urn:microsoft.com/office/officeart/2005/8/layout/pyramid1"/>
    <dgm:cxn modelId="{346433D0-4BDD-49F8-A057-C212109DD13E}" type="presParOf" srcId="{02377C7A-1E99-412A-BD3A-CABFE384738D}" destId="{6D3F4B14-03CC-4DBE-9688-D2FA6F0AB490}" srcOrd="1" destOrd="0" presId="urn:microsoft.com/office/officeart/2005/8/layout/pyramid1"/>
    <dgm:cxn modelId="{F9F5686E-57B0-4FFA-B29A-C1AC16825229}" type="presParOf" srcId="{43CEA539-F7D9-4D93-97A2-EA6775B8FBFE}" destId="{340B4166-20A8-4E7B-B17D-43CA8EFC74ED}" srcOrd="5" destOrd="0" presId="urn:microsoft.com/office/officeart/2005/8/layout/pyramid1"/>
    <dgm:cxn modelId="{BFFD46BD-615F-48C6-9A61-1C4019B07928}" type="presParOf" srcId="{340B4166-20A8-4E7B-B17D-43CA8EFC74ED}" destId="{AE816D29-0000-40F9-A9B1-D1E03C20A27B}" srcOrd="0" destOrd="0" presId="urn:microsoft.com/office/officeart/2005/8/layout/pyramid1"/>
    <dgm:cxn modelId="{9BF8E46F-188B-4526-A590-ED6ED1810E6A}" type="presParOf" srcId="{340B4166-20A8-4E7B-B17D-43CA8EFC74ED}" destId="{B484A8F0-C93F-41BF-AF24-94A918A8C81B}" srcOrd="1" destOrd="0" presId="urn:microsoft.com/office/officeart/2005/8/layout/pyramid1"/>
    <dgm:cxn modelId="{115E542E-A5D7-4D85-BB76-8FF3AD3F94AD}" type="presParOf" srcId="{43CEA539-F7D9-4D93-97A2-EA6775B8FBFE}" destId="{9D388D23-5991-4A7A-8A15-0A7F1ED78FB9}" srcOrd="6" destOrd="0" presId="urn:microsoft.com/office/officeart/2005/8/layout/pyramid1"/>
    <dgm:cxn modelId="{E0909153-E404-490F-A8A2-9A2C4EF5856C}" type="presParOf" srcId="{9D388D23-5991-4A7A-8A15-0A7F1ED78FB9}" destId="{98EA3A90-F6C6-4730-90A7-A603904499D0}" srcOrd="0" destOrd="0" presId="urn:microsoft.com/office/officeart/2005/8/layout/pyramid1"/>
    <dgm:cxn modelId="{0FB219BC-ABC4-4BA6-AD0D-F46819D731E7}" type="presParOf" srcId="{9D388D23-5991-4A7A-8A15-0A7F1ED78FB9}" destId="{523B5AFA-6AE6-4FF6-9B62-45B472019347}" srcOrd="1" destOrd="0" presId="urn:microsoft.com/office/officeart/2005/8/layout/pyramid1"/>
    <dgm:cxn modelId="{9A03376E-65D3-4F7C-97D2-E50E2FDA4FBE}" type="presParOf" srcId="{43CEA539-F7D9-4D93-97A2-EA6775B8FBFE}" destId="{67313734-30E9-42A8-8E20-CE8E0A2BFD8B}" srcOrd="7" destOrd="0" presId="urn:microsoft.com/office/officeart/2005/8/layout/pyramid1"/>
    <dgm:cxn modelId="{EB6C1D5C-BC11-4F70-B909-FF22DD1CB844}" type="presParOf" srcId="{67313734-30E9-42A8-8E20-CE8E0A2BFD8B}" destId="{58A7C3CC-C846-412A-9F11-F20439A630A6}" srcOrd="0" destOrd="0" presId="urn:microsoft.com/office/officeart/2005/8/layout/pyramid1"/>
    <dgm:cxn modelId="{1CCB1BBB-8039-48EB-8EDA-9E6C844D82A6}" type="presParOf" srcId="{67313734-30E9-42A8-8E20-CE8E0A2BFD8B}" destId="{FC138CF9-0D58-43D1-BB54-177319F9333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5C73-F5DD-4F75-96FF-AD8CDD6D75E1}">
      <dsp:nvSpPr>
        <dsp:cNvPr id="0" name=""/>
        <dsp:cNvSpPr/>
      </dsp:nvSpPr>
      <dsp:spPr>
        <a:xfrm>
          <a:off x="3065959" y="0"/>
          <a:ext cx="875988" cy="631620"/>
        </a:xfrm>
        <a:prstGeom prst="trapezoid">
          <a:avLst>
            <a:gd name="adj" fmla="val 69345"/>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smtClean="0">
              <a:effectLst>
                <a:outerShdw blurRad="38100" dist="38100" dir="2700000" algn="tl">
                  <a:schemeClr val="bg1">
                    <a:alpha val="90000"/>
                  </a:schemeClr>
                </a:outerShdw>
              </a:effectLst>
            </a:rPr>
            <a:t>死亡</a:t>
          </a:r>
          <a:endParaRPr kumimoji="1" lang="ja-JP" altLang="en-US" sz="2200" b="1" kern="1200" dirty="0">
            <a:effectLst>
              <a:outerShdw blurRad="38100" dist="38100" dir="2700000" algn="tl">
                <a:schemeClr val="bg1">
                  <a:alpha val="90000"/>
                </a:schemeClr>
              </a:outerShdw>
            </a:effectLst>
          </a:endParaRPr>
        </a:p>
      </dsp:txBody>
      <dsp:txXfrm>
        <a:off x="3065959" y="0"/>
        <a:ext cx="875988" cy="631620"/>
      </dsp:txXfrm>
    </dsp:sp>
    <dsp:sp modelId="{3091A290-4BF7-436C-B146-4F5F9039F4C8}">
      <dsp:nvSpPr>
        <dsp:cNvPr id="0" name=""/>
        <dsp:cNvSpPr/>
      </dsp:nvSpPr>
      <dsp:spPr>
        <a:xfrm>
          <a:off x="2627965" y="631620"/>
          <a:ext cx="1751977" cy="631620"/>
        </a:xfrm>
        <a:prstGeom prst="trapezoid">
          <a:avLst>
            <a:gd name="adj" fmla="val 69345"/>
          </a:avLst>
        </a:prstGeom>
        <a:solidFill>
          <a:schemeClr val="accent6">
            <a:shade val="80000"/>
            <a:hueOff val="0"/>
            <a:satOff val="-1209"/>
            <a:lumOff val="3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入院</a:t>
          </a:r>
          <a:endParaRPr kumimoji="1" lang="ja-JP" altLang="en-US" sz="2200" b="1" kern="1200" dirty="0">
            <a:effectLst>
              <a:outerShdw blurRad="38100" dist="38100" dir="2700000" algn="tl">
                <a:schemeClr val="bg1">
                  <a:alpha val="90000"/>
                </a:schemeClr>
              </a:outerShdw>
            </a:effectLst>
          </a:endParaRPr>
        </a:p>
      </dsp:txBody>
      <dsp:txXfrm>
        <a:off x="2934561" y="631620"/>
        <a:ext cx="1138785" cy="631620"/>
      </dsp:txXfrm>
    </dsp:sp>
    <dsp:sp modelId="{EBE52B20-9B2C-4254-8747-E5AEC5C4E133}">
      <dsp:nvSpPr>
        <dsp:cNvPr id="0" name=""/>
        <dsp:cNvSpPr/>
      </dsp:nvSpPr>
      <dsp:spPr>
        <a:xfrm>
          <a:off x="2189971" y="1263240"/>
          <a:ext cx="2627965" cy="631620"/>
        </a:xfrm>
        <a:prstGeom prst="trapezoid">
          <a:avLst>
            <a:gd name="adj" fmla="val 69345"/>
          </a:avLst>
        </a:prstGeom>
        <a:solidFill>
          <a:schemeClr val="accent6">
            <a:shade val="80000"/>
            <a:hueOff val="0"/>
            <a:satOff val="-2417"/>
            <a:lumOff val="7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救急受診</a:t>
          </a:r>
          <a:endParaRPr kumimoji="1" lang="ja-JP" altLang="en-US" sz="2200" b="1" kern="1200" dirty="0">
            <a:effectLst>
              <a:outerShdw blurRad="38100" dist="38100" dir="2700000" algn="tl">
                <a:schemeClr val="bg1">
                  <a:alpha val="90000"/>
                </a:schemeClr>
              </a:outerShdw>
            </a:effectLst>
          </a:endParaRPr>
        </a:p>
      </dsp:txBody>
      <dsp:txXfrm>
        <a:off x="2649865" y="1263240"/>
        <a:ext cx="1708177" cy="631620"/>
      </dsp:txXfrm>
    </dsp:sp>
    <dsp:sp modelId="{F299B2DA-39ED-49D1-8CB7-705F0A26F1E1}">
      <dsp:nvSpPr>
        <dsp:cNvPr id="0" name=""/>
        <dsp:cNvSpPr/>
      </dsp:nvSpPr>
      <dsp:spPr>
        <a:xfrm>
          <a:off x="1751977" y="1894860"/>
          <a:ext cx="3503954" cy="631620"/>
        </a:xfrm>
        <a:prstGeom prst="trapezoid">
          <a:avLst>
            <a:gd name="adj" fmla="val 69345"/>
          </a:avLst>
        </a:prstGeom>
        <a:solidFill>
          <a:schemeClr val="accent6">
            <a:shade val="80000"/>
            <a:hueOff val="0"/>
            <a:satOff val="-3626"/>
            <a:lumOff val="1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行動制限</a:t>
          </a:r>
          <a:endParaRPr kumimoji="1" lang="ja-JP" altLang="en-US" sz="2200" b="1" kern="1200" dirty="0">
            <a:effectLst>
              <a:outerShdw blurRad="38100" dist="38100" dir="2700000" algn="tl">
                <a:schemeClr val="bg1">
                  <a:alpha val="90000"/>
                </a:schemeClr>
              </a:outerShdw>
            </a:effectLst>
          </a:endParaRPr>
        </a:p>
      </dsp:txBody>
      <dsp:txXfrm>
        <a:off x="2365168" y="1894860"/>
        <a:ext cx="2277570" cy="631620"/>
      </dsp:txXfrm>
    </dsp:sp>
    <dsp:sp modelId="{E05FDD49-C09D-42DE-8BA6-8C693B3E6D87}">
      <dsp:nvSpPr>
        <dsp:cNvPr id="0" name=""/>
        <dsp:cNvSpPr/>
      </dsp:nvSpPr>
      <dsp:spPr>
        <a:xfrm>
          <a:off x="1313982" y="2526480"/>
          <a:ext cx="4379942" cy="631620"/>
        </a:xfrm>
        <a:prstGeom prst="trapezoid">
          <a:avLst>
            <a:gd name="adj" fmla="val 69345"/>
          </a:avLst>
        </a:prstGeom>
        <a:solidFill>
          <a:schemeClr val="accent6">
            <a:shade val="80000"/>
            <a:hueOff val="0"/>
            <a:satOff val="-4834"/>
            <a:lumOff val="15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薬剤の使用</a:t>
          </a:r>
          <a:endParaRPr kumimoji="1" lang="ja-JP" altLang="en-US" sz="2200" b="1" kern="1200" dirty="0">
            <a:effectLst>
              <a:outerShdw blurRad="38100" dist="38100" dir="2700000" algn="tl">
                <a:schemeClr val="bg1">
                  <a:alpha val="90000"/>
                </a:schemeClr>
              </a:outerShdw>
            </a:effectLst>
          </a:endParaRPr>
        </a:p>
      </dsp:txBody>
      <dsp:txXfrm>
        <a:off x="2080472" y="2526480"/>
        <a:ext cx="2846962" cy="631620"/>
      </dsp:txXfrm>
    </dsp:sp>
    <dsp:sp modelId="{AE816D29-0000-40F9-A9B1-D1E03C20A27B}">
      <dsp:nvSpPr>
        <dsp:cNvPr id="0" name=""/>
        <dsp:cNvSpPr/>
      </dsp:nvSpPr>
      <dsp:spPr>
        <a:xfrm>
          <a:off x="875988" y="3158099"/>
          <a:ext cx="5255930" cy="631620"/>
        </a:xfrm>
        <a:prstGeom prst="trapezoid">
          <a:avLst>
            <a:gd name="adj" fmla="val 69345"/>
          </a:avLst>
        </a:prstGeom>
        <a:solidFill>
          <a:schemeClr val="accent6">
            <a:shade val="80000"/>
            <a:hueOff val="0"/>
            <a:satOff val="-6043"/>
            <a:lumOff val="1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自覚症状</a:t>
          </a:r>
          <a:r>
            <a:rPr kumimoji="1" lang="en-US" altLang="ja-JP" sz="2200" b="1" kern="1200" dirty="0" smtClean="0">
              <a:effectLst>
                <a:outerShdw blurRad="38100" dist="38100" dir="2700000" algn="tl">
                  <a:schemeClr val="bg1">
                    <a:alpha val="90000"/>
                  </a:schemeClr>
                </a:outerShdw>
              </a:effectLst>
            </a:rPr>
            <a:t/>
          </a:r>
          <a:br>
            <a:rPr kumimoji="1" lang="en-US" altLang="ja-JP" sz="2200" b="1" kern="1200" dirty="0" smtClean="0">
              <a:effectLst>
                <a:outerShdw blurRad="38100" dist="38100" dir="2700000" algn="tl">
                  <a:schemeClr val="bg1">
                    <a:alpha val="90000"/>
                  </a:schemeClr>
                </a:outerShdw>
              </a:effectLst>
            </a:rPr>
          </a:br>
          <a:r>
            <a:rPr kumimoji="1" lang="ja-JP" altLang="en-US" sz="2200" b="1" kern="1200" dirty="0" smtClean="0">
              <a:effectLst>
                <a:outerShdw blurRad="38100" dist="38100" dir="2700000" algn="tl">
                  <a:schemeClr val="bg1">
                    <a:alpha val="90000"/>
                  </a:schemeClr>
                </a:outerShdw>
              </a:effectLst>
            </a:rPr>
            <a:t>心血管系の生理学的変化</a:t>
          </a:r>
          <a:endParaRPr kumimoji="1" lang="ja-JP" altLang="en-US" sz="2200" b="1" kern="1200" dirty="0">
            <a:effectLst>
              <a:outerShdw blurRad="38100" dist="38100" dir="2700000" algn="tl">
                <a:schemeClr val="bg1">
                  <a:alpha val="90000"/>
                </a:schemeClr>
              </a:outerShdw>
            </a:effectLst>
          </a:endParaRPr>
        </a:p>
      </dsp:txBody>
      <dsp:txXfrm>
        <a:off x="1795776" y="3158099"/>
        <a:ext cx="3416355" cy="631620"/>
      </dsp:txXfrm>
    </dsp:sp>
    <dsp:sp modelId="{98EA3A90-F6C6-4730-90A7-A603904499D0}">
      <dsp:nvSpPr>
        <dsp:cNvPr id="0" name=""/>
        <dsp:cNvSpPr/>
      </dsp:nvSpPr>
      <dsp:spPr>
        <a:xfrm>
          <a:off x="437994" y="3789720"/>
          <a:ext cx="6131919" cy="631620"/>
        </a:xfrm>
        <a:prstGeom prst="trapezoid">
          <a:avLst>
            <a:gd name="adj" fmla="val 69345"/>
          </a:avLst>
        </a:prstGeom>
        <a:solidFill>
          <a:schemeClr val="accent6">
            <a:shade val="80000"/>
            <a:hueOff val="0"/>
            <a:satOff val="-7251"/>
            <a:lumOff val="23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肺機能の障害</a:t>
          </a:r>
          <a:endParaRPr kumimoji="1" lang="ja-JP" altLang="en-US" sz="2200" b="1" kern="1200" dirty="0">
            <a:effectLst>
              <a:outerShdw blurRad="38100" dist="38100" dir="2700000" algn="tl">
                <a:schemeClr val="bg1">
                  <a:alpha val="90000"/>
                </a:schemeClr>
              </a:outerShdw>
            </a:effectLst>
          </a:endParaRPr>
        </a:p>
      </dsp:txBody>
      <dsp:txXfrm>
        <a:off x="1511080" y="3789720"/>
        <a:ext cx="3985747" cy="631620"/>
      </dsp:txXfrm>
    </dsp:sp>
    <dsp:sp modelId="{58A7C3CC-C846-412A-9F11-F20439A630A6}">
      <dsp:nvSpPr>
        <dsp:cNvPr id="0" name=""/>
        <dsp:cNvSpPr/>
      </dsp:nvSpPr>
      <dsp:spPr>
        <a:xfrm>
          <a:off x="0" y="4421340"/>
          <a:ext cx="7007908" cy="631620"/>
        </a:xfrm>
        <a:prstGeom prst="trapezoid">
          <a:avLst>
            <a:gd name="adj" fmla="val 69345"/>
          </a:avLst>
        </a:prstGeom>
        <a:solidFill>
          <a:schemeClr val="accent6">
            <a:shade val="80000"/>
            <a:hueOff val="0"/>
            <a:satOff val="-8460"/>
            <a:lumOff val="27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effectLst>
                <a:outerShdw blurRad="38100" dist="38100" dir="2700000" algn="tl">
                  <a:schemeClr val="bg1">
                    <a:alpha val="90000"/>
                  </a:schemeClr>
                </a:outerShdw>
              </a:effectLst>
            </a:rPr>
            <a:t>潜在的（わずかな）影響</a:t>
          </a:r>
          <a:endParaRPr kumimoji="1" lang="ja-JP" altLang="en-US" sz="2200" b="1" kern="1200" dirty="0">
            <a:effectLst>
              <a:outerShdw blurRad="38100" dist="38100" dir="2700000" algn="tl">
                <a:schemeClr val="bg1">
                  <a:alpha val="90000"/>
                </a:schemeClr>
              </a:outerShdw>
            </a:effectLst>
          </a:endParaRPr>
        </a:p>
      </dsp:txBody>
      <dsp:txXfrm>
        <a:off x="1226383" y="4421340"/>
        <a:ext cx="4555140" cy="6316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vl1pPr>
          </a:lstStyle>
          <a:p>
            <a:endParaRPr lang="en-US" altLang="ja-JP"/>
          </a:p>
        </p:txBody>
      </p:sp>
      <p:sp>
        <p:nvSpPr>
          <p:cNvPr id="13312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vl1pPr>
          </a:lstStyle>
          <a:p>
            <a:endParaRPr lang="en-US" altLang="ja-JP"/>
          </a:p>
        </p:txBody>
      </p:sp>
      <p:sp>
        <p:nvSpPr>
          <p:cNvPr id="13312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vl1pPr>
          </a:lstStyle>
          <a:p>
            <a:endParaRPr lang="en-US" altLang="ja-JP"/>
          </a:p>
        </p:txBody>
      </p:sp>
      <p:sp>
        <p:nvSpPr>
          <p:cNvPr id="13312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vl1pPr>
          </a:lstStyle>
          <a:p>
            <a:fld id="{68BCB31A-2894-4812-A114-1E7DF7499834}" type="slidenum">
              <a:rPr lang="en-US" altLang="ja-JP"/>
              <a:pPr/>
              <a:t>‹#›</a:t>
            </a:fld>
            <a:endParaRPr lang="en-US" altLang="ja-JP"/>
          </a:p>
        </p:txBody>
      </p:sp>
    </p:spTree>
    <p:extLst>
      <p:ext uri="{BB962C8B-B14F-4D97-AF65-F5344CB8AC3E}">
        <p14:creationId xmlns:p14="http://schemas.microsoft.com/office/powerpoint/2010/main" val="372658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vl1pPr>
          </a:lstStyle>
          <a:p>
            <a:endParaRPr lang="en-US" altLang="ja-JP"/>
          </a:p>
        </p:txBody>
      </p:sp>
      <p:sp>
        <p:nvSpPr>
          <p:cNvPr id="7065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vl1pPr>
          </a:lstStyle>
          <a:p>
            <a:endParaRPr lang="en-US" altLang="ja-JP"/>
          </a:p>
        </p:txBody>
      </p:sp>
      <p:sp>
        <p:nvSpPr>
          <p:cNvPr id="70660" name="Rectangle 4"/>
          <p:cNvSpPr>
            <a:spLocks noGrp="1" noRot="1" noChangeAspect="1" noChangeArrowheads="1" noTextEdit="1"/>
          </p:cNvSpPr>
          <p:nvPr>
            <p:ph type="sldImg" idx="2"/>
          </p:nvPr>
        </p:nvSpPr>
        <p:spPr bwMode="auto">
          <a:xfrm>
            <a:off x="901700" y="739775"/>
            <a:ext cx="4933950" cy="370205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0662"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vl1pPr>
          </a:lstStyle>
          <a:p>
            <a:endParaRPr lang="en-US" altLang="ja-JP"/>
          </a:p>
        </p:txBody>
      </p:sp>
      <p:sp>
        <p:nvSpPr>
          <p:cNvPr id="70663"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vl1pPr>
          </a:lstStyle>
          <a:p>
            <a:fld id="{D3AC8712-E346-4251-BAA3-3AEE38F527F4}" type="slidenum">
              <a:rPr lang="en-US" altLang="ja-JP"/>
              <a:pPr/>
              <a:t>‹#›</a:t>
            </a:fld>
            <a:endParaRPr lang="en-US" altLang="ja-JP"/>
          </a:p>
        </p:txBody>
      </p:sp>
    </p:spTree>
    <p:extLst>
      <p:ext uri="{BB962C8B-B14F-4D97-AF65-F5344CB8AC3E}">
        <p14:creationId xmlns:p14="http://schemas.microsoft.com/office/powerpoint/2010/main" val="3593578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7CD55-3A93-4A4B-A6FD-FBCC055174A8}" type="slidenum">
              <a:rPr lang="en-US" altLang="ja-JP"/>
              <a:pPr/>
              <a:t>1</a:t>
            </a:fld>
            <a:endParaRPr lang="en-US" altLang="ja-JP"/>
          </a:p>
        </p:txBody>
      </p:sp>
      <p:sp>
        <p:nvSpPr>
          <p:cNvPr id="542722" name="Rectangle 2"/>
          <p:cNvSpPr>
            <a:spLocks noGrp="1" noRot="1" noChangeAspect="1" noChangeArrowheads="1" noTextEdit="1"/>
          </p:cNvSpPr>
          <p:nvPr>
            <p:ph type="sldImg"/>
          </p:nvPr>
        </p:nvSpPr>
        <p:spPr>
          <a:xfrm>
            <a:off x="903288" y="741363"/>
            <a:ext cx="4932362" cy="3698875"/>
          </a:xfrm>
          <a:ln/>
        </p:spPr>
      </p:sp>
      <p:sp>
        <p:nvSpPr>
          <p:cNvPr id="54272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9427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D54BE10-7D9E-41AF-A582-D016727B7991}" type="slidenum">
              <a:rPr lang="en-US" altLang="ja-JP"/>
              <a:pPr/>
              <a:t>16</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7588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55E4BF7-3302-4132-9251-8A8A47F377E0}" type="slidenum">
              <a:rPr lang="en-US" altLang="ja-JP"/>
              <a:pPr/>
              <a:t>17</a:t>
            </a:fld>
            <a:endParaRPr lang="en-US" altLang="ja-JP"/>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98457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1CC65EC-F810-461A-8D33-636E4557477C}" type="slidenum">
              <a:rPr lang="en-US" altLang="ja-JP"/>
              <a:pPr/>
              <a:t>18</a:t>
            </a:fld>
            <a:endParaRPr lang="en-US" altLang="ja-JP"/>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08978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1CC65EC-F810-461A-8D33-636E4557477C}" type="slidenum">
              <a:rPr lang="en-US" altLang="ja-JP"/>
              <a:pPr/>
              <a:t>19</a:t>
            </a:fld>
            <a:endParaRPr lang="en-US" altLang="ja-JP"/>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83470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1CC65EC-F810-461A-8D33-636E4557477C}" type="slidenum">
              <a:rPr lang="en-US" altLang="ja-JP"/>
              <a:pPr/>
              <a:t>20</a:t>
            </a:fld>
            <a:endParaRPr lang="en-US" altLang="ja-JP"/>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66238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8102666-8459-4D26-9507-203E38907B3B}" type="slidenum">
              <a:rPr lang="en-US" altLang="ja-JP" smtClean="0"/>
              <a:pPr/>
              <a:t>21</a:t>
            </a:fld>
            <a:endParaRPr lang="en-US" altLang="ja-JP"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19197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B80D308-EBD5-4478-9381-CB5222D24E10}" type="slidenum">
              <a:rPr lang="en-US" altLang="ja-JP" smtClean="0"/>
              <a:pPr/>
              <a:t>22</a:t>
            </a:fld>
            <a:endParaRPr lang="en-US" altLang="ja-JP"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50704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765323F-1CDB-4C82-95E6-6AECDD8CDD44}" type="slidenum">
              <a:rPr lang="en-US" altLang="ja-JP" smtClean="0"/>
              <a:pPr/>
              <a:t>23</a:t>
            </a:fld>
            <a:endParaRPr lang="en-US" altLang="ja-JP"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65436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765323F-1CDB-4C82-95E6-6AECDD8CDD44}" type="slidenum">
              <a:rPr lang="en-US" altLang="ja-JP" smtClean="0"/>
              <a:pPr/>
              <a:t>24</a:t>
            </a:fld>
            <a:endParaRPr lang="en-US" altLang="ja-JP"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870701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64221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B4895-09A4-42D6-B8EF-35A96141C8C0}" type="slidenum">
              <a:rPr lang="en-US" altLang="ja-JP"/>
              <a:pPr/>
              <a:t>2</a:t>
            </a:fld>
            <a:endParaRPr lang="en-US" altLang="ja-JP"/>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60345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BFC91AC-DF79-4552-AF45-0190A953A5E7}" type="slidenum">
              <a:rPr lang="en-US" altLang="ja-JP" smtClean="0"/>
              <a:pPr/>
              <a:t>30</a:t>
            </a:fld>
            <a:endParaRPr lang="en-US" altLang="ja-JP"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65971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9FBD4B-5D9C-4A00-B941-5D68D71DC17C}" type="slidenum">
              <a:rPr lang="en-US" altLang="ja-JP" smtClean="0"/>
              <a:pPr/>
              <a:t>32</a:t>
            </a:fld>
            <a:endParaRPr lang="en-US" altLang="ja-JP"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061280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CDE7E65-88EF-4832-81EC-DD97F382A242}" type="slidenum">
              <a:rPr lang="en-US" altLang="ja-JP" smtClean="0"/>
              <a:pPr/>
              <a:t>33</a:t>
            </a:fld>
            <a:endParaRPr lang="en-US" altLang="ja-JP"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14426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131B400-5B36-4CCF-BE4F-9D5FEF20B2EE}" type="slidenum">
              <a:rPr lang="en-US" altLang="ja-JP" smtClean="0"/>
              <a:pPr/>
              <a:t>34</a:t>
            </a:fld>
            <a:endParaRPr lang="en-US" altLang="ja-JP"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090335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7C81E19-92B3-4E68-B457-9471F1BFA31B}" type="slidenum">
              <a:rPr lang="en-US" altLang="ja-JP" smtClean="0"/>
              <a:pPr/>
              <a:t>35</a:t>
            </a:fld>
            <a:endParaRPr lang="en-US" altLang="ja-JP"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1711678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17D1B0B-D12B-462B-A9C3-3EC94366A046}" type="slidenum">
              <a:rPr lang="en-US" altLang="ja-JP" smtClean="0"/>
              <a:pPr/>
              <a:t>36</a:t>
            </a:fld>
            <a:endParaRPr lang="en-US" altLang="ja-JP"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773056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542638D-3C3E-46BD-8E3C-D0EFD7198B03}" type="slidenum">
              <a:rPr lang="en-US" altLang="ja-JP" smtClean="0"/>
              <a:pPr/>
              <a:t>37</a:t>
            </a:fld>
            <a:endParaRPr lang="en-US" altLang="ja-JP"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654019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01700" y="739775"/>
            <a:ext cx="4933950" cy="3700463"/>
          </a:xfrm>
          <a:ln/>
        </p:spPr>
      </p:sp>
      <p:sp>
        <p:nvSpPr>
          <p:cNvPr id="73731" name="Rectangle 3"/>
          <p:cNvSpPr>
            <a:spLocks noGrp="1" noChangeArrowheads="1"/>
          </p:cNvSpPr>
          <p:nvPr>
            <p:ph type="body" idx="1"/>
          </p:nvPr>
        </p:nvSpPr>
        <p:spPr>
          <a:noFill/>
          <a:ln/>
        </p:spPr>
        <p:txBody>
          <a:bodyPr/>
          <a:lstStyle/>
          <a:p>
            <a:endParaRPr lang="ja-JP" altLang="en-US" smtClean="0">
              <a:ea typeface="ＭＳ Ｐゴシック" charset="-128"/>
            </a:endParaRPr>
          </a:p>
        </p:txBody>
      </p:sp>
    </p:spTree>
    <p:extLst>
      <p:ext uri="{BB962C8B-B14F-4D97-AF65-F5344CB8AC3E}">
        <p14:creationId xmlns:p14="http://schemas.microsoft.com/office/powerpoint/2010/main" val="1304442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A2E07-013D-4186-886B-5ED316CCF8F6}" type="slidenum">
              <a:rPr lang="en-US" altLang="ja-JP"/>
              <a:pPr/>
              <a:t>39</a:t>
            </a:fld>
            <a:endParaRPr lang="en-US" altLang="ja-JP"/>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777496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06529-A7A8-49B6-B627-ABF1763DCBF2}" type="slidenum">
              <a:rPr lang="ja-JP" altLang="en-US"/>
              <a:pPr/>
              <a:t>40</a:t>
            </a:fld>
            <a:endParaRPr lang="en-US" altLang="ja-JP"/>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25954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14763" y="9374189"/>
            <a:ext cx="2919412" cy="493712"/>
          </a:xfrm>
          <a:prstGeom prst="rect">
            <a:avLst/>
          </a:prstGeom>
          <a:noFill/>
          <a:ln w="9525">
            <a:noFill/>
            <a:miter lim="800000"/>
            <a:headEnd/>
            <a:tailEnd/>
          </a:ln>
        </p:spPr>
        <p:txBody>
          <a:bodyPr lIns="91389" tIns="45694" rIns="91389" bIns="45694" anchor="b"/>
          <a:lstStyle/>
          <a:p>
            <a:pPr algn="r"/>
            <a:fld id="{387E71B8-5ADB-4CC8-9AA5-EE1DB5E6A94E}" type="slidenum">
              <a:rPr lang="en-US" altLang="ja-JP" sz="1200"/>
              <a:pPr algn="r"/>
              <a:t>4</a:t>
            </a:fld>
            <a:endParaRPr lang="en-US" altLang="ja-JP" sz="12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635881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7FBDE-9043-491C-9747-2E9E74553C9B}" type="slidenum">
              <a:rPr lang="ja-JP" altLang="en-US"/>
              <a:pPr/>
              <a:t>41</a:t>
            </a:fld>
            <a:endParaRPr lang="en-US" altLang="ja-JP"/>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69794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DB52B-083B-4A68-91D3-F5F6118A1B3F}" type="slidenum">
              <a:rPr lang="en-US" altLang="ja-JP"/>
              <a:pPr/>
              <a:t>44</a:t>
            </a:fld>
            <a:endParaRPr lang="en-US" altLang="ja-JP"/>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944563" y="4860925"/>
            <a:ext cx="5210175" cy="4606925"/>
          </a:xfrm>
        </p:spPr>
        <p:txBody>
          <a:bodyPr/>
          <a:lstStyle/>
          <a:p>
            <a:pPr marL="190500" indent="-190500"/>
            <a:r>
              <a:rPr lang="ja-JP" altLang="en-US"/>
              <a:t>各都市における大気中粒子状物質濃度の測定結果を示した。</a:t>
            </a:r>
          </a:p>
          <a:p>
            <a:pPr marL="190500" indent="-190500"/>
            <a:r>
              <a:rPr lang="ja-JP" altLang="en-US"/>
              <a:t>瀋陽では、</a:t>
            </a:r>
            <a:r>
              <a:rPr lang="en-US" altLang="ja-JP"/>
              <a:t>2001-02</a:t>
            </a:r>
            <a:r>
              <a:rPr lang="ja-JP" altLang="en-US"/>
              <a:t>年の結果は</a:t>
            </a:r>
            <a:r>
              <a:rPr lang="en-US" altLang="ja-JP"/>
              <a:t>TSP</a:t>
            </a:r>
            <a:r>
              <a:rPr lang="ja-JP" altLang="en-US"/>
              <a:t>、</a:t>
            </a:r>
            <a:r>
              <a:rPr lang="en-US" altLang="ja-JP"/>
              <a:t>PM7</a:t>
            </a:r>
            <a:r>
              <a:rPr lang="ja-JP" altLang="en-US"/>
              <a:t>、</a:t>
            </a:r>
            <a:r>
              <a:rPr lang="en-US" altLang="ja-JP"/>
              <a:t>PM2.1</a:t>
            </a:r>
            <a:r>
              <a:rPr lang="ja-JP" altLang="en-US"/>
              <a:t>ともに、</a:t>
            </a:r>
            <a:r>
              <a:rPr lang="en-US" altLang="ja-JP"/>
              <a:t>2001</a:t>
            </a:r>
            <a:r>
              <a:rPr lang="ja-JP" altLang="en-US"/>
              <a:t>年</a:t>
            </a:r>
            <a:r>
              <a:rPr lang="en-US" altLang="ja-JP"/>
              <a:t>7</a:t>
            </a:r>
            <a:r>
              <a:rPr lang="ja-JP" altLang="en-US"/>
              <a:t>月は低く、</a:t>
            </a:r>
            <a:r>
              <a:rPr lang="en-US" altLang="ja-JP"/>
              <a:t>2002</a:t>
            </a:r>
            <a:r>
              <a:rPr lang="ja-JP" altLang="en-US"/>
              <a:t>年４月は高濃度となっており、</a:t>
            </a:r>
            <a:r>
              <a:rPr lang="en-US" altLang="ja-JP"/>
              <a:t>2001</a:t>
            </a:r>
            <a:r>
              <a:rPr lang="ja-JP" altLang="en-US"/>
              <a:t>年</a:t>
            </a:r>
            <a:r>
              <a:rPr lang="en-US" altLang="ja-JP"/>
              <a:t>10</a:t>
            </a:r>
            <a:r>
              <a:rPr lang="ja-JP" altLang="en-US"/>
              <a:t>月と</a:t>
            </a:r>
            <a:r>
              <a:rPr lang="en-US" altLang="ja-JP"/>
              <a:t>2002</a:t>
            </a:r>
            <a:r>
              <a:rPr lang="ja-JP" altLang="en-US"/>
              <a:t>年</a:t>
            </a:r>
            <a:r>
              <a:rPr lang="en-US" altLang="ja-JP"/>
              <a:t>1</a:t>
            </a:r>
            <a:r>
              <a:rPr lang="ja-JP" altLang="en-US"/>
              <a:t>月はそれらの中間であった。</a:t>
            </a:r>
            <a:r>
              <a:rPr lang="en-US" altLang="ja-JP"/>
              <a:t>2004</a:t>
            </a:r>
            <a:r>
              <a:rPr lang="ja-JP" altLang="en-US"/>
              <a:t>～</a:t>
            </a:r>
            <a:r>
              <a:rPr lang="en-US" altLang="ja-JP"/>
              <a:t>05</a:t>
            </a:r>
            <a:r>
              <a:rPr lang="ja-JP" altLang="en-US"/>
              <a:t>年の測定結果では、</a:t>
            </a:r>
            <a:r>
              <a:rPr lang="en-US" altLang="ja-JP"/>
              <a:t>2004</a:t>
            </a:r>
            <a:r>
              <a:rPr lang="ja-JP" altLang="en-US"/>
              <a:t>年</a:t>
            </a:r>
            <a:r>
              <a:rPr lang="en-US" altLang="ja-JP"/>
              <a:t>12</a:t>
            </a:r>
            <a:r>
              <a:rPr lang="ja-JP" altLang="en-US"/>
              <a:t>月に高く、</a:t>
            </a:r>
            <a:r>
              <a:rPr lang="en-US" altLang="ja-JP"/>
              <a:t>2005</a:t>
            </a:r>
            <a:r>
              <a:rPr lang="ja-JP" altLang="en-US"/>
              <a:t>年五月には濃度が低下していた。</a:t>
            </a:r>
          </a:p>
          <a:p>
            <a:pPr marL="190500" indent="-190500"/>
            <a:r>
              <a:rPr lang="ja-JP" altLang="en-US"/>
              <a:t>撫順、鉄嶺では、暖房期である</a:t>
            </a:r>
            <a:r>
              <a:rPr lang="en-US" altLang="ja-JP"/>
              <a:t>12</a:t>
            </a:r>
            <a:r>
              <a:rPr lang="ja-JP" altLang="en-US"/>
              <a:t>月、</a:t>
            </a:r>
            <a:r>
              <a:rPr lang="en-US" altLang="ja-JP"/>
              <a:t>1</a:t>
            </a:r>
            <a:r>
              <a:rPr lang="ja-JP" altLang="en-US"/>
              <a:t>月は、それぞれ</a:t>
            </a:r>
            <a:r>
              <a:rPr lang="en-US" altLang="ja-JP"/>
              <a:t>7</a:t>
            </a:r>
            <a:r>
              <a:rPr lang="ja-JP" altLang="en-US"/>
              <a:t>月、</a:t>
            </a:r>
            <a:r>
              <a:rPr lang="en-US" altLang="ja-JP"/>
              <a:t>10</a:t>
            </a:r>
            <a:r>
              <a:rPr lang="ja-JP" altLang="en-US"/>
              <a:t>月に比して</a:t>
            </a:r>
            <a:r>
              <a:rPr lang="en-US" altLang="ja-JP"/>
              <a:t>TSP</a:t>
            </a:r>
            <a:r>
              <a:rPr lang="ja-JP" altLang="en-US"/>
              <a:t>、</a:t>
            </a:r>
            <a:r>
              <a:rPr lang="en-US" altLang="ja-JP"/>
              <a:t>PM7</a:t>
            </a:r>
            <a:r>
              <a:rPr lang="ja-JP" altLang="en-US"/>
              <a:t>、</a:t>
            </a:r>
            <a:r>
              <a:rPr lang="en-US" altLang="ja-JP"/>
              <a:t>PM2.1</a:t>
            </a:r>
            <a:r>
              <a:rPr lang="ja-JP" altLang="en-US"/>
              <a:t>濃度ともに高かった。撫順市では</a:t>
            </a:r>
            <a:r>
              <a:rPr lang="en-US" altLang="ja-JP"/>
              <a:t>2003</a:t>
            </a:r>
            <a:r>
              <a:rPr lang="ja-JP" altLang="en-US"/>
              <a:t>年</a:t>
            </a:r>
            <a:r>
              <a:rPr lang="en-US" altLang="ja-JP"/>
              <a:t>4</a:t>
            </a:r>
            <a:r>
              <a:rPr lang="ja-JP" altLang="en-US"/>
              <a:t>月の</a:t>
            </a:r>
            <a:r>
              <a:rPr lang="en-US" altLang="ja-JP"/>
              <a:t>TSP </a:t>
            </a:r>
            <a:r>
              <a:rPr lang="ja-JP" altLang="en-US"/>
              <a:t>、</a:t>
            </a:r>
            <a:r>
              <a:rPr lang="en-US" altLang="ja-JP"/>
              <a:t>PM7</a:t>
            </a:r>
            <a:r>
              <a:rPr lang="ja-JP" altLang="en-US"/>
              <a:t>濃度も高かったが、鉄嶺市では</a:t>
            </a:r>
            <a:r>
              <a:rPr lang="en-US" altLang="ja-JP"/>
              <a:t>2004</a:t>
            </a:r>
            <a:r>
              <a:rPr lang="ja-JP" altLang="en-US"/>
              <a:t>年</a:t>
            </a:r>
            <a:r>
              <a:rPr lang="en-US" altLang="ja-JP"/>
              <a:t>5</a:t>
            </a:r>
            <a:r>
              <a:rPr lang="ja-JP" altLang="en-US"/>
              <a:t>月には濃度が低下していた。</a:t>
            </a:r>
          </a:p>
        </p:txBody>
      </p:sp>
    </p:spTree>
    <p:extLst>
      <p:ext uri="{BB962C8B-B14F-4D97-AF65-F5344CB8AC3E}">
        <p14:creationId xmlns:p14="http://schemas.microsoft.com/office/powerpoint/2010/main" val="3731551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A31C7-8EC6-4966-8AE2-551340D0FFE2}" type="slidenum">
              <a:rPr lang="en-US" altLang="ja-JP"/>
              <a:pPr/>
              <a:t>46</a:t>
            </a:fld>
            <a:endParaRPr lang="en-US" altLang="ja-JP"/>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ja-JP" altLang="en-US" dirty="0"/>
              <a:t>大気中</a:t>
            </a:r>
            <a:r>
              <a:rPr lang="en-US" altLang="ja-JP" dirty="0"/>
              <a:t>PM2.1</a:t>
            </a:r>
            <a:r>
              <a:rPr lang="ja-JP" altLang="en-US" dirty="0"/>
              <a:t>濃度</a:t>
            </a:r>
            <a:r>
              <a:rPr lang="en-US" altLang="ja-JP" dirty="0"/>
              <a:t>10μg/m3</a:t>
            </a:r>
            <a:r>
              <a:rPr lang="ja-JP" altLang="en-US" dirty="0"/>
              <a:t>増加あたりの</a:t>
            </a:r>
            <a:r>
              <a:rPr lang="en-US" altLang="ja-JP" dirty="0"/>
              <a:t>FEV1.0</a:t>
            </a:r>
            <a:r>
              <a:rPr lang="ja-JP" altLang="en-US" dirty="0"/>
              <a:t>の変化量を示した。これは男子についての結果である。</a:t>
            </a:r>
          </a:p>
          <a:p>
            <a:r>
              <a:rPr lang="ja-JP" altLang="en-US" dirty="0"/>
              <a:t>学校別には、多くの学校で</a:t>
            </a:r>
            <a:r>
              <a:rPr lang="en-US" altLang="ja-JP" dirty="0"/>
              <a:t>PM2.1</a:t>
            </a:r>
            <a:r>
              <a:rPr lang="ja-JP" altLang="en-US" dirty="0"/>
              <a:t>濃度と</a:t>
            </a:r>
            <a:r>
              <a:rPr lang="en-US" altLang="ja-JP" dirty="0"/>
              <a:t>FEV1.0</a:t>
            </a:r>
            <a:r>
              <a:rPr lang="ja-JP" altLang="en-US" dirty="0"/>
              <a:t>との間に有意な負の関連が認められた。</a:t>
            </a:r>
          </a:p>
          <a:p>
            <a:r>
              <a:rPr lang="ja-JP" altLang="en-US" dirty="0"/>
              <a:t>都市別に</a:t>
            </a:r>
            <a:r>
              <a:rPr lang="en-US" altLang="ja-JP" dirty="0"/>
              <a:t>3</a:t>
            </a:r>
            <a:r>
              <a:rPr lang="ja-JP" altLang="en-US" dirty="0"/>
              <a:t>校の結果を合せても、</a:t>
            </a:r>
            <a:r>
              <a:rPr lang="en-US" altLang="ja-JP" dirty="0"/>
              <a:t>PM2.1</a:t>
            </a:r>
            <a:r>
              <a:rPr lang="ja-JP" altLang="en-US" dirty="0"/>
              <a:t>濃度の増加によっても</a:t>
            </a:r>
            <a:r>
              <a:rPr lang="en-US" altLang="ja-JP" dirty="0"/>
              <a:t>FEV1.0</a:t>
            </a:r>
            <a:r>
              <a:rPr lang="ja-JP" altLang="en-US" dirty="0"/>
              <a:t>が有意に低下する傾向が認められた。</a:t>
            </a:r>
          </a:p>
          <a:p>
            <a:r>
              <a:rPr lang="en-US" altLang="ja-JP" dirty="0"/>
              <a:t>3</a:t>
            </a:r>
            <a:r>
              <a:rPr lang="ja-JP" altLang="en-US" dirty="0"/>
              <a:t>市を併合した結果でも有意な負の関連が認められた。</a:t>
            </a:r>
          </a:p>
        </p:txBody>
      </p:sp>
    </p:spTree>
    <p:extLst>
      <p:ext uri="{BB962C8B-B14F-4D97-AF65-F5344CB8AC3E}">
        <p14:creationId xmlns:p14="http://schemas.microsoft.com/office/powerpoint/2010/main" val="625066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5B3D0364-9C5A-41CF-924F-1DF5AEE83B79}" type="slidenum">
              <a:rPr lang="en-US" altLang="ja-JP"/>
              <a:pPr/>
              <a:t>47</a:t>
            </a:fld>
            <a:endParaRPr lang="en-US" altLang="ja-JP"/>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881515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63DCA5-5838-4034-B05D-7B21E5B12714}" type="slidenum">
              <a:rPr lang="en-US" altLang="ja-JP"/>
              <a:pPr/>
              <a:t>49</a:t>
            </a:fld>
            <a:endParaRPr lang="en-US" altLang="ja-JP"/>
          </a:p>
        </p:txBody>
      </p:sp>
      <p:sp>
        <p:nvSpPr>
          <p:cNvPr id="493570" name="スライド イメージ プレースホルダ 1"/>
          <p:cNvSpPr>
            <a:spLocks noGrp="1" noRot="1" noChangeAspect="1" noTextEdit="1"/>
          </p:cNvSpPr>
          <p:nvPr>
            <p:ph type="sldImg"/>
          </p:nvPr>
        </p:nvSpPr>
        <p:spPr>
          <a:ln/>
        </p:spPr>
      </p:sp>
      <p:sp>
        <p:nvSpPr>
          <p:cNvPr id="493571" name="ノート プレースホルダ 2"/>
          <p:cNvSpPr>
            <a:spLocks noGrp="1"/>
          </p:cNvSpPr>
          <p:nvPr>
            <p:ph type="body" idx="1"/>
          </p:nvPr>
        </p:nvSpPr>
        <p:spPr/>
        <p:txBody>
          <a:bodyPr/>
          <a:lstStyle/>
          <a:p>
            <a:pPr>
              <a:spcBef>
                <a:spcPct val="0"/>
              </a:spcBef>
            </a:pPr>
            <a:endParaRPr lang="ja-JP" altLang="ja-JP">
              <a:ea typeface="ＭＳ Ｐゴシック" pitchFamily="50" charset="-128"/>
            </a:endParaRPr>
          </a:p>
        </p:txBody>
      </p:sp>
      <p:sp>
        <p:nvSpPr>
          <p:cNvPr id="19460" name="スライド番号プレースホルダ 3"/>
          <p:cNvSpPr txBox="1">
            <a:spLocks noGrp="1"/>
          </p:cNvSpPr>
          <p:nvPr/>
        </p:nvSpPr>
        <p:spPr bwMode="auto">
          <a:xfrm>
            <a:off x="4020650" y="9720989"/>
            <a:ext cx="3076976" cy="511977"/>
          </a:xfrm>
          <a:prstGeom prst="rect">
            <a:avLst/>
          </a:prstGeom>
          <a:noFill/>
          <a:ln w="9525">
            <a:noFill/>
            <a:miter lim="800000"/>
            <a:headEnd/>
            <a:tailEnd/>
          </a:ln>
        </p:spPr>
        <p:txBody>
          <a:bodyPr lIns="95432" tIns="47716" rIns="95432" bIns="47716" anchor="b"/>
          <a:lstStyle/>
          <a:p>
            <a:pPr algn="r">
              <a:defRPr/>
            </a:pPr>
            <a:fld id="{6B0812F2-E5B7-4EA9-8FC5-469310E26C30}" type="slidenum">
              <a:rPr lang="ja-JP" altLang="en-US" sz="1300">
                <a:latin typeface="+mn-lt"/>
                <a:ea typeface="+mn-ea"/>
              </a:rPr>
              <a:pPr algn="r">
                <a:defRPr/>
              </a:pPr>
              <a:t>49</a:t>
            </a:fld>
            <a:endParaRPr lang="en-US" altLang="ja-JP" sz="1300">
              <a:latin typeface="+mn-lt"/>
              <a:ea typeface="+mn-ea"/>
            </a:endParaRPr>
          </a:p>
        </p:txBody>
      </p:sp>
    </p:spTree>
    <p:extLst>
      <p:ext uri="{BB962C8B-B14F-4D97-AF65-F5344CB8AC3E}">
        <p14:creationId xmlns:p14="http://schemas.microsoft.com/office/powerpoint/2010/main" val="2362832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fld id="{0A9B47A7-0F39-458D-9F88-AFA033D850A7}" type="slidenum">
              <a:rPr lang="en-US" altLang="ja-JP" smtClean="0"/>
              <a:pPr/>
              <a:t>60</a:t>
            </a:fld>
            <a:endParaRPr lang="en-US" altLang="ja-JP"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a:lstStyle/>
          <a:p>
            <a:pPr eaLnBrk="1" hangingPunct="1"/>
            <a:endParaRPr lang="ja-JP" altLang="ja-JP" smtClean="0">
              <a:ea typeface="ＭＳ Ｐゴシック" pitchFamily="50" charset="-128"/>
            </a:endParaRPr>
          </a:p>
        </p:txBody>
      </p:sp>
    </p:spTree>
    <p:extLst>
      <p:ext uri="{BB962C8B-B14F-4D97-AF65-F5344CB8AC3E}">
        <p14:creationId xmlns:p14="http://schemas.microsoft.com/office/powerpoint/2010/main" val="10549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77F9AB-A3C1-42CF-B875-F9064FFDD099}" type="slidenum">
              <a:rPr lang="ja-JP" altLang="en-US"/>
              <a:pPr/>
              <a:t>61</a:t>
            </a:fld>
            <a:endParaRPr lang="en-US" altLang="ja-JP"/>
          </a:p>
        </p:txBody>
      </p:sp>
      <p:sp>
        <p:nvSpPr>
          <p:cNvPr id="70658" name="Rectangle 7"/>
          <p:cNvSpPr txBox="1">
            <a:spLocks noGrp="1" noChangeArrowheads="1"/>
          </p:cNvSpPr>
          <p:nvPr/>
        </p:nvSpPr>
        <p:spPr bwMode="auto">
          <a:xfrm>
            <a:off x="3883992" y="8685109"/>
            <a:ext cx="2972392" cy="457420"/>
          </a:xfrm>
          <a:prstGeom prst="rect">
            <a:avLst/>
          </a:prstGeom>
          <a:noFill/>
          <a:ln w="9525">
            <a:noFill/>
            <a:miter lim="800000"/>
            <a:headEnd/>
            <a:tailEnd/>
          </a:ln>
        </p:spPr>
        <p:txBody>
          <a:bodyPr lIns="88059" tIns="44029" rIns="88059" bIns="44029" anchor="b"/>
          <a:lstStyle/>
          <a:p>
            <a:pPr algn="r" defTabSz="880546"/>
            <a:fld id="{3CEDEA18-9D84-43D3-B108-EC4EC9C3A6D2}" type="slidenum">
              <a:rPr lang="en-US" altLang="ja-JP" sz="1200"/>
              <a:pPr algn="r" defTabSz="880546"/>
              <a:t>61</a:t>
            </a:fld>
            <a:endParaRPr lang="en-US" altLang="ja-JP" sz="1200" dirty="0"/>
          </a:p>
        </p:txBody>
      </p:sp>
      <p:sp>
        <p:nvSpPr>
          <p:cNvPr id="70659" name="Rectangle 2"/>
          <p:cNvSpPr>
            <a:spLocks noGrp="1" noRot="1" noChangeAspect="1" noChangeArrowheads="1" noTextEdit="1"/>
          </p:cNvSpPr>
          <p:nvPr>
            <p:ph type="sldImg"/>
          </p:nvPr>
        </p:nvSpPr>
        <p:spPr>
          <a:xfrm>
            <a:off x="1146175" y="685800"/>
            <a:ext cx="4570413" cy="3427413"/>
          </a:xfrm>
          <a:ln w="12700" cap="flat"/>
        </p:spPr>
      </p:sp>
      <p:sp>
        <p:nvSpPr>
          <p:cNvPr id="70660" name="Rectangle 3"/>
          <p:cNvSpPr>
            <a:spLocks noGrp="1" noChangeArrowheads="1"/>
          </p:cNvSpPr>
          <p:nvPr>
            <p:ph type="body" idx="1"/>
          </p:nvPr>
        </p:nvSpPr>
        <p:spPr/>
        <p:txBody>
          <a:bodyPr lIns="88669" tIns="44335" rIns="88669" bIns="44335"/>
          <a:lstStyle/>
          <a:p>
            <a:endParaRPr lang="ja-JP" altLang="ja-JP"/>
          </a:p>
        </p:txBody>
      </p:sp>
    </p:spTree>
    <p:extLst>
      <p:ext uri="{BB962C8B-B14F-4D97-AF65-F5344CB8AC3E}">
        <p14:creationId xmlns:p14="http://schemas.microsoft.com/office/powerpoint/2010/main" val="3139242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B68197F-3177-4BF6-B1A3-79D7507AA600}" type="slidenum">
              <a:rPr lang="ja-JP" altLang="en-US" smtClean="0"/>
              <a:pPr/>
              <a:t>62</a:t>
            </a:fld>
            <a:endParaRPr lang="en-US" altLang="ja-JP"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ja-JP" altLang="en-US" smtClean="0"/>
          </a:p>
        </p:txBody>
      </p:sp>
    </p:spTree>
    <p:extLst>
      <p:ext uri="{BB962C8B-B14F-4D97-AF65-F5344CB8AC3E}">
        <p14:creationId xmlns:p14="http://schemas.microsoft.com/office/powerpoint/2010/main" val="791615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
        <p:nvSpPr>
          <p:cNvPr id="4" name="スライド番号プレースホルダ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B18680F-B0BE-46FF-93DB-31DC61863D78}" type="slidenum">
              <a:rPr lang="ja-JP" altLang="en-US">
                <a:latin typeface="Calibri" panose="020F0502020204030204" pitchFamily="34" charset="0"/>
              </a:rPr>
              <a:pPr eaLnBrk="1" hangingPunct="1"/>
              <a:t>63</a:t>
            </a:fld>
            <a:endParaRPr lang="ja-JP" altLang="en-US">
              <a:latin typeface="Calibri" panose="020F0502020204030204" pitchFamily="34" charset="0"/>
            </a:endParaRPr>
          </a:p>
        </p:txBody>
      </p:sp>
    </p:spTree>
    <p:extLst>
      <p:ext uri="{BB962C8B-B14F-4D97-AF65-F5344CB8AC3E}">
        <p14:creationId xmlns:p14="http://schemas.microsoft.com/office/powerpoint/2010/main" val="2238270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C63ADD6-41C7-4ACC-A00C-03F1EB464AE9}" type="slidenum">
              <a:rPr lang="en-US" altLang="ja-JP" smtClean="0"/>
              <a:pPr/>
              <a:t>65</a:t>
            </a:fld>
            <a:endParaRPr lang="en-US" altLang="ja-JP"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420316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0FEEB-6174-4E77-9C55-FE442EACCAC1}" type="slidenum">
              <a:rPr lang="en-US" altLang="ja-JP"/>
              <a:pPr/>
              <a:t>5</a:t>
            </a:fld>
            <a:endParaRPr lang="en-US" altLang="ja-JP"/>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ja-JP" altLang="ja-JP" dirty="0">
              <a:ea typeface="ＭＳ Ｐゴシック" pitchFamily="50" charset="-128"/>
            </a:endParaRPr>
          </a:p>
        </p:txBody>
      </p:sp>
    </p:spTree>
    <p:extLst>
      <p:ext uri="{BB962C8B-B14F-4D97-AF65-F5344CB8AC3E}">
        <p14:creationId xmlns:p14="http://schemas.microsoft.com/office/powerpoint/2010/main" val="412378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3AE66-C349-4C45-BB48-D32F2B6733B7}" type="slidenum">
              <a:rPr lang="en-US" altLang="ja-JP"/>
              <a:pPr/>
              <a:t>8</a:t>
            </a:fld>
            <a:endParaRPr lang="en-US" altLang="ja-JP"/>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3515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ln/>
        </p:spPr>
      </p:sp>
      <p:sp>
        <p:nvSpPr>
          <p:cNvPr id="460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460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fld id="{6FEE51AB-1BE8-4E2C-A68F-4B6F672C82D8}" type="slidenum">
              <a:rPr lang="en-US" altLang="ja-JP" smtClean="0"/>
              <a:pPr/>
              <a:t>9</a:t>
            </a:fld>
            <a:endParaRPr lang="en-US" altLang="ja-JP" smtClean="0"/>
          </a:p>
        </p:txBody>
      </p:sp>
    </p:spTree>
    <p:extLst>
      <p:ext uri="{BB962C8B-B14F-4D97-AF65-F5344CB8AC3E}">
        <p14:creationId xmlns:p14="http://schemas.microsoft.com/office/powerpoint/2010/main" val="129263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3AE66-C349-4C45-BB48-D32F2B6733B7}" type="slidenum">
              <a:rPr lang="en-US" altLang="ja-JP"/>
              <a:pPr/>
              <a:t>12</a:t>
            </a:fld>
            <a:endParaRPr lang="en-US" altLang="ja-JP"/>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28897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AC8712-E346-4251-BAA3-3AEE38F527F4}" type="slidenum">
              <a:rPr lang="en-US" altLang="ja-JP" smtClean="0"/>
              <a:pPr/>
              <a:t>13</a:t>
            </a:fld>
            <a:endParaRPr lang="en-US" altLang="ja-JP"/>
          </a:p>
        </p:txBody>
      </p:sp>
    </p:spTree>
    <p:extLst>
      <p:ext uri="{BB962C8B-B14F-4D97-AF65-F5344CB8AC3E}">
        <p14:creationId xmlns:p14="http://schemas.microsoft.com/office/powerpoint/2010/main" val="145362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C7DB69C-3980-45DF-B23B-519A6A387B01}" type="slidenum">
              <a:rPr lang="en-US" altLang="ja-JP" smtClean="0"/>
              <a:pPr/>
              <a:t>14</a:t>
            </a:fld>
            <a:endParaRPr lang="en-US" altLang="ja-JP"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249444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686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ja-JP" altLang="en-US"/>
          </a:p>
        </p:txBody>
      </p:sp>
      <p:sp>
        <p:nvSpPr>
          <p:cNvPr id="36867" name="Rectangle 3"/>
          <p:cNvSpPr>
            <a:spLocks noGrp="1" noChangeArrowheads="1"/>
          </p:cNvSpPr>
          <p:nvPr>
            <p:ph type="ctrTitle"/>
          </p:nvPr>
        </p:nvSpPr>
        <p:spPr>
          <a:xfrm>
            <a:off x="315913" y="466725"/>
            <a:ext cx="6781800" cy="2133600"/>
          </a:xfrm>
        </p:spPr>
        <p:txBody>
          <a:bodyPr/>
          <a:lstStyle>
            <a:lvl1pPr algn="r">
              <a:defRPr sz="5000"/>
            </a:lvl1pPr>
          </a:lstStyle>
          <a:p>
            <a:r>
              <a:rPr lang="ja-JP" altLang="en-US"/>
              <a:t>マスタ タイトルの書式設定</a:t>
            </a:r>
          </a:p>
        </p:txBody>
      </p:sp>
      <p:sp>
        <p:nvSpPr>
          <p:cNvPr id="3686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6869" name="Rectangle 5"/>
          <p:cNvSpPr>
            <a:spLocks noGrp="1" noChangeArrowheads="1"/>
          </p:cNvSpPr>
          <p:nvPr>
            <p:ph type="dt" sz="half" idx="2"/>
          </p:nvPr>
        </p:nvSpPr>
        <p:spPr/>
        <p:txBody>
          <a:bodyPr/>
          <a:lstStyle>
            <a:lvl1pPr>
              <a:defRPr/>
            </a:lvl1pPr>
          </a:lstStyle>
          <a:p>
            <a:endParaRPr lang="en-US" altLang="ja-JP"/>
          </a:p>
        </p:txBody>
      </p:sp>
      <p:sp>
        <p:nvSpPr>
          <p:cNvPr id="36870" name="Rectangle 6"/>
          <p:cNvSpPr>
            <a:spLocks noGrp="1" noChangeArrowheads="1"/>
          </p:cNvSpPr>
          <p:nvPr>
            <p:ph type="ftr" sz="quarter" idx="3"/>
          </p:nvPr>
        </p:nvSpPr>
        <p:spPr/>
        <p:txBody>
          <a:bodyPr/>
          <a:lstStyle>
            <a:lvl1pPr>
              <a:defRPr/>
            </a:lvl1pPr>
          </a:lstStyle>
          <a:p>
            <a:endParaRPr lang="en-US" altLang="ja-JP"/>
          </a:p>
        </p:txBody>
      </p:sp>
      <p:sp>
        <p:nvSpPr>
          <p:cNvPr id="36871" name="Rectangle 7"/>
          <p:cNvSpPr>
            <a:spLocks noGrp="1" noChangeArrowheads="1"/>
          </p:cNvSpPr>
          <p:nvPr>
            <p:ph type="sldNum" sz="quarter" idx="4"/>
          </p:nvPr>
        </p:nvSpPr>
        <p:spPr/>
        <p:txBody>
          <a:bodyPr/>
          <a:lstStyle>
            <a:lvl1pPr>
              <a:defRPr/>
            </a:lvl1pPr>
          </a:lstStyle>
          <a:p>
            <a:fld id="{E0EF6CB0-4E37-4F54-9A29-9E75A797F0CD}" type="slidenum">
              <a:rPr lang="en-US" altLang="ja-JP"/>
              <a:pPr/>
              <a:t>‹#›</a:t>
            </a:fld>
            <a:endParaRPr lang="en-US" altLang="ja-JP"/>
          </a:p>
        </p:txBody>
      </p:sp>
      <p:grpSp>
        <p:nvGrpSpPr>
          <p:cNvPr id="36872" name="Group 8"/>
          <p:cNvGrpSpPr>
            <a:grpSpLocks/>
          </p:cNvGrpSpPr>
          <p:nvPr/>
        </p:nvGrpSpPr>
        <p:grpSpPr bwMode="auto">
          <a:xfrm>
            <a:off x="7493000" y="2992438"/>
            <a:ext cx="1338263" cy="2189162"/>
            <a:chOff x="4704" y="1885"/>
            <a:chExt cx="843" cy="1379"/>
          </a:xfrm>
        </p:grpSpPr>
        <p:sp>
          <p:nvSpPr>
            <p:cNvPr id="3687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7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7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7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7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7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7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3688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8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ja-JP" altLang="en-US"/>
            </a:p>
          </p:txBody>
        </p:sp>
        <p:sp>
          <p:nvSpPr>
            <p:cNvPr id="3688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3688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3688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3688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ja-JP" altLang="en-US"/>
            </a:p>
          </p:txBody>
        </p:sp>
        <p:sp>
          <p:nvSpPr>
            <p:cNvPr id="3688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3688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3688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3688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3689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ja-JP" altLang="en-US"/>
            </a:p>
          </p:txBody>
        </p:sp>
        <p:sp>
          <p:nvSpPr>
            <p:cNvPr id="3689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3689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ja-JP" altLang="en-US"/>
            </a:p>
          </p:txBody>
        </p:sp>
        <p:sp>
          <p:nvSpPr>
            <p:cNvPr id="3689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ja-JP" altLang="en-US"/>
            </a:p>
          </p:txBody>
        </p:sp>
        <p:sp>
          <p:nvSpPr>
            <p:cNvPr id="3689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ja-JP" altLang="en-US"/>
            </a:p>
          </p:txBody>
        </p:sp>
        <p:sp>
          <p:nvSpPr>
            <p:cNvPr id="3689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3689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3689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3689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3689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ja-JP" altLang="en-US"/>
            </a:p>
          </p:txBody>
        </p:sp>
        <p:sp>
          <p:nvSpPr>
            <p:cNvPr id="3690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3690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3690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ja-JP" altLang="en-US"/>
            </a:p>
          </p:txBody>
        </p:sp>
        <p:sp>
          <p:nvSpPr>
            <p:cNvPr id="3690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ja-JP" altLang="en-US"/>
            </a:p>
          </p:txBody>
        </p:sp>
      </p:grpSp>
      <p:sp>
        <p:nvSpPr>
          <p:cNvPr id="3690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ECC1401-E759-48F7-BF02-811795D0B0D2}"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369C1F6-290B-457F-A836-28B6747B376A}"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122238"/>
            <a:ext cx="7029450" cy="12954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719263"/>
            <a:ext cx="8229600" cy="4411662"/>
          </a:xfrm>
        </p:spPr>
        <p:txBody>
          <a:bodyPr/>
          <a:lstStyle/>
          <a:p>
            <a:endParaRPr lang="ja-JP" altLang="en-US"/>
          </a:p>
        </p:txBody>
      </p:sp>
      <p:sp>
        <p:nvSpPr>
          <p:cNvPr id="4" name="日付プレースホルダ 3"/>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8400"/>
            <a:ext cx="2133600" cy="457200"/>
          </a:xfrm>
        </p:spPr>
        <p:txBody>
          <a:bodyPr/>
          <a:lstStyle>
            <a:lvl1pPr>
              <a:defRPr/>
            </a:lvl1pPr>
          </a:lstStyle>
          <a:p>
            <a:fld id="{EE073B8C-7688-4D31-9045-24FB02E79D4F}"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122238"/>
            <a:ext cx="7029450" cy="12954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457200" y="1719263"/>
            <a:ext cx="8229600" cy="4411662"/>
          </a:xfrm>
        </p:spPr>
        <p:txBody>
          <a:bodyPr/>
          <a:lstStyle/>
          <a:p>
            <a:endParaRPr lang="ja-JP" altLang="en-US"/>
          </a:p>
        </p:txBody>
      </p:sp>
      <p:sp>
        <p:nvSpPr>
          <p:cNvPr id="4" name="日付プレースホルダ 3"/>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8400"/>
            <a:ext cx="2133600" cy="457200"/>
          </a:xfrm>
        </p:spPr>
        <p:txBody>
          <a:bodyPr/>
          <a:lstStyle>
            <a:lvl1pPr>
              <a:defRPr/>
            </a:lvl1pPr>
          </a:lstStyle>
          <a:p>
            <a:fld id="{356B8785-83C5-4481-B7AA-7D6A848F0C47}" type="slidenum">
              <a:rPr lang="en-US"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122238"/>
            <a:ext cx="7029450" cy="12954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2133600" cy="457200"/>
          </a:xfrm>
        </p:spPr>
        <p:txBody>
          <a:bodyPr/>
          <a:lstStyle>
            <a:lvl1pPr>
              <a:defRPr/>
            </a:lvl1pPr>
          </a:lstStyle>
          <a:p>
            <a:fld id="{15753615-3250-45D8-978C-8B812D175E04}"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122238"/>
            <a:ext cx="7029450" cy="12954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719263"/>
            <a:ext cx="8229600" cy="4411662"/>
          </a:xfrm>
        </p:spPr>
        <p:txBody>
          <a:bodyPr/>
          <a:lstStyle/>
          <a:p>
            <a:endParaRPr lang="ja-JP" altLang="en-US"/>
          </a:p>
        </p:txBody>
      </p:sp>
      <p:sp>
        <p:nvSpPr>
          <p:cNvPr id="4" name="日付プレースホルダ 3"/>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8400"/>
            <a:ext cx="2133600" cy="457200"/>
          </a:xfrm>
        </p:spPr>
        <p:txBody>
          <a:bodyPr/>
          <a:lstStyle>
            <a:lvl1pPr>
              <a:defRPr/>
            </a:lvl1pPr>
          </a:lstStyle>
          <a:p>
            <a:fld id="{86AB26F6-02AF-44BC-9253-1B755089DB5F}" type="slidenum">
              <a:rPr lang="en-US"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600200"/>
            <a:ext cx="4038600" cy="21510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510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3903663"/>
            <a:ext cx="4038600" cy="21526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3903663"/>
            <a:ext cx="4038600" cy="21526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457200" y="6243638"/>
            <a:ext cx="2133600" cy="457200"/>
          </a:xfrm>
        </p:spPr>
        <p:txBody>
          <a:bodyPr/>
          <a:lstStyle>
            <a:lvl1pPr>
              <a:defRPr/>
            </a:lvl1pPr>
          </a:lstStyle>
          <a:p>
            <a:endParaRPr lang="en-US" altLang="ja-JP"/>
          </a:p>
        </p:txBody>
      </p:sp>
      <p:sp>
        <p:nvSpPr>
          <p:cNvPr id="8" name="フッター プレースホルダー 7"/>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a:xfrm>
            <a:off x="6553200" y="6243638"/>
            <a:ext cx="2133600" cy="457200"/>
          </a:xfrm>
        </p:spPr>
        <p:txBody>
          <a:bodyPr/>
          <a:lstStyle>
            <a:lvl1pPr>
              <a:defRPr/>
            </a:lvl1pPr>
          </a:lstStyle>
          <a:p>
            <a:fld id="{2A1636E0-9A6A-4D83-B256-A4C11D1B06CF}" type="slidenum">
              <a:rPr lang="en-US" altLang="ja-JP"/>
              <a:pPr/>
              <a:t>‹#›</a:t>
            </a:fld>
            <a:endParaRPr lang="en-US" altLang="ja-JP"/>
          </a:p>
        </p:txBody>
      </p:sp>
    </p:spTree>
    <p:extLst>
      <p:ext uri="{BB962C8B-B14F-4D97-AF65-F5344CB8AC3E}">
        <p14:creationId xmlns:p14="http://schemas.microsoft.com/office/powerpoint/2010/main" val="83573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3A1CC01-826F-4732-87BE-FA4EF175CBEE}"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09CD5A8-95BB-40D2-9095-C5FC0B8F0C7F}"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9C20A7B-07EA-4F88-9FA7-C67D6D9EA8F7}"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69F12102-9D7B-4FDD-B612-3A2CA3F077A8}"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6A8DAFB5-6A8D-4A50-BFEF-318DCE9F2D76}"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97A9410B-E378-493B-907A-21F47FB28686}"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1310DA8-A0C3-4093-9091-151A257B69C1}"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21944AF-66C2-46DA-B52F-E9D1A3D38914}"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ja-JP" altLang="en-US"/>
          </a:p>
        </p:txBody>
      </p:sp>
      <p:sp>
        <p:nvSpPr>
          <p:cNvPr id="35843" name="Rectangle 3"/>
          <p:cNvSpPr>
            <a:spLocks noGrp="1" noChangeArrowheads="1"/>
          </p:cNvSpPr>
          <p:nvPr>
            <p:ph type="title"/>
          </p:nvPr>
        </p:nvSpPr>
        <p:spPr bwMode="auto">
          <a:xfrm>
            <a:off x="971550" y="122238"/>
            <a:ext cx="702945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584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584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endParaRPr lang="en-US" altLang="ja-JP"/>
          </a:p>
        </p:txBody>
      </p:sp>
      <p:sp>
        <p:nvSpPr>
          <p:cNvPr id="3584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endParaRPr lang="en-US" altLang="ja-JP"/>
          </a:p>
        </p:txBody>
      </p:sp>
      <p:sp>
        <p:nvSpPr>
          <p:cNvPr id="3584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B84FE15A-D8E3-473B-960D-CEB1CA321598}" type="slidenum">
              <a:rPr lang="en-US" altLang="ja-JP"/>
              <a:pPr/>
              <a:t>‹#›</a:t>
            </a:fld>
            <a:endParaRPr lang="en-US" altLang="ja-JP"/>
          </a:p>
        </p:txBody>
      </p:sp>
      <p:grpSp>
        <p:nvGrpSpPr>
          <p:cNvPr id="35848" name="Group 8"/>
          <p:cNvGrpSpPr>
            <a:grpSpLocks/>
          </p:cNvGrpSpPr>
          <p:nvPr/>
        </p:nvGrpSpPr>
        <p:grpSpPr bwMode="auto">
          <a:xfrm>
            <a:off x="8153400" y="152400"/>
            <a:ext cx="792163" cy="1295400"/>
            <a:chOff x="5136" y="960"/>
            <a:chExt cx="528" cy="864"/>
          </a:xfrm>
        </p:grpSpPr>
        <p:sp>
          <p:nvSpPr>
            <p:cNvPr id="3584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5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5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5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6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6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ja-JP" altLang="en-US"/>
            </a:p>
          </p:txBody>
        </p:sp>
        <p:sp>
          <p:nvSpPr>
            <p:cNvPr id="3586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6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6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6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6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6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6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6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3587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ja-JP" altLang="en-US"/>
            </a:p>
          </p:txBody>
        </p:sp>
        <p:sp>
          <p:nvSpPr>
            <p:cNvPr id="3587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7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7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3587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7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ja-JP" altLang="en-US"/>
            </a:p>
          </p:txBody>
        </p:sp>
        <p:sp>
          <p:nvSpPr>
            <p:cNvPr id="3587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3587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3587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ja-JP" altLang="en-US"/>
            </a:p>
          </p:txBody>
        </p:sp>
        <p:sp>
          <p:nvSpPr>
            <p:cNvPr id="3587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ja-JP" altLang="en-US"/>
            </a:p>
          </p:txBody>
        </p:sp>
      </p:grpSp>
      <p:grpSp>
        <p:nvGrpSpPr>
          <p:cNvPr id="35880" name="Group 40"/>
          <p:cNvGrpSpPr>
            <a:grpSpLocks/>
          </p:cNvGrpSpPr>
          <p:nvPr userDrawn="1"/>
        </p:nvGrpSpPr>
        <p:grpSpPr bwMode="auto">
          <a:xfrm>
            <a:off x="7524750" y="119063"/>
            <a:ext cx="1619250" cy="565150"/>
            <a:chOff x="4420" y="75"/>
            <a:chExt cx="1340" cy="356"/>
          </a:xfrm>
        </p:grpSpPr>
        <p:sp>
          <p:nvSpPr>
            <p:cNvPr id="35881" name="Line 41"/>
            <p:cNvSpPr>
              <a:spLocks noChangeShapeType="1"/>
            </p:cNvSpPr>
            <p:nvPr/>
          </p:nvSpPr>
          <p:spPr bwMode="gray">
            <a:xfrm>
              <a:off x="4420" y="75"/>
              <a:ext cx="1340" cy="0"/>
            </a:xfrm>
            <a:prstGeom prst="line">
              <a:avLst/>
            </a:prstGeom>
            <a:noFill/>
            <a:ln w="76200">
              <a:solidFill>
                <a:schemeClr val="hlink"/>
              </a:solidFill>
              <a:prstDash val="sysDot"/>
              <a:round/>
              <a:headEnd/>
              <a:tailEnd/>
            </a:ln>
            <a:effectLst/>
          </p:spPr>
          <p:txBody>
            <a:bodyPr wrap="none" anchor="ctr"/>
            <a:lstStyle/>
            <a:p>
              <a:endParaRPr lang="ja-JP" altLang="en-US"/>
            </a:p>
          </p:txBody>
        </p:sp>
        <p:sp>
          <p:nvSpPr>
            <p:cNvPr id="35882" name="Line 42"/>
            <p:cNvSpPr>
              <a:spLocks noChangeShapeType="1"/>
            </p:cNvSpPr>
            <p:nvPr/>
          </p:nvSpPr>
          <p:spPr bwMode="gray">
            <a:xfrm>
              <a:off x="4420" y="164"/>
              <a:ext cx="1340" cy="0"/>
            </a:xfrm>
            <a:prstGeom prst="line">
              <a:avLst/>
            </a:prstGeom>
            <a:noFill/>
            <a:ln w="76200">
              <a:solidFill>
                <a:schemeClr val="hlink"/>
              </a:solidFill>
              <a:prstDash val="sysDot"/>
              <a:round/>
              <a:headEnd/>
              <a:tailEnd/>
            </a:ln>
            <a:effectLst/>
          </p:spPr>
          <p:txBody>
            <a:bodyPr wrap="none" anchor="ctr"/>
            <a:lstStyle/>
            <a:p>
              <a:endParaRPr lang="ja-JP" altLang="en-US"/>
            </a:p>
          </p:txBody>
        </p:sp>
        <p:sp>
          <p:nvSpPr>
            <p:cNvPr id="35883" name="Line 43"/>
            <p:cNvSpPr>
              <a:spLocks noChangeShapeType="1"/>
            </p:cNvSpPr>
            <p:nvPr/>
          </p:nvSpPr>
          <p:spPr bwMode="gray">
            <a:xfrm>
              <a:off x="4420" y="255"/>
              <a:ext cx="1340" cy="0"/>
            </a:xfrm>
            <a:prstGeom prst="line">
              <a:avLst/>
            </a:prstGeom>
            <a:noFill/>
            <a:ln w="76200">
              <a:solidFill>
                <a:schemeClr val="hlink"/>
              </a:solidFill>
              <a:prstDash val="sysDot"/>
              <a:round/>
              <a:headEnd/>
              <a:tailEnd/>
            </a:ln>
            <a:effectLst/>
          </p:spPr>
          <p:txBody>
            <a:bodyPr wrap="none" anchor="ctr"/>
            <a:lstStyle/>
            <a:p>
              <a:endParaRPr lang="ja-JP" altLang="en-US"/>
            </a:p>
          </p:txBody>
        </p:sp>
        <p:sp>
          <p:nvSpPr>
            <p:cNvPr id="35884" name="Line 44"/>
            <p:cNvSpPr>
              <a:spLocks noChangeShapeType="1"/>
            </p:cNvSpPr>
            <p:nvPr/>
          </p:nvSpPr>
          <p:spPr bwMode="gray">
            <a:xfrm>
              <a:off x="4420" y="342"/>
              <a:ext cx="1340" cy="0"/>
            </a:xfrm>
            <a:prstGeom prst="line">
              <a:avLst/>
            </a:prstGeom>
            <a:noFill/>
            <a:ln w="76200">
              <a:solidFill>
                <a:schemeClr val="hlink"/>
              </a:solidFill>
              <a:prstDash val="sysDot"/>
              <a:round/>
              <a:headEnd/>
              <a:tailEnd/>
            </a:ln>
            <a:effectLst/>
          </p:spPr>
          <p:txBody>
            <a:bodyPr wrap="none" anchor="ctr"/>
            <a:lstStyle/>
            <a:p>
              <a:endParaRPr lang="ja-JP" altLang="en-US"/>
            </a:p>
          </p:txBody>
        </p:sp>
        <p:sp>
          <p:nvSpPr>
            <p:cNvPr id="35885" name="Line 45"/>
            <p:cNvSpPr>
              <a:spLocks noChangeShapeType="1"/>
            </p:cNvSpPr>
            <p:nvPr userDrawn="1"/>
          </p:nvSpPr>
          <p:spPr bwMode="gray">
            <a:xfrm>
              <a:off x="4420" y="431"/>
              <a:ext cx="1340" cy="0"/>
            </a:xfrm>
            <a:prstGeom prst="line">
              <a:avLst/>
            </a:prstGeom>
            <a:noFill/>
            <a:ln w="76200">
              <a:solidFill>
                <a:schemeClr val="hlink"/>
              </a:solidFill>
              <a:prstDash val="sysDot"/>
              <a:round/>
              <a:headEnd/>
              <a:tailEnd/>
            </a:ln>
            <a:effectLst/>
          </p:spPr>
          <p:txBody>
            <a:bodyPr wrap="none" anchor="ctr"/>
            <a:lstStyle/>
            <a:p>
              <a:endParaRPr lang="ja-JP" alt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timing>
    <p:tnLst>
      <p:par>
        <p:cTn id="1" dur="indefinite" restart="never" nodeType="tmRoot"/>
      </p:par>
    </p:tnLst>
  </p:timing>
  <p:txStyles>
    <p:titleStyle>
      <a:lvl1pPr algn="l" rtl="0" fontAlgn="base">
        <a:spcBef>
          <a:spcPct val="0"/>
        </a:spcBef>
        <a:spcAft>
          <a:spcPct val="0"/>
        </a:spcAft>
        <a:defRPr kumimoji="1" sz="4000" b="1">
          <a:solidFill>
            <a:schemeClr val="tx2"/>
          </a:solidFill>
          <a:latin typeface="+mj-lt"/>
          <a:ea typeface="+mj-ea"/>
          <a:cs typeface="+mj-cs"/>
        </a:defRPr>
      </a:lvl1pPr>
      <a:lvl2pPr algn="l" rtl="0" fontAlgn="base">
        <a:spcBef>
          <a:spcPct val="0"/>
        </a:spcBef>
        <a:spcAft>
          <a:spcPct val="0"/>
        </a:spcAft>
        <a:defRPr kumimoji="1" sz="4000" b="1">
          <a:solidFill>
            <a:schemeClr val="tx2"/>
          </a:solidFill>
          <a:latin typeface="Arial" pitchFamily="34" charset="0"/>
          <a:ea typeface="ＭＳ Ｐゴシック" pitchFamily="50" charset="-128"/>
        </a:defRPr>
      </a:lvl2pPr>
      <a:lvl3pPr algn="l" rtl="0" fontAlgn="base">
        <a:spcBef>
          <a:spcPct val="0"/>
        </a:spcBef>
        <a:spcAft>
          <a:spcPct val="0"/>
        </a:spcAft>
        <a:defRPr kumimoji="1" sz="4000" b="1">
          <a:solidFill>
            <a:schemeClr val="tx2"/>
          </a:solidFill>
          <a:latin typeface="Arial" pitchFamily="34" charset="0"/>
          <a:ea typeface="ＭＳ Ｐゴシック" pitchFamily="50" charset="-128"/>
        </a:defRPr>
      </a:lvl3pPr>
      <a:lvl4pPr algn="l" rtl="0" fontAlgn="base">
        <a:spcBef>
          <a:spcPct val="0"/>
        </a:spcBef>
        <a:spcAft>
          <a:spcPct val="0"/>
        </a:spcAft>
        <a:defRPr kumimoji="1" sz="4000" b="1">
          <a:solidFill>
            <a:schemeClr val="tx2"/>
          </a:solidFill>
          <a:latin typeface="Arial" pitchFamily="34" charset="0"/>
          <a:ea typeface="ＭＳ Ｐゴシック" pitchFamily="50" charset="-128"/>
        </a:defRPr>
      </a:lvl4pPr>
      <a:lvl5pPr algn="l" rtl="0" fontAlgn="base">
        <a:spcBef>
          <a:spcPct val="0"/>
        </a:spcBef>
        <a:spcAft>
          <a:spcPct val="0"/>
        </a:spcAft>
        <a:defRPr kumimoji="1" sz="40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40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40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40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4000" b="1">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1.xml"/><Relationship Id="rId7" Type="http://schemas.openxmlformats.org/officeDocument/2006/relationships/image" Target="../media/image27.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8.emf"/></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ctrTitle"/>
          </p:nvPr>
        </p:nvSpPr>
        <p:spPr>
          <a:xfrm>
            <a:off x="395536" y="1293184"/>
            <a:ext cx="6768752" cy="1512193"/>
          </a:xfrm>
        </p:spPr>
        <p:txBody>
          <a:bodyPr/>
          <a:lstStyle/>
          <a:p>
            <a:pPr algn="dist"/>
            <a:r>
              <a:rPr lang="en-US" altLang="ja-JP" sz="5400" dirty="0" smtClean="0">
                <a:effectLst>
                  <a:outerShdw blurRad="38100" dist="38100" dir="2700000" algn="tl">
                    <a:srgbClr val="000000">
                      <a:alpha val="43137"/>
                    </a:srgbClr>
                  </a:outerShdw>
                </a:effectLst>
              </a:rPr>
              <a:t>PM</a:t>
            </a:r>
            <a:r>
              <a:rPr lang="en-US" altLang="ja-JP" sz="5400" baseline="-25000" dirty="0" smtClean="0">
                <a:effectLst>
                  <a:outerShdw blurRad="38100" dist="38100" dir="2700000" algn="tl">
                    <a:srgbClr val="000000">
                      <a:alpha val="43137"/>
                    </a:srgbClr>
                  </a:outerShdw>
                </a:effectLst>
              </a:rPr>
              <a:t>2.5</a:t>
            </a:r>
            <a:r>
              <a:rPr lang="ja-JP" altLang="en-US" sz="5400" dirty="0" smtClean="0">
                <a:effectLst>
                  <a:outerShdw blurRad="38100" dist="38100" dir="2700000" algn="tl">
                    <a:srgbClr val="000000">
                      <a:alpha val="43137"/>
                    </a:srgbClr>
                  </a:outerShdw>
                </a:effectLst>
              </a:rPr>
              <a:t>を</a:t>
            </a:r>
            <a:r>
              <a:rPr lang="ja-JP" altLang="en-US" sz="5400" dirty="0">
                <a:effectLst>
                  <a:outerShdw blurRad="38100" dist="38100" dir="2700000" algn="tl">
                    <a:srgbClr val="000000">
                      <a:alpha val="43137"/>
                    </a:srgbClr>
                  </a:outerShdw>
                </a:effectLst>
              </a:rPr>
              <a:t>はじめと</a:t>
            </a:r>
            <a:r>
              <a:rPr lang="ja-JP" altLang="en-US" sz="5400" dirty="0" smtClean="0">
                <a:effectLst>
                  <a:outerShdw blurRad="38100" dist="38100" dir="2700000" algn="tl">
                    <a:srgbClr val="000000">
                      <a:alpha val="43137"/>
                    </a:srgbClr>
                  </a:outerShdw>
                </a:effectLst>
              </a:rPr>
              <a:t>する</a:t>
            </a:r>
            <a:r>
              <a:rPr lang="en-US" altLang="ja-JP" sz="5400" dirty="0" smtClean="0">
                <a:effectLst>
                  <a:outerShdw blurRad="38100" dist="38100" dir="2700000" algn="tl">
                    <a:srgbClr val="000000">
                      <a:alpha val="43137"/>
                    </a:srgbClr>
                  </a:outerShdw>
                </a:effectLst>
              </a:rPr>
              <a:t/>
            </a:r>
            <a:br>
              <a:rPr lang="en-US" altLang="ja-JP" sz="5400" dirty="0" smtClean="0">
                <a:effectLst>
                  <a:outerShdw blurRad="38100" dist="38100" dir="2700000" algn="tl">
                    <a:srgbClr val="000000">
                      <a:alpha val="43137"/>
                    </a:srgbClr>
                  </a:outerShdw>
                </a:effectLst>
              </a:rPr>
            </a:br>
            <a:r>
              <a:rPr lang="ja-JP" altLang="en-US" sz="5400" dirty="0" smtClean="0">
                <a:effectLst>
                  <a:outerShdw blurRad="38100" dist="38100" dir="2700000" algn="tl">
                    <a:srgbClr val="000000">
                      <a:alpha val="43137"/>
                    </a:srgbClr>
                  </a:outerShdw>
                </a:effectLst>
              </a:rPr>
              <a:t>大気</a:t>
            </a:r>
            <a:r>
              <a:rPr lang="ja-JP" altLang="en-US" sz="5400" dirty="0">
                <a:effectLst>
                  <a:outerShdw blurRad="38100" dist="38100" dir="2700000" algn="tl">
                    <a:srgbClr val="000000">
                      <a:alpha val="43137"/>
                    </a:srgbClr>
                  </a:outerShdw>
                </a:effectLst>
              </a:rPr>
              <a:t>汚染</a:t>
            </a:r>
            <a:r>
              <a:rPr lang="ja-JP" altLang="en-US" sz="5400" dirty="0" smtClean="0">
                <a:effectLst>
                  <a:outerShdw blurRad="38100" dist="38100" dir="2700000" algn="tl">
                    <a:srgbClr val="000000">
                      <a:alpha val="43137"/>
                    </a:srgbClr>
                  </a:outerShdw>
                </a:effectLst>
              </a:rPr>
              <a:t>の健康影響</a:t>
            </a:r>
            <a:endParaRPr lang="ja-JP" altLang="en-US" sz="5400" dirty="0">
              <a:effectLst>
                <a:outerShdw blurRad="38100" dist="38100" dir="2700000" algn="tl">
                  <a:srgbClr val="000000">
                    <a:alpha val="43137"/>
                  </a:srgbClr>
                </a:outerShdw>
              </a:effectLst>
            </a:endParaRPr>
          </a:p>
        </p:txBody>
      </p:sp>
      <p:sp>
        <p:nvSpPr>
          <p:cNvPr id="541699" name="Rectangle 3"/>
          <p:cNvSpPr>
            <a:spLocks noGrp="1" noChangeArrowheads="1"/>
          </p:cNvSpPr>
          <p:nvPr>
            <p:ph type="subTitle" idx="1"/>
          </p:nvPr>
        </p:nvSpPr>
        <p:spPr>
          <a:xfrm>
            <a:off x="1331640" y="4941168"/>
            <a:ext cx="5320680" cy="1536576"/>
          </a:xfrm>
        </p:spPr>
        <p:txBody>
          <a:bodyPr/>
          <a:lstStyle/>
          <a:p>
            <a:pPr algn="ctr"/>
            <a:r>
              <a:rPr lang="ja-JP" altLang="en-US" sz="3600" dirty="0"/>
              <a:t>兵庫医科大学公衆衛生学</a:t>
            </a:r>
          </a:p>
          <a:p>
            <a:pPr algn="ctr"/>
            <a:r>
              <a:rPr lang="ja-JP" altLang="en-US" sz="4000" dirty="0"/>
              <a:t>島　　正之</a:t>
            </a:r>
          </a:p>
        </p:txBody>
      </p:sp>
      <p:sp>
        <p:nvSpPr>
          <p:cNvPr id="4" name="テキスト ボックス 3"/>
          <p:cNvSpPr txBox="1"/>
          <p:nvPr/>
        </p:nvSpPr>
        <p:spPr>
          <a:xfrm>
            <a:off x="2684016" y="3356992"/>
            <a:ext cx="2390398" cy="646331"/>
          </a:xfrm>
          <a:prstGeom prst="rect">
            <a:avLst/>
          </a:prstGeom>
          <a:noFill/>
        </p:spPr>
        <p:txBody>
          <a:bodyPr wrap="none" rtlCol="0">
            <a:spAutoFit/>
          </a:bodyPr>
          <a:lstStyle/>
          <a:p>
            <a:pPr algn="ctr"/>
            <a:r>
              <a:rPr kumimoji="1" lang="en-US" altLang="ja-JP" sz="3600" dirty="0" smtClean="0">
                <a:solidFill>
                  <a:srgbClr val="0033CC"/>
                </a:solidFill>
              </a:rPr>
              <a:t>2015</a:t>
            </a:r>
            <a:r>
              <a:rPr kumimoji="1" lang="ja-JP" altLang="en-US" sz="3600" dirty="0" smtClean="0">
                <a:solidFill>
                  <a:srgbClr val="0033CC"/>
                </a:solidFill>
              </a:rPr>
              <a:t>年</a:t>
            </a:r>
            <a:r>
              <a:rPr kumimoji="1" lang="en-US" altLang="ja-JP" sz="3600" dirty="0" smtClean="0">
                <a:solidFill>
                  <a:srgbClr val="0033CC"/>
                </a:solidFill>
              </a:rPr>
              <a:t>1</a:t>
            </a:r>
            <a:r>
              <a:rPr kumimoji="1" lang="ja-JP" altLang="en-US" sz="3600" dirty="0" smtClean="0">
                <a:solidFill>
                  <a:srgbClr val="0033CC"/>
                </a:solidFill>
              </a:rPr>
              <a:t>月</a:t>
            </a:r>
            <a:endParaRPr kumimoji="1" lang="en-US" altLang="ja-JP" sz="3600" dirty="0" smtClean="0">
              <a:solidFill>
                <a:srgbClr val="0033CC"/>
              </a:solidFill>
            </a:endParaRPr>
          </a:p>
        </p:txBody>
      </p:sp>
      <p:sp>
        <p:nvSpPr>
          <p:cNvPr id="6" name="正方形/長方形 5"/>
          <p:cNvSpPr/>
          <p:nvPr/>
        </p:nvSpPr>
        <p:spPr>
          <a:xfrm>
            <a:off x="287524" y="243309"/>
            <a:ext cx="6984776" cy="566309"/>
          </a:xfrm>
          <a:prstGeom prst="rect">
            <a:avLst/>
          </a:prstGeom>
        </p:spPr>
        <p:txBody>
          <a:bodyPr wrap="square">
            <a:spAutoFit/>
          </a:bodyPr>
          <a:lstStyle/>
          <a:p>
            <a:pPr algn="ctr">
              <a:lnSpc>
                <a:spcPct val="110000"/>
              </a:lnSpc>
            </a:pPr>
            <a:r>
              <a:rPr lang="ja-JP" altLang="en-US" sz="2800" dirty="0">
                <a:solidFill>
                  <a:srgbClr val="0033CC"/>
                </a:solidFill>
              </a:rPr>
              <a:t>中国における大気汚染に関する</a:t>
            </a:r>
            <a:r>
              <a:rPr lang="ja-JP" altLang="en-US" sz="2800" dirty="0" smtClean="0">
                <a:solidFill>
                  <a:srgbClr val="0033CC"/>
                </a:solidFill>
              </a:rPr>
              <a:t>講演相談会</a:t>
            </a:r>
            <a:endParaRPr lang="ja-JP" altLang="ja-JP" sz="2800" dirty="0">
              <a:solidFill>
                <a:srgbClr val="0033CC"/>
              </a:solidFill>
              <a:latin typeface="+mj-ea"/>
            </a:endParaRPr>
          </a:p>
        </p:txBody>
      </p:sp>
    </p:spTree>
    <p:extLst>
      <p:ext uri="{BB962C8B-B14F-4D97-AF65-F5344CB8AC3E}">
        <p14:creationId xmlns:p14="http://schemas.microsoft.com/office/powerpoint/2010/main" val="170632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16" y="116632"/>
            <a:ext cx="7821488" cy="1218530"/>
          </a:xfrm>
        </p:spPr>
        <p:txBody>
          <a:bodyPr/>
          <a:lstStyle/>
          <a:p>
            <a:r>
              <a:rPr kumimoji="1" lang="ja-JP" altLang="en-US" dirty="0" smtClean="0">
                <a:effectLst>
                  <a:outerShdw blurRad="38100" dist="38100" dir="2700000" algn="tl">
                    <a:srgbClr val="000000">
                      <a:alpha val="43137"/>
                    </a:srgbClr>
                  </a:outerShdw>
                </a:effectLst>
              </a:rPr>
              <a:t>国際がん研究機関</a:t>
            </a:r>
            <a:r>
              <a:rPr lang="ja-JP" altLang="en-US" dirty="0" smtClean="0">
                <a:effectLst>
                  <a:outerShdw blurRad="38100" dist="38100" dir="2700000" algn="tl">
                    <a:srgbClr val="000000">
                      <a:alpha val="43137"/>
                    </a:srgbClr>
                  </a:outerShdw>
                </a:effectLst>
              </a:rPr>
              <a:t>の発がん性分類</a:t>
            </a:r>
            <a:endParaRPr kumimoji="1" lang="ja-JP" altLang="en-US" dirty="0">
              <a:effectLst>
                <a:outerShdw blurRad="38100" dist="38100" dir="2700000" algn="tl">
                  <a:srgbClr val="000000">
                    <a:alpha val="43137"/>
                  </a:srgbClr>
                </a:outerShdw>
              </a:effectLst>
            </a:endParaRPr>
          </a:p>
        </p:txBody>
      </p:sp>
      <p:graphicFrame>
        <p:nvGraphicFramePr>
          <p:cNvPr id="4" name="コンテンツ プレースホルダー 3"/>
          <p:cNvGraphicFramePr>
            <a:graphicFrameLocks noGrp="1"/>
          </p:cNvGraphicFramePr>
          <p:nvPr>
            <p:ph idx="1"/>
            <p:extLst/>
          </p:nvPr>
        </p:nvGraphicFramePr>
        <p:xfrm>
          <a:off x="251520" y="1413231"/>
          <a:ext cx="8568951" cy="4997367"/>
        </p:xfrm>
        <a:graphic>
          <a:graphicData uri="http://schemas.openxmlformats.org/drawingml/2006/table">
            <a:tbl>
              <a:tblPr firstRow="1" bandRow="1">
                <a:tableStyleId>{5C22544A-7EE6-4342-B048-85BDC9FD1C3A}</a:tableStyleId>
              </a:tblPr>
              <a:tblGrid>
                <a:gridCol w="1171822"/>
                <a:gridCol w="2123928"/>
                <a:gridCol w="4467573"/>
                <a:gridCol w="805628"/>
              </a:tblGrid>
              <a:tr h="493409">
                <a:tc>
                  <a:txBody>
                    <a:bodyPr/>
                    <a:lstStyle/>
                    <a:p>
                      <a:r>
                        <a:rPr kumimoji="1" lang="ja-JP" altLang="en-US" sz="2000" dirty="0" smtClean="0">
                          <a:effectLst>
                            <a:outerShdw blurRad="38100" dist="38100" dir="2700000" algn="tl">
                              <a:srgbClr val="000000">
                                <a:alpha val="43137"/>
                              </a:srgbClr>
                            </a:outerShdw>
                          </a:effectLst>
                        </a:rPr>
                        <a:t>グループ</a:t>
                      </a:r>
                      <a:endParaRPr kumimoji="1" lang="ja-JP" altLang="en-US" sz="2000" dirty="0">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kumimoji="1" lang="ja-JP" altLang="en-US" sz="2200" dirty="0" smtClean="0">
                          <a:effectLst>
                            <a:outerShdw blurRad="38100" dist="38100" dir="2700000" algn="tl">
                              <a:srgbClr val="000000">
                                <a:alpha val="43137"/>
                              </a:srgbClr>
                            </a:outerShdw>
                          </a:effectLst>
                        </a:rPr>
                        <a:t>発がんリスク</a:t>
                      </a:r>
                      <a:endParaRPr kumimoji="1" lang="ja-JP" altLang="en-US" sz="2200" dirty="0">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kumimoji="1" lang="ja-JP" altLang="en-US" sz="2200" dirty="0" smtClean="0">
                          <a:effectLst>
                            <a:outerShdw blurRad="38100" dist="38100" dir="2700000" algn="tl">
                              <a:srgbClr val="000000">
                                <a:alpha val="43137"/>
                              </a:srgbClr>
                            </a:outerShdw>
                          </a:effectLst>
                        </a:rPr>
                        <a:t>主な物質</a:t>
                      </a:r>
                      <a:endParaRPr kumimoji="1" lang="ja-JP" altLang="en-US" sz="2200" dirty="0">
                        <a:effectLst>
                          <a:outerShdw blurRad="38100" dist="38100" dir="2700000" algn="tl">
                            <a:srgbClr val="000000">
                              <a:alpha val="43137"/>
                            </a:srgbClr>
                          </a:outerShdw>
                        </a:effectLst>
                      </a:endParaRPr>
                    </a:p>
                  </a:txBody>
                  <a:tcPr anchor="ctr">
                    <a:solidFill>
                      <a:schemeClr val="accent1">
                        <a:lumMod val="50000"/>
                      </a:schemeClr>
                    </a:solidFill>
                  </a:tcPr>
                </a:tc>
                <a:tc>
                  <a:txBody>
                    <a:bodyPr/>
                    <a:lstStyle/>
                    <a:p>
                      <a:pPr algn="ctr"/>
                      <a:r>
                        <a:rPr kumimoji="1" lang="ja-JP" altLang="en-US" sz="2200" dirty="0" smtClean="0">
                          <a:effectLst>
                            <a:outerShdw blurRad="38100" dist="38100" dir="2700000" algn="tl">
                              <a:srgbClr val="000000">
                                <a:alpha val="43137"/>
                              </a:srgbClr>
                            </a:outerShdw>
                          </a:effectLst>
                        </a:rPr>
                        <a:t>種類</a:t>
                      </a:r>
                      <a:endParaRPr kumimoji="1" lang="ja-JP" altLang="en-US" sz="2200" dirty="0">
                        <a:effectLst>
                          <a:outerShdw blurRad="38100" dist="38100" dir="2700000" algn="tl">
                            <a:srgbClr val="000000">
                              <a:alpha val="43137"/>
                            </a:srgbClr>
                          </a:outerShdw>
                        </a:effectLst>
                      </a:endParaRPr>
                    </a:p>
                  </a:txBody>
                  <a:tcPr anchor="ctr">
                    <a:solidFill>
                      <a:schemeClr val="accent1">
                        <a:lumMod val="50000"/>
                      </a:schemeClr>
                    </a:solidFill>
                  </a:tcPr>
                </a:tc>
              </a:tr>
              <a:tr h="1074102">
                <a:tc>
                  <a:txBody>
                    <a:bodyPr/>
                    <a:lstStyle/>
                    <a:p>
                      <a:pPr algn="ctr"/>
                      <a:r>
                        <a:rPr kumimoji="1" lang="ja-JP" altLang="en-US" sz="2400" b="1" dirty="0" smtClean="0"/>
                        <a:t>１</a:t>
                      </a:r>
                      <a:endParaRPr kumimoji="1" lang="ja-JP" altLang="en-US" sz="2400" b="1" dirty="0"/>
                    </a:p>
                  </a:txBody>
                  <a:tcPr anchor="ctr"/>
                </a:tc>
                <a:tc>
                  <a:txBody>
                    <a:bodyPr/>
                    <a:lstStyle/>
                    <a:p>
                      <a:r>
                        <a:rPr kumimoji="1" lang="ja-JP" altLang="en-US" sz="2200" dirty="0" smtClean="0"/>
                        <a:t>発がん性がある</a:t>
                      </a:r>
                      <a:endParaRPr kumimoji="1" lang="ja-JP" altLang="en-US" sz="2200" dirty="0"/>
                    </a:p>
                  </a:txBody>
                  <a:tcPr anchor="ctr"/>
                </a:tc>
                <a:tc>
                  <a:txBody>
                    <a:bodyPr/>
                    <a:lstStyle/>
                    <a:p>
                      <a:r>
                        <a:rPr kumimoji="1" lang="ja-JP" altLang="en-US" sz="2200" dirty="0" smtClean="0"/>
                        <a:t>アスベスト、ダイオキシン、放射線、</a:t>
                      </a:r>
                      <a:r>
                        <a:rPr kumimoji="1" lang="ja-JP" altLang="en-US" sz="2200" b="0" dirty="0" smtClean="0">
                          <a:solidFill>
                            <a:schemeClr val="tx1"/>
                          </a:solidFill>
                        </a:rPr>
                        <a:t>喫煙、受動喫煙、</a:t>
                      </a:r>
                      <a:r>
                        <a:rPr kumimoji="1" lang="ja-JP" altLang="en-US" sz="2200" dirty="0" smtClean="0"/>
                        <a:t>アルコール、ラドン、太陽光、</a:t>
                      </a:r>
                      <a:r>
                        <a:rPr kumimoji="1" lang="ja-JP" altLang="en-US" sz="2200" dirty="0" smtClean="0">
                          <a:solidFill>
                            <a:srgbClr val="FF0000"/>
                          </a:solidFill>
                        </a:rPr>
                        <a:t>大気汚染、粒子状物質</a:t>
                      </a:r>
                    </a:p>
                  </a:txBody>
                  <a:tcPr anchor="ctr"/>
                </a:tc>
                <a:tc>
                  <a:txBody>
                    <a:bodyPr/>
                    <a:lstStyle/>
                    <a:p>
                      <a:pPr algn="ctr"/>
                      <a:r>
                        <a:rPr kumimoji="1" lang="en-US" altLang="ja-JP" sz="2200" dirty="0" smtClean="0"/>
                        <a:t>114</a:t>
                      </a:r>
                      <a:endParaRPr kumimoji="1" lang="ja-JP" altLang="en-US" sz="2200" dirty="0"/>
                    </a:p>
                  </a:txBody>
                  <a:tcPr anchor="ctr"/>
                </a:tc>
              </a:tr>
              <a:tr h="856328">
                <a:tc>
                  <a:txBody>
                    <a:bodyPr/>
                    <a:lstStyle/>
                    <a:p>
                      <a:pPr algn="ctr"/>
                      <a:r>
                        <a:rPr kumimoji="1" lang="ja-JP" altLang="en-US" sz="2400" b="1" dirty="0" smtClean="0"/>
                        <a:t>２</a:t>
                      </a:r>
                      <a:r>
                        <a:rPr kumimoji="1" lang="en-US" altLang="ja-JP" sz="2400" b="1" dirty="0" smtClean="0"/>
                        <a:t>A</a:t>
                      </a:r>
                      <a:endParaRPr kumimoji="1" lang="ja-JP" altLang="en-US" sz="2400" b="1" dirty="0"/>
                    </a:p>
                  </a:txBody>
                  <a:tcPr anchor="ctr"/>
                </a:tc>
                <a:tc>
                  <a:txBody>
                    <a:bodyPr/>
                    <a:lstStyle/>
                    <a:p>
                      <a:r>
                        <a:rPr kumimoji="1" lang="ja-JP" altLang="en-US" sz="2200" dirty="0" smtClean="0"/>
                        <a:t>おそらく発がん性がある</a:t>
                      </a:r>
                      <a:endParaRPr kumimoji="1" lang="ja-JP" altLang="en-US" sz="2200" dirty="0"/>
                    </a:p>
                  </a:txBody>
                  <a:tcPr anchor="ctr"/>
                </a:tc>
                <a:tc>
                  <a:txBody>
                    <a:bodyPr/>
                    <a:lstStyle/>
                    <a:p>
                      <a:r>
                        <a:rPr kumimoji="1" lang="ja-JP" altLang="en-US" sz="2200" dirty="0" smtClean="0"/>
                        <a:t>熱いマテ茶、鉛化合物、石油精製業、理容師・美容師、シフト勤務</a:t>
                      </a:r>
                      <a:endParaRPr kumimoji="1" lang="ja-JP" altLang="en-US" sz="2200" dirty="0"/>
                    </a:p>
                  </a:txBody>
                  <a:tcPr anchor="ctr"/>
                </a:tc>
                <a:tc>
                  <a:txBody>
                    <a:bodyPr/>
                    <a:lstStyle/>
                    <a:p>
                      <a:pPr algn="ctr"/>
                      <a:r>
                        <a:rPr kumimoji="1" lang="en-US" altLang="ja-JP" sz="2200" dirty="0" smtClean="0"/>
                        <a:t>69</a:t>
                      </a:r>
                      <a:endParaRPr kumimoji="1" lang="ja-JP" altLang="en-US" sz="2200" dirty="0"/>
                    </a:p>
                  </a:txBody>
                  <a:tcPr anchor="ctr"/>
                </a:tc>
              </a:tr>
              <a:tr h="884876">
                <a:tc>
                  <a:txBody>
                    <a:bodyPr/>
                    <a:lstStyle/>
                    <a:p>
                      <a:pPr algn="ctr"/>
                      <a:r>
                        <a:rPr kumimoji="1" lang="ja-JP" altLang="en-US" sz="2400" b="1" dirty="0" smtClean="0"/>
                        <a:t>２</a:t>
                      </a:r>
                      <a:r>
                        <a:rPr kumimoji="1" lang="en-US" altLang="ja-JP" sz="2400" b="1" dirty="0" smtClean="0"/>
                        <a:t>B</a:t>
                      </a:r>
                      <a:endParaRPr kumimoji="1" lang="ja-JP" altLang="en-US" sz="2400" b="1" dirty="0"/>
                    </a:p>
                  </a:txBody>
                  <a:tcPr anchor="ctr"/>
                </a:tc>
                <a:tc>
                  <a:txBody>
                    <a:bodyPr/>
                    <a:lstStyle/>
                    <a:p>
                      <a:r>
                        <a:rPr kumimoji="1" lang="ja-JP" altLang="en-US" sz="2200" dirty="0" smtClean="0"/>
                        <a:t>発がん性があるかもしれない</a:t>
                      </a:r>
                      <a:endParaRPr kumimoji="1" lang="ja-JP" altLang="en-US" sz="2200" dirty="0"/>
                    </a:p>
                  </a:txBody>
                  <a:tcPr anchor="ctr"/>
                </a:tc>
                <a:tc>
                  <a:txBody>
                    <a:bodyPr/>
                    <a:lstStyle/>
                    <a:p>
                      <a:r>
                        <a:rPr kumimoji="1" lang="ja-JP" altLang="en-US" sz="2200" dirty="0" smtClean="0"/>
                        <a:t>コーヒー、漬物、わらび、携帯電話の電磁波、超低周波磁界、ガソリン</a:t>
                      </a:r>
                      <a:endParaRPr kumimoji="1" lang="ja-JP" altLang="en-US" sz="2200" dirty="0"/>
                    </a:p>
                  </a:txBody>
                  <a:tcPr anchor="ctr"/>
                </a:tc>
                <a:tc>
                  <a:txBody>
                    <a:bodyPr/>
                    <a:lstStyle/>
                    <a:p>
                      <a:pPr algn="ctr"/>
                      <a:r>
                        <a:rPr kumimoji="1" lang="en-US" altLang="ja-JP" sz="2200" dirty="0" smtClean="0"/>
                        <a:t>283</a:t>
                      </a:r>
                      <a:endParaRPr kumimoji="1" lang="ja-JP" altLang="en-US" sz="2200" dirty="0"/>
                    </a:p>
                  </a:txBody>
                  <a:tcPr anchor="ctr"/>
                </a:tc>
              </a:tr>
              <a:tr h="809146">
                <a:tc>
                  <a:txBody>
                    <a:bodyPr/>
                    <a:lstStyle/>
                    <a:p>
                      <a:pPr algn="ctr"/>
                      <a:r>
                        <a:rPr kumimoji="1" lang="ja-JP" altLang="en-US" sz="2400" b="1" dirty="0" smtClean="0"/>
                        <a:t>３</a:t>
                      </a:r>
                      <a:endParaRPr kumimoji="1" lang="ja-JP" altLang="en-US" sz="2400" b="1" dirty="0"/>
                    </a:p>
                  </a:txBody>
                  <a:tcPr anchor="ctr"/>
                </a:tc>
                <a:tc>
                  <a:txBody>
                    <a:bodyPr/>
                    <a:lstStyle/>
                    <a:p>
                      <a:r>
                        <a:rPr kumimoji="1" lang="ja-JP" altLang="en-US" sz="2200" dirty="0" smtClean="0"/>
                        <a:t>発がん性があると分類できない</a:t>
                      </a:r>
                      <a:endParaRPr kumimoji="1" lang="ja-JP" altLang="en-US" sz="2200" dirty="0"/>
                    </a:p>
                  </a:txBody>
                  <a:tcPr anchor="ctr"/>
                </a:tc>
                <a:tc>
                  <a:txBody>
                    <a:bodyPr/>
                    <a:lstStyle/>
                    <a:p>
                      <a:r>
                        <a:rPr kumimoji="1" lang="ja-JP" altLang="en-US" sz="2200" dirty="0" smtClean="0"/>
                        <a:t>カフェイン、お茶、髪の染料、水銀</a:t>
                      </a:r>
                      <a:endParaRPr kumimoji="1" lang="ja-JP" altLang="en-US" sz="2200" dirty="0"/>
                    </a:p>
                  </a:txBody>
                  <a:tcPr anchor="ctr"/>
                </a:tc>
                <a:tc>
                  <a:txBody>
                    <a:bodyPr/>
                    <a:lstStyle/>
                    <a:p>
                      <a:pPr algn="ctr"/>
                      <a:r>
                        <a:rPr kumimoji="1" lang="en-US" altLang="ja-JP" sz="2200" smtClean="0"/>
                        <a:t>504</a:t>
                      </a:r>
                      <a:endParaRPr kumimoji="1" lang="ja-JP" altLang="en-US" sz="2200" dirty="0"/>
                    </a:p>
                  </a:txBody>
                  <a:tcPr anchor="ctr"/>
                </a:tc>
              </a:tr>
              <a:tr h="856328">
                <a:tc>
                  <a:txBody>
                    <a:bodyPr/>
                    <a:lstStyle/>
                    <a:p>
                      <a:pPr algn="ctr"/>
                      <a:r>
                        <a:rPr kumimoji="1" lang="ja-JP" altLang="en-US" sz="2400" b="1" dirty="0" smtClean="0"/>
                        <a:t>４</a:t>
                      </a:r>
                      <a:endParaRPr kumimoji="1" lang="ja-JP" altLang="en-US" sz="2400" b="1" dirty="0"/>
                    </a:p>
                  </a:txBody>
                  <a:tcPr anchor="ctr"/>
                </a:tc>
                <a:tc>
                  <a:txBody>
                    <a:bodyPr/>
                    <a:lstStyle/>
                    <a:p>
                      <a:r>
                        <a:rPr kumimoji="1" lang="ja-JP" altLang="en-US" sz="2200" dirty="0" smtClean="0"/>
                        <a:t>おそらく発がん性はない</a:t>
                      </a:r>
                      <a:endParaRPr kumimoji="1" lang="ja-JP" altLang="en-US" sz="2200" dirty="0"/>
                    </a:p>
                  </a:txBody>
                  <a:tcPr anchor="ctr"/>
                </a:tc>
                <a:tc>
                  <a:txBody>
                    <a:bodyPr/>
                    <a:lstStyle/>
                    <a:p>
                      <a:r>
                        <a:rPr kumimoji="1" lang="ja-JP" altLang="en-US" sz="2200" dirty="0" smtClean="0"/>
                        <a:t>カプロラクタム（ナイロンの原料）</a:t>
                      </a:r>
                      <a:endParaRPr kumimoji="1" lang="ja-JP" altLang="en-US" sz="2200" dirty="0"/>
                    </a:p>
                  </a:txBody>
                  <a:tcPr anchor="ctr"/>
                </a:tc>
                <a:tc>
                  <a:txBody>
                    <a:bodyPr/>
                    <a:lstStyle/>
                    <a:p>
                      <a:pPr algn="ctr"/>
                      <a:r>
                        <a:rPr kumimoji="1" lang="en-US" altLang="ja-JP" sz="2200" dirty="0" smtClean="0"/>
                        <a:t>1</a:t>
                      </a:r>
                      <a:endParaRPr kumimoji="1" lang="ja-JP" altLang="en-US" sz="2200" dirty="0"/>
                    </a:p>
                  </a:txBody>
                  <a:tcPr anchor="ctr"/>
                </a:tc>
              </a:tr>
            </a:tbl>
          </a:graphicData>
        </a:graphic>
      </p:graphicFrame>
      <p:sp>
        <p:nvSpPr>
          <p:cNvPr id="5" name="正方形/長方形 4"/>
          <p:cNvSpPr/>
          <p:nvPr/>
        </p:nvSpPr>
        <p:spPr>
          <a:xfrm>
            <a:off x="3635896" y="6396335"/>
            <a:ext cx="5368777" cy="461665"/>
          </a:xfrm>
          <a:prstGeom prst="rect">
            <a:avLst/>
          </a:prstGeom>
        </p:spPr>
        <p:txBody>
          <a:bodyPr wrap="none">
            <a:spAutoFit/>
          </a:bodyPr>
          <a:lstStyle/>
          <a:p>
            <a:r>
              <a:rPr lang="en-US" altLang="ja-JP" sz="2400" dirty="0" smtClean="0"/>
              <a:t>(IARC. Last </a:t>
            </a:r>
            <a:r>
              <a:rPr lang="en-US" altLang="ja-JP" sz="2400" dirty="0"/>
              <a:t>update: </a:t>
            </a:r>
            <a:r>
              <a:rPr lang="en-US" altLang="ja-JP" sz="2400" dirty="0" smtClean="0"/>
              <a:t>23 October 2014)</a:t>
            </a:r>
            <a:endParaRPr lang="ja-JP" altLang="en-US" sz="2400" dirty="0"/>
          </a:p>
        </p:txBody>
      </p:sp>
    </p:spTree>
    <p:extLst>
      <p:ext uri="{BB962C8B-B14F-4D97-AF65-F5344CB8AC3E}">
        <p14:creationId xmlns:p14="http://schemas.microsoft.com/office/powerpoint/2010/main" val="393962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矢印コネクタ 6"/>
          <p:cNvCxnSpPr/>
          <p:nvPr/>
        </p:nvCxnSpPr>
        <p:spPr>
          <a:xfrm>
            <a:off x="632300" y="6216233"/>
            <a:ext cx="7128792" cy="0"/>
          </a:xfrm>
          <a:prstGeom prst="straightConnector1">
            <a:avLst/>
          </a:prstGeom>
          <a:ln w="5080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339459" y="188640"/>
            <a:ext cx="7029450" cy="714474"/>
          </a:xfrm>
        </p:spPr>
        <p:txBody>
          <a:bodyPr/>
          <a:lstStyle/>
          <a:p>
            <a:r>
              <a:rPr kumimoji="1" lang="ja-JP" altLang="en-US" sz="4400" dirty="0" smtClean="0">
                <a:effectLst>
                  <a:outerShdw blurRad="38100" dist="38100" dir="2700000" algn="tl">
                    <a:srgbClr val="000000">
                      <a:alpha val="43137"/>
                    </a:srgbClr>
                  </a:outerShdw>
                </a:effectLst>
              </a:rPr>
              <a:t>大気汚染の健康影響の程度</a:t>
            </a:r>
            <a:endParaRPr kumimoji="1" lang="ja-JP" altLang="en-US" sz="4400" dirty="0">
              <a:effectLst>
                <a:outerShdw blurRad="38100" dist="38100" dir="2700000" algn="tl">
                  <a:srgbClr val="000000">
                    <a:alpha val="43137"/>
                  </a:srgbClr>
                </a:outerShdw>
              </a:effectLst>
            </a:endParaRPr>
          </a:p>
        </p:txBody>
      </p:sp>
      <p:graphicFrame>
        <p:nvGraphicFramePr>
          <p:cNvPr id="4" name="コンテンツ プレースホルダー 3"/>
          <p:cNvGraphicFramePr>
            <a:graphicFrameLocks noGrp="1"/>
          </p:cNvGraphicFramePr>
          <p:nvPr>
            <p:ph idx="1"/>
            <p:extLst/>
          </p:nvPr>
        </p:nvGraphicFramePr>
        <p:xfrm>
          <a:off x="604164" y="883095"/>
          <a:ext cx="7007908" cy="505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1"/>
          <p:cNvSpPr>
            <a:spLocks noChangeArrowheads="1"/>
          </p:cNvSpPr>
          <p:nvPr/>
        </p:nvSpPr>
        <p:spPr bwMode="auto">
          <a:xfrm>
            <a:off x="2246280" y="5954302"/>
            <a:ext cx="4002644" cy="523862"/>
          </a:xfrm>
          <a:prstGeom prst="rect">
            <a:avLst/>
          </a:prstGeom>
          <a:solidFill>
            <a:schemeClr val="bg1"/>
          </a:solidFill>
          <a:ln w="9525">
            <a:noFill/>
            <a:miter lim="800000"/>
            <a:headEnd/>
            <a:tailEnd/>
          </a:ln>
          <a:effectLst/>
        </p:spPr>
        <p:txBody>
          <a:bodyPr wrap="square" lIns="36000" tIns="46038" rIns="36000" bIns="46038">
            <a:spAutoFit/>
          </a:bodyPr>
          <a:lstStyle/>
          <a:p>
            <a:pPr algn="ctr"/>
            <a:r>
              <a:rPr lang="ja-JP" altLang="en-US" sz="2800" dirty="0" smtClean="0">
                <a:latin typeface="Garamond" pitchFamily="18" charset="0"/>
              </a:rPr>
              <a:t>影響</a:t>
            </a:r>
            <a:r>
              <a:rPr lang="ja-JP" altLang="en-US" sz="2800" dirty="0">
                <a:latin typeface="Garamond" pitchFamily="18" charset="0"/>
              </a:rPr>
              <a:t>を受ける人口の</a:t>
            </a:r>
            <a:r>
              <a:rPr lang="ja-JP" altLang="en-US" sz="2800" dirty="0" smtClean="0">
                <a:latin typeface="Garamond" pitchFamily="18" charset="0"/>
              </a:rPr>
              <a:t>割合</a:t>
            </a:r>
            <a:endParaRPr lang="ja-JP" altLang="en-US" sz="2800" dirty="0">
              <a:latin typeface="Garamond" pitchFamily="18" charset="0"/>
            </a:endParaRPr>
          </a:p>
        </p:txBody>
      </p:sp>
      <p:cxnSp>
        <p:nvCxnSpPr>
          <p:cNvPr id="9" name="直線矢印コネクタ 8"/>
          <p:cNvCxnSpPr/>
          <p:nvPr/>
        </p:nvCxnSpPr>
        <p:spPr>
          <a:xfrm>
            <a:off x="7690752" y="752304"/>
            <a:ext cx="0" cy="5187930"/>
          </a:xfrm>
          <a:prstGeom prst="straightConnector1">
            <a:avLst/>
          </a:prstGeom>
          <a:ln w="50800">
            <a:solidFill>
              <a:schemeClr val="accent6">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397043" y="1860560"/>
            <a:ext cx="615553" cy="2929648"/>
          </a:xfrm>
          <a:prstGeom prst="rect">
            <a:avLst/>
          </a:prstGeom>
          <a:solidFill>
            <a:schemeClr val="bg1"/>
          </a:solidFill>
        </p:spPr>
        <p:txBody>
          <a:bodyPr vert="eaVert" wrap="none" rtlCol="0">
            <a:spAutoFit/>
          </a:bodyPr>
          <a:lstStyle/>
          <a:p>
            <a:r>
              <a:rPr kumimoji="1" lang="ja-JP" altLang="en-US" sz="2800" dirty="0" smtClean="0"/>
              <a:t>健康影響の重症度</a:t>
            </a:r>
            <a:endParaRPr kumimoji="1" lang="ja-JP" altLang="en-US" sz="2800" dirty="0"/>
          </a:p>
        </p:txBody>
      </p:sp>
      <p:sp>
        <p:nvSpPr>
          <p:cNvPr id="16" name="Rectangle 11"/>
          <p:cNvSpPr>
            <a:spLocks noChangeArrowheads="1"/>
          </p:cNvSpPr>
          <p:nvPr/>
        </p:nvSpPr>
        <p:spPr bwMode="auto">
          <a:xfrm>
            <a:off x="3604424" y="6438973"/>
            <a:ext cx="5441100" cy="400752"/>
          </a:xfrm>
          <a:prstGeom prst="rect">
            <a:avLst/>
          </a:prstGeom>
          <a:solidFill>
            <a:schemeClr val="bg1"/>
          </a:solidFill>
          <a:ln w="9525">
            <a:noFill/>
            <a:miter lim="800000"/>
            <a:headEnd/>
            <a:tailEnd/>
          </a:ln>
          <a:effectLst/>
        </p:spPr>
        <p:txBody>
          <a:bodyPr wrap="square" lIns="36000" tIns="46038" rIns="36000" bIns="46038">
            <a:spAutoFit/>
          </a:bodyPr>
          <a:lstStyle/>
          <a:p>
            <a:pPr algn="ctr"/>
            <a:r>
              <a:rPr lang="en-US" altLang="ja-JP" sz="2000" dirty="0" smtClean="0">
                <a:latin typeface="Garamond" pitchFamily="18" charset="0"/>
              </a:rPr>
              <a:t>(WHO Air Quality Guidelines: Global Update 2005)  </a:t>
            </a:r>
            <a:endParaRPr lang="ja-JP" altLang="en-US" sz="2000" dirty="0">
              <a:latin typeface="Garamond" pitchFamily="18" charset="0"/>
            </a:endParaRPr>
          </a:p>
        </p:txBody>
      </p:sp>
    </p:spTree>
    <p:extLst>
      <p:ext uri="{BB962C8B-B14F-4D97-AF65-F5344CB8AC3E}">
        <p14:creationId xmlns:p14="http://schemas.microsoft.com/office/powerpoint/2010/main" val="313137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23528" y="332656"/>
            <a:ext cx="7029450" cy="863600"/>
          </a:xfrm>
        </p:spPr>
        <p:txBody>
          <a:bodyPr/>
          <a:lstStyle/>
          <a:p>
            <a:r>
              <a:rPr lang="ja-JP" altLang="en-US" sz="4400" dirty="0">
                <a:effectLst>
                  <a:outerShdw blurRad="38100" dist="38100" dir="2700000" algn="tl">
                    <a:srgbClr val="000000">
                      <a:alpha val="43137"/>
                    </a:srgbClr>
                  </a:outerShdw>
                </a:effectLst>
              </a:rPr>
              <a:t>微小</a:t>
            </a:r>
            <a:r>
              <a:rPr lang="ja-JP" altLang="en-US" sz="4400" dirty="0" smtClean="0">
                <a:effectLst>
                  <a:outerShdw blurRad="38100" dist="38100" dir="2700000" algn="tl">
                    <a:srgbClr val="000000">
                      <a:alpha val="43137"/>
                    </a:srgbClr>
                  </a:outerShdw>
                </a:effectLst>
              </a:rPr>
              <a:t>粒子</a:t>
            </a:r>
            <a:r>
              <a:rPr lang="en-US" altLang="ja-JP" sz="4400" dirty="0" smtClean="0">
                <a:effectLst>
                  <a:outerShdw blurRad="38100" dist="38100" dir="2700000" algn="tl">
                    <a:srgbClr val="000000">
                      <a:alpha val="43137"/>
                    </a:srgbClr>
                  </a:outerShdw>
                </a:effectLst>
              </a:rPr>
              <a:t>(PM</a:t>
            </a:r>
            <a:r>
              <a:rPr lang="en-US" altLang="ja-JP" sz="4400" baseline="-25000" dirty="0" smtClean="0">
                <a:effectLst>
                  <a:outerShdw blurRad="38100" dist="38100" dir="2700000" algn="tl">
                    <a:srgbClr val="000000">
                      <a:alpha val="43137"/>
                    </a:srgbClr>
                  </a:outerShdw>
                </a:effectLst>
              </a:rPr>
              <a:t>2.5</a:t>
            </a:r>
            <a:r>
              <a:rPr lang="en-US" altLang="ja-JP" sz="4400" dirty="0" smtClean="0">
                <a:effectLst>
                  <a:outerShdw blurRad="38100" dist="38100" dir="2700000" algn="tl">
                    <a:srgbClr val="000000">
                      <a:alpha val="43137"/>
                    </a:srgbClr>
                  </a:outerShdw>
                </a:effectLst>
              </a:rPr>
              <a:t>)</a:t>
            </a:r>
            <a:r>
              <a:rPr lang="ja-JP" altLang="en-US" sz="4400" dirty="0" smtClean="0">
                <a:effectLst>
                  <a:outerShdw blurRad="38100" dist="38100" dir="2700000" algn="tl">
                    <a:srgbClr val="000000">
                      <a:alpha val="43137"/>
                    </a:srgbClr>
                  </a:outerShdw>
                </a:effectLst>
              </a:rPr>
              <a:t>の</a:t>
            </a:r>
            <a:r>
              <a:rPr lang="ja-JP" altLang="en-US" sz="4400" dirty="0">
                <a:effectLst>
                  <a:outerShdw blurRad="38100" dist="38100" dir="2700000" algn="tl">
                    <a:srgbClr val="000000">
                      <a:alpha val="43137"/>
                    </a:srgbClr>
                  </a:outerShdw>
                </a:effectLst>
              </a:rPr>
              <a:t>健康影響</a:t>
            </a:r>
          </a:p>
        </p:txBody>
      </p:sp>
      <p:sp>
        <p:nvSpPr>
          <p:cNvPr id="342019" name="Rectangle 3"/>
          <p:cNvSpPr>
            <a:spLocks noGrp="1" noChangeArrowheads="1"/>
          </p:cNvSpPr>
          <p:nvPr>
            <p:ph type="body" idx="1"/>
          </p:nvPr>
        </p:nvSpPr>
        <p:spPr>
          <a:xfrm>
            <a:off x="539552" y="1556792"/>
            <a:ext cx="7704856" cy="4896544"/>
          </a:xfrm>
        </p:spPr>
        <p:txBody>
          <a:bodyPr/>
          <a:lstStyle/>
          <a:p>
            <a:pPr>
              <a:lnSpc>
                <a:spcPct val="110000"/>
              </a:lnSpc>
              <a:spcBef>
                <a:spcPts val="1800"/>
              </a:spcBef>
            </a:pPr>
            <a:r>
              <a:rPr lang="en-US" altLang="ja-JP" sz="3200" dirty="0" smtClean="0"/>
              <a:t>1990</a:t>
            </a:r>
            <a:r>
              <a:rPr lang="ja-JP" altLang="en-US" sz="3200" dirty="0" smtClean="0"/>
              <a:t>年代以降、諸外国で、大気中</a:t>
            </a:r>
            <a:r>
              <a:rPr lang="ja-JP" altLang="en-US" sz="3200" dirty="0"/>
              <a:t>微小</a:t>
            </a:r>
            <a:r>
              <a:rPr lang="ja-JP" altLang="en-US" sz="3200" dirty="0" smtClean="0"/>
              <a:t>粒子状物質（</a:t>
            </a:r>
            <a:r>
              <a:rPr lang="en-US" altLang="ja-JP" sz="3200" dirty="0" smtClean="0"/>
              <a:t>PM</a:t>
            </a:r>
            <a:r>
              <a:rPr lang="en-US" altLang="ja-JP" sz="3200" baseline="-25000" dirty="0" smtClean="0"/>
              <a:t>2.5</a:t>
            </a:r>
            <a:r>
              <a:rPr lang="ja-JP" altLang="en-US" sz="3200" dirty="0" smtClean="0"/>
              <a:t>）と</a:t>
            </a:r>
            <a:r>
              <a:rPr lang="ja-JP" altLang="en-US" sz="3200" dirty="0"/>
              <a:t>呼吸器・循環器系疾患に</a:t>
            </a:r>
            <a:r>
              <a:rPr lang="ja-JP" altLang="en-US" sz="3200" dirty="0" smtClean="0"/>
              <a:t>よる受診</a:t>
            </a:r>
            <a:r>
              <a:rPr lang="ja-JP" altLang="en-US" sz="3200" dirty="0"/>
              <a:t>、</a:t>
            </a:r>
            <a:r>
              <a:rPr lang="ja-JP" altLang="en-US" sz="3200" dirty="0" smtClean="0"/>
              <a:t>入院、死亡</a:t>
            </a:r>
            <a:r>
              <a:rPr lang="ja-JP" altLang="en-US" sz="3200" dirty="0"/>
              <a:t>との関係が示され、近年は虚血性心疾患に及ぼす影響が注目されている。</a:t>
            </a:r>
          </a:p>
          <a:p>
            <a:pPr>
              <a:lnSpc>
                <a:spcPct val="110000"/>
              </a:lnSpc>
              <a:spcBef>
                <a:spcPts val="1800"/>
              </a:spcBef>
            </a:pPr>
            <a:r>
              <a:rPr lang="ja-JP" altLang="en-US" sz="3200" dirty="0"/>
              <a:t>日本</a:t>
            </a:r>
            <a:r>
              <a:rPr lang="ja-JP" altLang="en-US" sz="3200" dirty="0" smtClean="0"/>
              <a:t>でも</a:t>
            </a:r>
            <a:r>
              <a:rPr lang="ja-JP" altLang="en-US" sz="3200" dirty="0"/>
              <a:t>、</a:t>
            </a:r>
            <a:r>
              <a:rPr lang="en-US" altLang="ja-JP" sz="3200" dirty="0"/>
              <a:t>PM</a:t>
            </a:r>
            <a:r>
              <a:rPr lang="en-US" altLang="ja-JP" sz="3200" baseline="-25000" dirty="0"/>
              <a:t>2.5</a:t>
            </a:r>
            <a:r>
              <a:rPr lang="ja-JP" altLang="en-US" sz="3200" dirty="0"/>
              <a:t>濃度と呼吸器疾患による日死亡、喘息児</a:t>
            </a:r>
            <a:r>
              <a:rPr lang="ja-JP" altLang="en-US" sz="3200" dirty="0" smtClean="0"/>
              <a:t>の症状増悪などとの関連が</a:t>
            </a:r>
            <a:r>
              <a:rPr lang="ja-JP" altLang="en-US" sz="3200" dirty="0"/>
              <a:t>認められて</a:t>
            </a:r>
            <a:r>
              <a:rPr lang="ja-JP" altLang="en-US" sz="3200" dirty="0" smtClean="0"/>
              <a:t>いる。</a:t>
            </a:r>
            <a:endParaRPr lang="ja-JP" alt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540" y="123488"/>
            <a:ext cx="6984776" cy="1367408"/>
          </a:xfrm>
        </p:spPr>
        <p:txBody>
          <a:bodyPr/>
          <a:lstStyle/>
          <a:p>
            <a:pPr algn="dist">
              <a:lnSpc>
                <a:spcPct val="95000"/>
              </a:lnSpc>
            </a:pPr>
            <a:r>
              <a:rPr kumimoji="1" lang="ja-JP" altLang="en-US" sz="4800" dirty="0" smtClean="0">
                <a:effectLst>
                  <a:outerShdw blurRad="38100" dist="38100" dir="2700000" algn="tl">
                    <a:srgbClr val="000000">
                      <a:alpha val="43137"/>
                    </a:srgbClr>
                  </a:outerShdw>
                </a:effectLst>
              </a:rPr>
              <a:t>大気汚染物質の健康影響</a:t>
            </a:r>
            <a:r>
              <a:rPr kumimoji="1" lang="en-US" altLang="ja-JP" sz="4800" dirty="0" smtClean="0">
                <a:effectLst>
                  <a:outerShdw blurRad="38100" dist="38100" dir="2700000" algn="tl">
                    <a:srgbClr val="000000">
                      <a:alpha val="43137"/>
                    </a:srgbClr>
                  </a:outerShdw>
                </a:effectLst>
              </a:rPr>
              <a:t/>
            </a:r>
            <a:br>
              <a:rPr kumimoji="1" lang="en-US" altLang="ja-JP" sz="4800" dirty="0" smtClean="0">
                <a:effectLst>
                  <a:outerShdw blurRad="38100" dist="38100" dir="2700000" algn="tl">
                    <a:srgbClr val="000000">
                      <a:alpha val="43137"/>
                    </a:srgbClr>
                  </a:outerShdw>
                </a:effectLst>
              </a:rPr>
            </a:br>
            <a:r>
              <a:rPr kumimoji="1" lang="ja-JP" altLang="en-US" sz="4800" dirty="0" smtClean="0">
                <a:effectLst>
                  <a:outerShdw blurRad="38100" dist="38100" dir="2700000" algn="tl">
                    <a:srgbClr val="000000">
                      <a:alpha val="43137"/>
                    </a:srgbClr>
                  </a:outerShdw>
                </a:effectLst>
              </a:rPr>
              <a:t>に関する研究のデザイン</a:t>
            </a:r>
            <a:endParaRPr kumimoji="1" lang="ja-JP" altLang="en-US" sz="4800" dirty="0">
              <a:effectLst>
                <a:outerShdw blurRad="38100" dist="38100" dir="2700000" algn="tl">
                  <a:srgbClr val="000000">
                    <a:alpha val="43137"/>
                  </a:srgbClr>
                </a:outerShdw>
              </a:effectLst>
            </a:endParaRPr>
          </a:p>
        </p:txBody>
      </p:sp>
      <p:sp>
        <p:nvSpPr>
          <p:cNvPr id="4" name="正方形/長方形 3"/>
          <p:cNvSpPr/>
          <p:nvPr/>
        </p:nvSpPr>
        <p:spPr>
          <a:xfrm>
            <a:off x="1187624" y="1517937"/>
            <a:ext cx="2376264" cy="1062196"/>
          </a:xfrm>
          <a:prstGeom prst="rect">
            <a:avLst/>
          </a:prstGeom>
          <a:solidFill>
            <a:srgbClr val="FF6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accent2">
                    <a:lumMod val="50000"/>
                  </a:schemeClr>
                </a:solidFill>
              </a:rPr>
              <a:t>短期曝露</a:t>
            </a:r>
            <a:endParaRPr kumimoji="1" lang="en-US" altLang="ja-JP" sz="3200" dirty="0" smtClean="0">
              <a:solidFill>
                <a:schemeClr val="accent2">
                  <a:lumMod val="50000"/>
                </a:schemeClr>
              </a:solidFill>
            </a:endParaRPr>
          </a:p>
          <a:p>
            <a:pPr algn="ctr"/>
            <a:r>
              <a:rPr lang="ja-JP" altLang="en-US" sz="3200" dirty="0" smtClean="0">
                <a:solidFill>
                  <a:schemeClr val="accent2">
                    <a:lumMod val="50000"/>
                  </a:schemeClr>
                </a:solidFill>
              </a:rPr>
              <a:t>（急性影響）</a:t>
            </a:r>
            <a:endParaRPr kumimoji="1" lang="ja-JP" altLang="en-US" sz="3200" dirty="0">
              <a:solidFill>
                <a:schemeClr val="accent2">
                  <a:lumMod val="50000"/>
                </a:schemeClr>
              </a:solidFill>
            </a:endParaRPr>
          </a:p>
        </p:txBody>
      </p:sp>
      <p:sp>
        <p:nvSpPr>
          <p:cNvPr id="7" name="正方形/長方形 6"/>
          <p:cNvSpPr/>
          <p:nvPr/>
        </p:nvSpPr>
        <p:spPr>
          <a:xfrm>
            <a:off x="5508104" y="1517937"/>
            <a:ext cx="2376264" cy="1062196"/>
          </a:xfrm>
          <a:prstGeom prst="rect">
            <a:avLst/>
          </a:prstGeom>
          <a:solidFill>
            <a:srgbClr val="FF6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accent2">
                    <a:lumMod val="50000"/>
                  </a:schemeClr>
                </a:solidFill>
              </a:rPr>
              <a:t>長期曝露</a:t>
            </a:r>
            <a:endParaRPr kumimoji="1" lang="en-US" altLang="ja-JP" sz="3200" dirty="0" smtClean="0">
              <a:solidFill>
                <a:schemeClr val="accent2">
                  <a:lumMod val="50000"/>
                </a:schemeClr>
              </a:solidFill>
            </a:endParaRPr>
          </a:p>
          <a:p>
            <a:pPr algn="ctr"/>
            <a:r>
              <a:rPr lang="ja-JP" altLang="en-US" sz="3200" dirty="0" smtClean="0">
                <a:solidFill>
                  <a:schemeClr val="accent2">
                    <a:lumMod val="50000"/>
                  </a:schemeClr>
                </a:solidFill>
              </a:rPr>
              <a:t>（慢性影響）</a:t>
            </a:r>
            <a:endParaRPr kumimoji="1" lang="ja-JP" altLang="en-US" sz="3200" dirty="0">
              <a:solidFill>
                <a:schemeClr val="accent2">
                  <a:lumMod val="50000"/>
                </a:schemeClr>
              </a:solidFill>
            </a:endParaRPr>
          </a:p>
        </p:txBody>
      </p:sp>
      <p:sp>
        <p:nvSpPr>
          <p:cNvPr id="8" name="正方形/長方形 7"/>
          <p:cNvSpPr/>
          <p:nvPr/>
        </p:nvSpPr>
        <p:spPr>
          <a:xfrm>
            <a:off x="467544" y="2962280"/>
            <a:ext cx="1872208" cy="64807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地域集団対象</a:t>
            </a:r>
            <a:endParaRPr kumimoji="1" lang="en-US" altLang="ja-JP" sz="2000" b="1" dirty="0" smtClean="0">
              <a:solidFill>
                <a:srgbClr val="FF0000"/>
              </a:solidFill>
            </a:endParaRPr>
          </a:p>
          <a:p>
            <a:pPr algn="ctr"/>
            <a:r>
              <a:rPr lang="ja-JP" altLang="en-US" sz="2000" dirty="0" smtClean="0">
                <a:solidFill>
                  <a:schemeClr val="tx2">
                    <a:lumMod val="75000"/>
                  </a:schemeClr>
                </a:solidFill>
              </a:rPr>
              <a:t>（大規模）</a:t>
            </a:r>
            <a:endParaRPr kumimoji="1" lang="ja-JP" altLang="en-US" sz="2000" dirty="0">
              <a:solidFill>
                <a:schemeClr val="tx2">
                  <a:lumMod val="75000"/>
                </a:schemeClr>
              </a:solidFill>
            </a:endParaRPr>
          </a:p>
        </p:txBody>
      </p:sp>
      <p:sp>
        <p:nvSpPr>
          <p:cNvPr id="10" name="正方形/長方形 9"/>
          <p:cNvSpPr/>
          <p:nvPr/>
        </p:nvSpPr>
        <p:spPr>
          <a:xfrm>
            <a:off x="2555776" y="2962280"/>
            <a:ext cx="1872208" cy="64807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b="1" dirty="0" smtClean="0">
                <a:solidFill>
                  <a:srgbClr val="FF0000"/>
                </a:solidFill>
              </a:rPr>
              <a:t>パネル研究</a:t>
            </a:r>
            <a:endParaRPr kumimoji="1" lang="en-US" altLang="ja-JP" sz="2000" b="1" dirty="0" smtClean="0">
              <a:solidFill>
                <a:srgbClr val="FF0000"/>
              </a:solidFill>
            </a:endParaRPr>
          </a:p>
          <a:p>
            <a:pPr algn="ctr"/>
            <a:r>
              <a:rPr lang="ja-JP" altLang="en-US" sz="2000" dirty="0" smtClean="0">
                <a:solidFill>
                  <a:schemeClr val="tx2">
                    <a:lumMod val="75000"/>
                  </a:schemeClr>
                </a:solidFill>
              </a:rPr>
              <a:t>（比較的少人数）</a:t>
            </a:r>
            <a:endParaRPr lang="ja-JP" altLang="en-US" sz="2000" dirty="0">
              <a:solidFill>
                <a:schemeClr val="tx2">
                  <a:lumMod val="75000"/>
                </a:schemeClr>
              </a:solidFill>
            </a:endParaRPr>
          </a:p>
        </p:txBody>
      </p:sp>
      <p:sp>
        <p:nvSpPr>
          <p:cNvPr id="11" name="正方形/長方形 10"/>
          <p:cNvSpPr/>
          <p:nvPr/>
        </p:nvSpPr>
        <p:spPr>
          <a:xfrm>
            <a:off x="4788024" y="2962280"/>
            <a:ext cx="1872208" cy="64807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地域集団対象</a:t>
            </a:r>
            <a:endParaRPr kumimoji="1" lang="en-US" altLang="ja-JP" sz="2000" b="1" dirty="0" smtClean="0">
              <a:solidFill>
                <a:srgbClr val="FF0000"/>
              </a:solidFill>
            </a:endParaRPr>
          </a:p>
          <a:p>
            <a:pPr algn="ctr"/>
            <a:r>
              <a:rPr lang="ja-JP" altLang="en-US" sz="2000" dirty="0" smtClean="0">
                <a:solidFill>
                  <a:schemeClr val="tx2">
                    <a:lumMod val="75000"/>
                  </a:schemeClr>
                </a:solidFill>
              </a:rPr>
              <a:t>（大規模）</a:t>
            </a:r>
            <a:endParaRPr kumimoji="1" lang="ja-JP" altLang="en-US" sz="2000" dirty="0">
              <a:solidFill>
                <a:schemeClr val="tx2">
                  <a:lumMod val="75000"/>
                </a:schemeClr>
              </a:solidFill>
            </a:endParaRPr>
          </a:p>
        </p:txBody>
      </p:sp>
      <p:sp>
        <p:nvSpPr>
          <p:cNvPr id="12" name="正方形/長方形 11"/>
          <p:cNvSpPr/>
          <p:nvPr/>
        </p:nvSpPr>
        <p:spPr>
          <a:xfrm>
            <a:off x="6876256" y="2962280"/>
            <a:ext cx="1872208" cy="648072"/>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000" b="1" dirty="0" smtClean="0">
                <a:solidFill>
                  <a:srgbClr val="FF0000"/>
                </a:solidFill>
              </a:rPr>
              <a:t>コホート</a:t>
            </a:r>
            <a:r>
              <a:rPr kumimoji="1" lang="ja-JP" altLang="en-US" sz="2000" dirty="0" smtClean="0">
                <a:solidFill>
                  <a:srgbClr val="FF0000"/>
                </a:solidFill>
              </a:rPr>
              <a:t>研究</a:t>
            </a:r>
            <a:endParaRPr kumimoji="1" lang="en-US" altLang="ja-JP" sz="2000" dirty="0" smtClean="0">
              <a:solidFill>
                <a:srgbClr val="FF0000"/>
              </a:solidFill>
            </a:endParaRPr>
          </a:p>
          <a:p>
            <a:pPr algn="ctr"/>
            <a:r>
              <a:rPr lang="ja-JP" altLang="en-US" sz="2000" dirty="0" smtClean="0">
                <a:solidFill>
                  <a:schemeClr val="tx2">
                    <a:lumMod val="75000"/>
                  </a:schemeClr>
                </a:solidFill>
              </a:rPr>
              <a:t>（追跡研究）</a:t>
            </a:r>
            <a:endParaRPr lang="ja-JP" altLang="en-US" sz="2000" dirty="0">
              <a:solidFill>
                <a:schemeClr val="tx2">
                  <a:lumMod val="75000"/>
                </a:schemeClr>
              </a:solidFill>
            </a:endParaRPr>
          </a:p>
        </p:txBody>
      </p:sp>
      <p:sp>
        <p:nvSpPr>
          <p:cNvPr id="15" name="正方形/長方形 14"/>
          <p:cNvSpPr/>
          <p:nvPr/>
        </p:nvSpPr>
        <p:spPr>
          <a:xfrm>
            <a:off x="611560"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死亡</a:t>
            </a:r>
            <a:endParaRPr kumimoji="1" lang="ja-JP" altLang="en-US" sz="3200" dirty="0">
              <a:solidFill>
                <a:schemeClr val="tx2">
                  <a:lumMod val="75000"/>
                </a:schemeClr>
              </a:solidFill>
            </a:endParaRPr>
          </a:p>
        </p:txBody>
      </p:sp>
      <p:sp>
        <p:nvSpPr>
          <p:cNvPr id="17" name="正方形/長方形 16"/>
          <p:cNvSpPr/>
          <p:nvPr/>
        </p:nvSpPr>
        <p:spPr>
          <a:xfrm>
            <a:off x="1547664"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入院・受診</a:t>
            </a:r>
            <a:endParaRPr kumimoji="1" lang="ja-JP" altLang="en-US" sz="3200" dirty="0">
              <a:solidFill>
                <a:schemeClr val="tx2">
                  <a:lumMod val="75000"/>
                </a:schemeClr>
              </a:solidFill>
            </a:endParaRPr>
          </a:p>
        </p:txBody>
      </p:sp>
      <p:sp>
        <p:nvSpPr>
          <p:cNvPr id="18" name="正方形/長方形 17"/>
          <p:cNvSpPr/>
          <p:nvPr/>
        </p:nvSpPr>
        <p:spPr>
          <a:xfrm>
            <a:off x="2771800"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疾患・症状</a:t>
            </a:r>
            <a:endParaRPr kumimoji="1" lang="ja-JP" altLang="en-US" sz="3200" dirty="0">
              <a:solidFill>
                <a:schemeClr val="tx2">
                  <a:lumMod val="75000"/>
                </a:schemeClr>
              </a:solidFill>
            </a:endParaRPr>
          </a:p>
        </p:txBody>
      </p:sp>
      <p:sp>
        <p:nvSpPr>
          <p:cNvPr id="19" name="正方形/長方形 18"/>
          <p:cNvSpPr/>
          <p:nvPr/>
        </p:nvSpPr>
        <p:spPr>
          <a:xfrm>
            <a:off x="3635896"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肺機能</a:t>
            </a:r>
            <a:endParaRPr kumimoji="1" lang="ja-JP" altLang="en-US" sz="3200" dirty="0">
              <a:solidFill>
                <a:schemeClr val="tx2">
                  <a:lumMod val="75000"/>
                </a:schemeClr>
              </a:solidFill>
            </a:endParaRPr>
          </a:p>
        </p:txBody>
      </p:sp>
      <p:sp>
        <p:nvSpPr>
          <p:cNvPr id="20" name="正方形/長方形 19"/>
          <p:cNvSpPr/>
          <p:nvPr/>
        </p:nvSpPr>
        <p:spPr>
          <a:xfrm>
            <a:off x="5076056"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死亡</a:t>
            </a:r>
            <a:endParaRPr kumimoji="1" lang="ja-JP" altLang="en-US" sz="3200" dirty="0">
              <a:solidFill>
                <a:schemeClr val="tx2">
                  <a:lumMod val="75000"/>
                </a:schemeClr>
              </a:solidFill>
            </a:endParaRPr>
          </a:p>
        </p:txBody>
      </p:sp>
      <p:sp>
        <p:nvSpPr>
          <p:cNvPr id="21" name="正方形/長方形 20"/>
          <p:cNvSpPr/>
          <p:nvPr/>
        </p:nvSpPr>
        <p:spPr>
          <a:xfrm>
            <a:off x="5868144"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疾患・症状</a:t>
            </a:r>
            <a:endParaRPr kumimoji="1" lang="ja-JP" altLang="en-US" sz="3200" dirty="0">
              <a:solidFill>
                <a:schemeClr val="tx2">
                  <a:lumMod val="75000"/>
                </a:schemeClr>
              </a:solidFill>
            </a:endParaRPr>
          </a:p>
        </p:txBody>
      </p:sp>
      <p:sp>
        <p:nvSpPr>
          <p:cNvPr id="22" name="正方形/長方形 21"/>
          <p:cNvSpPr/>
          <p:nvPr/>
        </p:nvSpPr>
        <p:spPr>
          <a:xfrm>
            <a:off x="6732240"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死亡</a:t>
            </a:r>
            <a:endParaRPr kumimoji="1" lang="ja-JP" altLang="en-US" sz="3200" dirty="0">
              <a:solidFill>
                <a:schemeClr val="tx2">
                  <a:lumMod val="75000"/>
                </a:schemeClr>
              </a:solidFill>
            </a:endParaRPr>
          </a:p>
        </p:txBody>
      </p:sp>
      <p:sp>
        <p:nvSpPr>
          <p:cNvPr id="23" name="正方形/長方形 22"/>
          <p:cNvSpPr/>
          <p:nvPr/>
        </p:nvSpPr>
        <p:spPr>
          <a:xfrm>
            <a:off x="7524328"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疾患・症状</a:t>
            </a:r>
            <a:endParaRPr kumimoji="1" lang="ja-JP" altLang="en-US" sz="3200" dirty="0">
              <a:solidFill>
                <a:schemeClr val="tx2">
                  <a:lumMod val="75000"/>
                </a:schemeClr>
              </a:solidFill>
            </a:endParaRPr>
          </a:p>
        </p:txBody>
      </p:sp>
      <p:sp>
        <p:nvSpPr>
          <p:cNvPr id="24" name="正方形/長方形 23"/>
          <p:cNvSpPr/>
          <p:nvPr/>
        </p:nvSpPr>
        <p:spPr>
          <a:xfrm>
            <a:off x="8316416" y="4186416"/>
            <a:ext cx="576064" cy="2232248"/>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dirty="0" smtClean="0">
                <a:solidFill>
                  <a:schemeClr val="tx2">
                    <a:lumMod val="75000"/>
                  </a:schemeClr>
                </a:solidFill>
              </a:rPr>
              <a:t>肺機能</a:t>
            </a:r>
            <a:endParaRPr kumimoji="1" lang="ja-JP" altLang="en-US" sz="3200" dirty="0">
              <a:solidFill>
                <a:schemeClr val="tx2">
                  <a:lumMod val="75000"/>
                </a:schemeClr>
              </a:solidFill>
            </a:endParaRPr>
          </a:p>
        </p:txBody>
      </p:sp>
      <p:cxnSp>
        <p:nvCxnSpPr>
          <p:cNvPr id="26" name="直線矢印コネクタ 25"/>
          <p:cNvCxnSpPr/>
          <p:nvPr/>
        </p:nvCxnSpPr>
        <p:spPr>
          <a:xfrm rot="10800000" flipV="1">
            <a:off x="1619672" y="2625100"/>
            <a:ext cx="432048"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rot="10800000" flipV="1">
            <a:off x="6012160" y="2625100"/>
            <a:ext cx="432048"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0800000" flipH="1" flipV="1">
            <a:off x="7020272" y="2625100"/>
            <a:ext cx="432048"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10800000" flipH="1" flipV="1">
            <a:off x="2627784" y="2625100"/>
            <a:ext cx="432048"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flipH="1">
            <a:off x="3491880" y="3754368"/>
            <a:ext cx="576064"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2915816" y="3754368"/>
            <a:ext cx="576064"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16200000" flipH="1">
            <a:off x="1403648" y="3754368"/>
            <a:ext cx="576064"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5400000">
            <a:off x="827584" y="3754368"/>
            <a:ext cx="576064"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rot="16200000" flipH="1">
            <a:off x="5796136" y="3754368"/>
            <a:ext cx="576064"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a:off x="5220072" y="3754368"/>
            <a:ext cx="576064" cy="288032"/>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rot="16200000" flipH="1">
            <a:off x="8028384" y="3610352"/>
            <a:ext cx="576064" cy="576064"/>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rot="5400000">
            <a:off x="7020272" y="3610352"/>
            <a:ext cx="576064" cy="576064"/>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endCxn id="23" idx="0"/>
          </p:cNvCxnSpPr>
          <p:nvPr/>
        </p:nvCxnSpPr>
        <p:spPr>
          <a:xfrm rot="5400000">
            <a:off x="7524328" y="3898384"/>
            <a:ext cx="576064" cy="1588"/>
          </a:xfrm>
          <a:prstGeom prst="straightConnector1">
            <a:avLst/>
          </a:prstGeom>
          <a:ln w="63500">
            <a:solidFill>
              <a:schemeClr val="tx2">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1"/>
          <p:cNvSpPr>
            <a:spLocks noChangeArrowheads="1"/>
          </p:cNvSpPr>
          <p:nvPr/>
        </p:nvSpPr>
        <p:spPr bwMode="auto">
          <a:xfrm>
            <a:off x="3686132" y="6457248"/>
            <a:ext cx="5441100" cy="400752"/>
          </a:xfrm>
          <a:prstGeom prst="rect">
            <a:avLst/>
          </a:prstGeom>
          <a:noFill/>
          <a:ln w="9525">
            <a:noFill/>
            <a:miter lim="800000"/>
            <a:headEnd/>
            <a:tailEnd/>
          </a:ln>
          <a:effectLst/>
        </p:spPr>
        <p:txBody>
          <a:bodyPr wrap="square" lIns="36000" tIns="46038" rIns="36000" bIns="46038">
            <a:spAutoFit/>
          </a:bodyPr>
          <a:lstStyle/>
          <a:p>
            <a:pPr algn="ctr"/>
            <a:r>
              <a:rPr lang="en-US" altLang="ja-JP" sz="2000" dirty="0" smtClean="0">
                <a:latin typeface="Garamond" pitchFamily="18" charset="0"/>
              </a:rPr>
              <a:t>(Holgate et al. Ed., Air Pollution and Health, 1999)  </a:t>
            </a:r>
            <a:endParaRPr lang="ja-JP" altLang="en-US" sz="2000" dirty="0">
              <a:latin typeface="Garamond" pitchFamily="18" charset="0"/>
            </a:endParaRPr>
          </a:p>
        </p:txBody>
      </p:sp>
    </p:spTree>
    <p:extLst>
      <p:ext uri="{BB962C8B-B14F-4D97-AF65-F5344CB8AC3E}">
        <p14:creationId xmlns:p14="http://schemas.microsoft.com/office/powerpoint/2010/main" val="31437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611560" y="1340768"/>
            <a:ext cx="7416824" cy="5013325"/>
          </a:xfrm>
        </p:spPr>
        <p:txBody>
          <a:bodyPr/>
          <a:lstStyle/>
          <a:p>
            <a:pPr eaLnBrk="1" hangingPunct="1">
              <a:lnSpc>
                <a:spcPct val="110000"/>
              </a:lnSpc>
              <a:spcBef>
                <a:spcPts val="1200"/>
              </a:spcBef>
            </a:pPr>
            <a:r>
              <a:rPr lang="en-US" altLang="ja-JP" dirty="0" smtClean="0"/>
              <a:t>PM</a:t>
            </a:r>
            <a:r>
              <a:rPr lang="en-US" altLang="ja-JP" baseline="-25000" dirty="0" smtClean="0"/>
              <a:t>2.5</a:t>
            </a:r>
            <a:r>
              <a:rPr lang="ja-JP" altLang="ja-JP" dirty="0" smtClean="0"/>
              <a:t>濃度が上昇すると、当日または数日以内に死亡する人が増加するという関連が報告されている。</a:t>
            </a:r>
            <a:endParaRPr lang="en-US" altLang="ja-JP" dirty="0" smtClean="0"/>
          </a:p>
          <a:p>
            <a:pPr lvl="1" eaLnBrk="1" hangingPunct="1">
              <a:lnSpc>
                <a:spcPct val="110000"/>
              </a:lnSpc>
              <a:spcBef>
                <a:spcPts val="1200"/>
              </a:spcBef>
            </a:pPr>
            <a:r>
              <a:rPr lang="en-US" altLang="ja-JP" sz="2400" dirty="0" smtClean="0"/>
              <a:t>PM</a:t>
            </a:r>
            <a:r>
              <a:rPr lang="en-US" altLang="ja-JP" sz="2400" baseline="-25000" dirty="0" smtClean="0"/>
              <a:t>2.5</a:t>
            </a:r>
            <a:r>
              <a:rPr lang="ja-JP" altLang="ja-JP" sz="2400" dirty="0" smtClean="0"/>
              <a:t>日平均濃度</a:t>
            </a:r>
            <a:r>
              <a:rPr lang="en-US" altLang="ja-JP" sz="2400" dirty="0" smtClean="0"/>
              <a:t>10μg/m</a:t>
            </a:r>
            <a:r>
              <a:rPr lang="en-US" altLang="ja-JP" sz="2400" baseline="30000" dirty="0" smtClean="0"/>
              <a:t>3</a:t>
            </a:r>
            <a:r>
              <a:rPr lang="ja-JP" altLang="ja-JP" sz="2400" dirty="0" smtClean="0"/>
              <a:t>上昇</a:t>
            </a:r>
            <a:r>
              <a:rPr lang="ja-JP" altLang="en-US" sz="2400" dirty="0" smtClean="0"/>
              <a:t>あたりの増加</a:t>
            </a:r>
            <a:endParaRPr lang="en-US" altLang="ja-JP" sz="2400" dirty="0" smtClean="0"/>
          </a:p>
          <a:p>
            <a:pPr lvl="2" eaLnBrk="1" hangingPunct="1">
              <a:lnSpc>
                <a:spcPct val="110000"/>
              </a:lnSpc>
              <a:spcBef>
                <a:spcPts val="1200"/>
              </a:spcBef>
            </a:pPr>
            <a:r>
              <a:rPr lang="ja-JP" altLang="ja-JP" dirty="0" smtClean="0"/>
              <a:t>全死亡</a:t>
            </a:r>
            <a:r>
              <a:rPr lang="ja-JP" altLang="en-US" dirty="0" smtClean="0"/>
              <a:t>（外因死を除く）</a:t>
            </a:r>
            <a:r>
              <a:rPr lang="en-US" altLang="ja-JP" dirty="0" smtClean="0"/>
              <a:t>	</a:t>
            </a:r>
            <a:r>
              <a:rPr lang="ja-JP" altLang="en-US" dirty="0" smtClean="0"/>
              <a:t>　</a:t>
            </a:r>
            <a:r>
              <a:rPr lang="en-US" altLang="ja-JP" dirty="0" smtClean="0"/>
              <a:t>0.3</a:t>
            </a:r>
            <a:r>
              <a:rPr lang="ja-JP" altLang="ja-JP" dirty="0" smtClean="0"/>
              <a:t>～</a:t>
            </a:r>
            <a:r>
              <a:rPr lang="en-US" altLang="ja-JP" dirty="0" smtClean="0"/>
              <a:t>1.2%</a:t>
            </a:r>
          </a:p>
          <a:p>
            <a:pPr lvl="2" eaLnBrk="1" hangingPunct="1">
              <a:lnSpc>
                <a:spcPct val="110000"/>
              </a:lnSpc>
              <a:spcBef>
                <a:spcPts val="1200"/>
              </a:spcBef>
            </a:pPr>
            <a:r>
              <a:rPr lang="ja-JP" altLang="ja-JP" dirty="0" smtClean="0"/>
              <a:t>心血管系疾患による死亡</a:t>
            </a:r>
            <a:r>
              <a:rPr lang="en-US" altLang="ja-JP" dirty="0" smtClean="0"/>
              <a:t>	</a:t>
            </a:r>
            <a:r>
              <a:rPr lang="ja-JP" altLang="en-US" dirty="0" smtClean="0"/>
              <a:t>　</a:t>
            </a:r>
            <a:r>
              <a:rPr lang="en-US" altLang="ja-JP" dirty="0" smtClean="0"/>
              <a:t>1.2</a:t>
            </a:r>
            <a:r>
              <a:rPr lang="ja-JP" altLang="ja-JP" dirty="0" smtClean="0"/>
              <a:t>～</a:t>
            </a:r>
            <a:r>
              <a:rPr lang="en-US" altLang="ja-JP" dirty="0" smtClean="0"/>
              <a:t>2.7%</a:t>
            </a:r>
          </a:p>
          <a:p>
            <a:pPr lvl="2" eaLnBrk="1" hangingPunct="1">
              <a:lnSpc>
                <a:spcPct val="110000"/>
              </a:lnSpc>
              <a:spcBef>
                <a:spcPts val="1200"/>
              </a:spcBef>
            </a:pPr>
            <a:r>
              <a:rPr lang="ja-JP" altLang="ja-JP" dirty="0" smtClean="0"/>
              <a:t>呼吸器系疾患による死亡</a:t>
            </a:r>
            <a:r>
              <a:rPr lang="en-US" altLang="ja-JP" dirty="0" smtClean="0"/>
              <a:t>	</a:t>
            </a:r>
            <a:r>
              <a:rPr lang="ja-JP" altLang="en-US" dirty="0" smtClean="0"/>
              <a:t>　</a:t>
            </a:r>
            <a:r>
              <a:rPr lang="en-US" altLang="ja-JP" dirty="0" smtClean="0"/>
              <a:t>0.8</a:t>
            </a:r>
            <a:r>
              <a:rPr lang="ja-JP" altLang="ja-JP" dirty="0" smtClean="0"/>
              <a:t>～</a:t>
            </a:r>
            <a:r>
              <a:rPr lang="en-US" altLang="ja-JP" dirty="0" smtClean="0"/>
              <a:t>2.7%</a:t>
            </a:r>
          </a:p>
          <a:p>
            <a:pPr lvl="1" eaLnBrk="1" hangingPunct="1">
              <a:lnSpc>
                <a:spcPct val="110000"/>
              </a:lnSpc>
              <a:spcBef>
                <a:spcPts val="1800"/>
              </a:spcBef>
            </a:pPr>
            <a:r>
              <a:rPr lang="ja-JP" altLang="ja-JP" dirty="0" smtClean="0"/>
              <a:t>こうした関連性は</a:t>
            </a:r>
            <a:r>
              <a:rPr lang="ja-JP" altLang="en-US" dirty="0" smtClean="0"/>
              <a:t>、</a:t>
            </a:r>
            <a:r>
              <a:rPr lang="en-US" altLang="ja-JP" dirty="0" smtClean="0"/>
              <a:t>PM</a:t>
            </a:r>
            <a:r>
              <a:rPr lang="en-US" altLang="ja-JP" baseline="-25000" dirty="0" smtClean="0"/>
              <a:t>2.5</a:t>
            </a:r>
            <a:r>
              <a:rPr lang="ja-JP" altLang="ja-JP" dirty="0" smtClean="0"/>
              <a:t>の日平均濃度が</a:t>
            </a:r>
            <a:r>
              <a:rPr lang="en-US" altLang="ja-JP" dirty="0" smtClean="0"/>
              <a:t>12.8μg/m</a:t>
            </a:r>
            <a:r>
              <a:rPr lang="en-US" altLang="ja-JP" baseline="30000" dirty="0" smtClean="0"/>
              <a:t>3</a:t>
            </a:r>
            <a:r>
              <a:rPr lang="ja-JP" altLang="ja-JP" dirty="0" smtClean="0"/>
              <a:t>以上の場合に観察されている</a:t>
            </a:r>
            <a:r>
              <a:rPr lang="ja-JP" altLang="en-US" dirty="0" smtClean="0"/>
              <a:t>。 </a:t>
            </a:r>
          </a:p>
        </p:txBody>
      </p:sp>
      <p:sp>
        <p:nvSpPr>
          <p:cNvPr id="4" name="タイトル 1"/>
          <p:cNvSpPr>
            <a:spLocks noGrp="1"/>
          </p:cNvSpPr>
          <p:nvPr>
            <p:ph type="title"/>
          </p:nvPr>
        </p:nvSpPr>
        <p:spPr>
          <a:xfrm>
            <a:off x="0" y="188640"/>
            <a:ext cx="7596336" cy="864096"/>
          </a:xfrm>
        </p:spPr>
        <p:txBody>
          <a:bodyPr/>
          <a:lstStyle/>
          <a:p>
            <a:pPr algn="ctr"/>
            <a:r>
              <a:rPr lang="en-US" altLang="ja-JP" sz="4400" dirty="0" smtClean="0">
                <a:effectLst>
                  <a:outerShdw blurRad="38100" dist="38100" dir="2700000" algn="tl">
                    <a:srgbClr val="000000">
                      <a:alpha val="43137"/>
                    </a:srgbClr>
                  </a:outerShdw>
                </a:effectLst>
              </a:rPr>
              <a:t>PM</a:t>
            </a:r>
            <a:r>
              <a:rPr lang="en-US" altLang="ja-JP" sz="4400" baseline="-25000" dirty="0" smtClean="0">
                <a:effectLst>
                  <a:outerShdw blurRad="38100" dist="38100" dir="2700000" algn="tl">
                    <a:srgbClr val="000000">
                      <a:alpha val="43137"/>
                    </a:srgbClr>
                  </a:outerShdw>
                </a:effectLst>
              </a:rPr>
              <a:t>2.5</a:t>
            </a:r>
            <a:r>
              <a:rPr lang="ja-JP" altLang="en-US" sz="4400" dirty="0" smtClean="0">
                <a:effectLst>
                  <a:outerShdw blurRad="38100" dist="38100" dir="2700000" algn="tl">
                    <a:srgbClr val="000000">
                      <a:alpha val="43137"/>
                    </a:srgbClr>
                  </a:outerShdw>
                </a:effectLst>
              </a:rPr>
              <a:t>短期曝露と死亡の関連</a:t>
            </a:r>
            <a:endParaRPr kumimoji="1" lang="ja-JP" altLang="en-US" sz="4400" dirty="0">
              <a:effectLst>
                <a:outerShdw blurRad="38100" dist="38100" dir="2700000" algn="tl">
                  <a:srgbClr val="000000">
                    <a:alpha val="43137"/>
                  </a:srgbClr>
                </a:outerShdw>
              </a:effectLst>
            </a:endParaRPr>
          </a:p>
        </p:txBody>
      </p:sp>
      <p:sp>
        <p:nvSpPr>
          <p:cNvPr id="5" name="正方形/長方形 4"/>
          <p:cNvSpPr/>
          <p:nvPr/>
        </p:nvSpPr>
        <p:spPr>
          <a:xfrm>
            <a:off x="6588224" y="6309320"/>
            <a:ext cx="2338076" cy="461665"/>
          </a:xfrm>
          <a:prstGeom prst="rect">
            <a:avLst/>
          </a:prstGeom>
        </p:spPr>
        <p:txBody>
          <a:bodyPr wrap="none">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U.S</a:t>
            </a:r>
            <a:r>
              <a:rPr lang="en-US" altLang="ja-JP" sz="2400" dirty="0">
                <a:latin typeface="Times New Roman" panose="02020603050405020304" pitchFamily="18" charset="0"/>
                <a:cs typeface="Times New Roman" panose="02020603050405020304" pitchFamily="18" charset="0"/>
              </a:rPr>
              <a:t>. EPA. </a:t>
            </a:r>
            <a:r>
              <a:rPr lang="en-US" altLang="ja-JP" sz="2400" dirty="0" smtClean="0">
                <a:latin typeface="Times New Roman" panose="02020603050405020304" pitchFamily="18" charset="0"/>
                <a:cs typeface="Times New Roman" panose="02020603050405020304" pitchFamily="18" charset="0"/>
              </a:rPr>
              <a:t>2012</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2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5536"/>
            <a:ext cx="7596336" cy="864096"/>
          </a:xfrm>
        </p:spPr>
        <p:txBody>
          <a:bodyPr/>
          <a:lstStyle/>
          <a:p>
            <a:pPr algn="ctr"/>
            <a:r>
              <a:rPr lang="en-US" altLang="ja-JP" dirty="0" smtClean="0">
                <a:effectLst>
                  <a:outerShdw blurRad="38100" dist="38100" dir="2700000" algn="tl">
                    <a:srgbClr val="000000">
                      <a:alpha val="43137"/>
                    </a:srgbClr>
                  </a:outerShdw>
                </a:effectLst>
              </a:rPr>
              <a:t>PM</a:t>
            </a:r>
            <a:r>
              <a:rPr lang="en-US" altLang="ja-JP" baseline="-25000" dirty="0" smtClean="0">
                <a:effectLst>
                  <a:outerShdw blurRad="38100" dist="38100" dir="2700000" algn="tl">
                    <a:srgbClr val="000000">
                      <a:alpha val="43137"/>
                    </a:srgbClr>
                  </a:outerShdw>
                </a:effectLst>
              </a:rPr>
              <a:t>2.5</a:t>
            </a:r>
            <a:r>
              <a:rPr lang="ja-JP" altLang="en-US" dirty="0" smtClean="0">
                <a:effectLst>
                  <a:outerShdw blurRad="38100" dist="38100" dir="2700000" algn="tl">
                    <a:srgbClr val="000000">
                      <a:alpha val="43137"/>
                    </a:srgbClr>
                  </a:outerShdw>
                </a:effectLst>
              </a:rPr>
              <a:t>短期曝露による死亡リスク</a:t>
            </a:r>
            <a:endParaRPr kumimoji="1" lang="ja-JP" altLang="en-US"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1547664" y="1124744"/>
            <a:ext cx="5544616" cy="864096"/>
          </a:xfrm>
        </p:spPr>
        <p:txBody>
          <a:bodyPr/>
          <a:lstStyle/>
          <a:p>
            <a:pPr algn="ctr">
              <a:lnSpc>
                <a:spcPts val="2880"/>
              </a:lnSpc>
              <a:spcBef>
                <a:spcPts val="0"/>
              </a:spcBef>
              <a:buNone/>
            </a:pPr>
            <a:r>
              <a:rPr lang="ja-JP" altLang="en-US" sz="2800" dirty="0" smtClean="0"/>
              <a:t>全死亡（外因死を除く）の増加率</a:t>
            </a:r>
            <a:endParaRPr lang="en-US" altLang="ja-JP" sz="2800" dirty="0" smtClean="0"/>
          </a:p>
          <a:p>
            <a:pPr algn="ctr">
              <a:lnSpc>
                <a:spcPts val="2880"/>
              </a:lnSpc>
              <a:spcBef>
                <a:spcPts val="0"/>
              </a:spcBef>
              <a:buNone/>
            </a:pPr>
            <a:r>
              <a:rPr lang="ja-JP" altLang="en-US" sz="2400" dirty="0" smtClean="0">
                <a:solidFill>
                  <a:srgbClr val="00B050"/>
                </a:solidFill>
              </a:rPr>
              <a:t>（</a:t>
            </a:r>
            <a:r>
              <a:rPr lang="en-US" altLang="ja-JP" sz="2400" dirty="0" smtClean="0">
                <a:solidFill>
                  <a:srgbClr val="00B050"/>
                </a:solidFill>
              </a:rPr>
              <a:t>PM</a:t>
            </a:r>
            <a:r>
              <a:rPr lang="en-US" altLang="ja-JP" sz="2400" baseline="-25000" dirty="0" smtClean="0">
                <a:solidFill>
                  <a:srgbClr val="00B050"/>
                </a:solidFill>
              </a:rPr>
              <a:t>2.5</a:t>
            </a:r>
            <a:r>
              <a:rPr lang="ja-JP" altLang="ja-JP" sz="2400" dirty="0" smtClean="0">
                <a:solidFill>
                  <a:srgbClr val="00B050"/>
                </a:solidFill>
              </a:rPr>
              <a:t>日平均濃度</a:t>
            </a:r>
            <a:r>
              <a:rPr lang="en-US" altLang="ja-JP" sz="2400" dirty="0" smtClean="0">
                <a:solidFill>
                  <a:srgbClr val="00B050"/>
                </a:solidFill>
              </a:rPr>
              <a:t>10μg/m</a:t>
            </a:r>
            <a:r>
              <a:rPr lang="en-US" altLang="ja-JP" sz="2400" baseline="30000" dirty="0" smtClean="0">
                <a:solidFill>
                  <a:srgbClr val="00B050"/>
                </a:solidFill>
              </a:rPr>
              <a:t>3</a:t>
            </a:r>
            <a:r>
              <a:rPr lang="ja-JP" altLang="ja-JP" sz="2400" dirty="0" smtClean="0">
                <a:solidFill>
                  <a:srgbClr val="00B050"/>
                </a:solidFill>
              </a:rPr>
              <a:t>上昇</a:t>
            </a:r>
            <a:r>
              <a:rPr lang="ja-JP" altLang="en-US" sz="2400" dirty="0" smtClean="0">
                <a:solidFill>
                  <a:srgbClr val="00B050"/>
                </a:solidFill>
              </a:rPr>
              <a:t>あたり）</a:t>
            </a:r>
            <a:endParaRPr kumimoji="1" lang="ja-JP" altLang="en-US" sz="2400" dirty="0">
              <a:solidFill>
                <a:srgbClr val="00B050"/>
              </a:solidFill>
            </a:endParaRPr>
          </a:p>
        </p:txBody>
      </p:sp>
      <p:grpSp>
        <p:nvGrpSpPr>
          <p:cNvPr id="4" name="グループ化 9"/>
          <p:cNvGrpSpPr/>
          <p:nvPr/>
        </p:nvGrpSpPr>
        <p:grpSpPr>
          <a:xfrm>
            <a:off x="0" y="1951488"/>
            <a:ext cx="9006029" cy="4537018"/>
            <a:chOff x="37785" y="1412776"/>
            <a:chExt cx="9006029" cy="4537018"/>
          </a:xfrm>
        </p:grpSpPr>
        <p:grpSp>
          <p:nvGrpSpPr>
            <p:cNvPr id="5" name="グループ化 6"/>
            <p:cNvGrpSpPr/>
            <p:nvPr/>
          </p:nvGrpSpPr>
          <p:grpSpPr>
            <a:xfrm>
              <a:off x="37785" y="1412776"/>
              <a:ext cx="8864391" cy="3762375"/>
              <a:chOff x="37785" y="1412776"/>
              <a:chExt cx="8864391" cy="3762375"/>
            </a:xfrm>
          </p:grpSpPr>
          <p:pic>
            <p:nvPicPr>
              <p:cNvPr id="108546" name="Picture 2"/>
              <p:cNvPicPr>
                <a:picLocks noChangeAspect="1" noChangeArrowheads="1"/>
              </p:cNvPicPr>
              <p:nvPr/>
            </p:nvPicPr>
            <p:blipFill>
              <a:blip r:embed="rId2" cstate="print"/>
              <a:srcRect/>
              <a:stretch>
                <a:fillRect/>
              </a:stretch>
            </p:blipFill>
            <p:spPr bwMode="auto">
              <a:xfrm>
                <a:off x="3377676" y="1977288"/>
                <a:ext cx="5524500" cy="3181350"/>
              </a:xfrm>
              <a:prstGeom prst="rect">
                <a:avLst/>
              </a:prstGeom>
              <a:noFill/>
              <a:ln w="9525">
                <a:noFill/>
                <a:miter lim="800000"/>
                <a:headEnd/>
                <a:tailEnd/>
              </a:ln>
            </p:spPr>
          </p:pic>
          <p:pic>
            <p:nvPicPr>
              <p:cNvPr id="108547" name="Picture 3"/>
              <p:cNvPicPr>
                <a:picLocks noChangeAspect="1" noChangeArrowheads="1"/>
              </p:cNvPicPr>
              <p:nvPr/>
            </p:nvPicPr>
            <p:blipFill>
              <a:blip r:embed="rId3" cstate="print"/>
              <a:srcRect/>
              <a:stretch>
                <a:fillRect/>
              </a:stretch>
            </p:blipFill>
            <p:spPr bwMode="auto">
              <a:xfrm>
                <a:off x="37785" y="1446999"/>
                <a:ext cx="2981325" cy="3676650"/>
              </a:xfrm>
              <a:prstGeom prst="rect">
                <a:avLst/>
              </a:prstGeom>
              <a:noFill/>
              <a:ln w="9525">
                <a:noFill/>
                <a:miter lim="800000"/>
                <a:headEnd/>
                <a:tailEnd/>
              </a:ln>
            </p:spPr>
          </p:pic>
          <p:pic>
            <p:nvPicPr>
              <p:cNvPr id="108548" name="Picture 4"/>
              <p:cNvPicPr>
                <a:picLocks noChangeAspect="1" noChangeArrowheads="1"/>
              </p:cNvPicPr>
              <p:nvPr/>
            </p:nvPicPr>
            <p:blipFill>
              <a:blip r:embed="rId4" cstate="print"/>
              <a:srcRect/>
              <a:stretch>
                <a:fillRect/>
              </a:stretch>
            </p:blipFill>
            <p:spPr bwMode="auto">
              <a:xfrm>
                <a:off x="2915816" y="1412776"/>
                <a:ext cx="685800" cy="3762375"/>
              </a:xfrm>
              <a:prstGeom prst="rect">
                <a:avLst/>
              </a:prstGeom>
              <a:noFill/>
              <a:ln w="9525">
                <a:noFill/>
                <a:miter lim="800000"/>
                <a:headEnd/>
                <a:tailEnd/>
              </a:ln>
            </p:spPr>
          </p:pic>
        </p:grpSp>
        <p:pic>
          <p:nvPicPr>
            <p:cNvPr id="108550" name="Picture 6"/>
            <p:cNvPicPr>
              <a:picLocks noChangeAspect="1" noChangeArrowheads="1"/>
            </p:cNvPicPr>
            <p:nvPr/>
          </p:nvPicPr>
          <p:blipFill>
            <a:blip r:embed="rId5" cstate="print"/>
            <a:srcRect/>
            <a:stretch>
              <a:fillRect/>
            </a:stretch>
          </p:blipFill>
          <p:spPr bwMode="auto">
            <a:xfrm>
              <a:off x="3347864" y="5168744"/>
              <a:ext cx="5695950" cy="781050"/>
            </a:xfrm>
            <a:prstGeom prst="rect">
              <a:avLst/>
            </a:prstGeom>
            <a:noFill/>
            <a:ln w="9525">
              <a:noFill/>
              <a:miter lim="800000"/>
              <a:headEnd/>
              <a:tailEnd/>
            </a:ln>
          </p:spPr>
        </p:pic>
      </p:grpSp>
      <p:sp>
        <p:nvSpPr>
          <p:cNvPr id="11" name="Rectangle 5"/>
          <p:cNvSpPr>
            <a:spLocks noChangeArrowheads="1"/>
          </p:cNvSpPr>
          <p:nvPr/>
        </p:nvSpPr>
        <p:spPr bwMode="auto">
          <a:xfrm>
            <a:off x="6948264" y="6457890"/>
            <a:ext cx="2074799" cy="400110"/>
          </a:xfrm>
          <a:prstGeom prst="rect">
            <a:avLst/>
          </a:prstGeom>
          <a:noFill/>
          <a:ln w="9525">
            <a:noFill/>
            <a:miter lim="800000"/>
            <a:headEnd/>
            <a:tailEnd/>
          </a:ln>
        </p:spPr>
        <p:txBody>
          <a:bodyPr wrap="none" anchor="ctr">
            <a:spAutoFit/>
          </a:bodyPr>
          <a:lstStyle/>
          <a:p>
            <a:r>
              <a:rPr lang="en-US" altLang="ja-JP" sz="2000" b="1" dirty="0" smtClean="0"/>
              <a:t>(US </a:t>
            </a:r>
            <a:r>
              <a:rPr lang="en-US" altLang="ja-JP" sz="2000" b="1" dirty="0"/>
              <a:t>EPA, </a:t>
            </a:r>
            <a:r>
              <a:rPr lang="en-US" altLang="ja-JP" sz="2000" b="1" dirty="0" smtClean="0"/>
              <a:t>2012)</a:t>
            </a:r>
            <a:r>
              <a:rPr lang="en-US" altLang="ja-JP" sz="2000" dirty="0" smtClean="0"/>
              <a:t> </a:t>
            </a:r>
            <a:endParaRPr lang="en-US" altLang="ja-JP" sz="2000" dirty="0"/>
          </a:p>
        </p:txBody>
      </p:sp>
    </p:spTree>
    <p:extLst>
      <p:ext uri="{BB962C8B-B14F-4D97-AF65-F5344CB8AC3E}">
        <p14:creationId xmlns:p14="http://schemas.microsoft.com/office/powerpoint/2010/main" val="250982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1271" y="260648"/>
            <a:ext cx="8302625" cy="936625"/>
          </a:xfrm>
        </p:spPr>
        <p:txBody>
          <a:bodyPr/>
          <a:lstStyle/>
          <a:p>
            <a:r>
              <a:rPr lang="ja-JP" altLang="en-US" dirty="0" smtClean="0">
                <a:effectLst>
                  <a:outerShdw blurRad="38100" dist="38100" dir="2700000" algn="tl">
                    <a:srgbClr val="000000">
                      <a:alpha val="43137"/>
                    </a:srgbClr>
                  </a:outerShdw>
                </a:effectLst>
              </a:rPr>
              <a:t>呼吸器疾患による入院・救急受診</a:t>
            </a:r>
            <a:endParaRPr lang="en-US" altLang="ja-JP" dirty="0">
              <a:effectLst>
                <a:outerShdw blurRad="38100" dist="38100" dir="2700000" algn="tl">
                  <a:srgbClr val="000000">
                    <a:alpha val="43137"/>
                  </a:srgbClr>
                </a:outerShdw>
              </a:effectLst>
            </a:endParaRPr>
          </a:p>
        </p:txBody>
      </p:sp>
      <p:sp>
        <p:nvSpPr>
          <p:cNvPr id="7171" name="Rectangle 3"/>
          <p:cNvSpPr>
            <a:spLocks noGrp="1" noChangeArrowheads="1"/>
          </p:cNvSpPr>
          <p:nvPr>
            <p:ph type="body" idx="4294967295"/>
          </p:nvPr>
        </p:nvSpPr>
        <p:spPr>
          <a:xfrm>
            <a:off x="488167" y="1412776"/>
            <a:ext cx="7396202" cy="5184576"/>
          </a:xfrm>
        </p:spPr>
        <p:txBody>
          <a:bodyPr/>
          <a:lstStyle/>
          <a:p>
            <a:pPr>
              <a:lnSpc>
                <a:spcPct val="120000"/>
              </a:lnSpc>
              <a:spcBef>
                <a:spcPts val="1200"/>
              </a:spcBef>
            </a:pPr>
            <a:r>
              <a:rPr lang="en-US" altLang="ja-JP" dirty="0" smtClean="0"/>
              <a:t>PM</a:t>
            </a:r>
            <a:r>
              <a:rPr lang="en-US" altLang="ja-JP" baseline="-25000" dirty="0" smtClean="0"/>
              <a:t>2.5</a:t>
            </a:r>
            <a:r>
              <a:rPr lang="ja-JP" altLang="ja-JP" dirty="0" err="1" smtClean="0"/>
              <a:t>への</a:t>
            </a:r>
            <a:r>
              <a:rPr lang="ja-JP" altLang="ja-JP" dirty="0" smtClean="0"/>
              <a:t>短期的曝露により、呼吸器疾患による救急受診や入院が増加することが報告されている。</a:t>
            </a:r>
            <a:endParaRPr lang="en-US" altLang="ja-JP" dirty="0" smtClean="0"/>
          </a:p>
          <a:p>
            <a:pPr lvl="1">
              <a:lnSpc>
                <a:spcPct val="120000"/>
              </a:lnSpc>
              <a:spcBef>
                <a:spcPts val="1200"/>
              </a:spcBef>
            </a:pPr>
            <a:r>
              <a:rPr lang="ja-JP" altLang="ja-JP" dirty="0" smtClean="0"/>
              <a:t>慢性閉塞性肺疾患（</a:t>
            </a:r>
            <a:r>
              <a:rPr lang="en-US" altLang="ja-JP" dirty="0" smtClean="0"/>
              <a:t>COPD</a:t>
            </a:r>
            <a:r>
              <a:rPr lang="ja-JP" altLang="ja-JP" dirty="0" smtClean="0"/>
              <a:t>）や呼吸器感染症による受診や入院は</a:t>
            </a:r>
            <a:r>
              <a:rPr lang="ja-JP" altLang="en-US" dirty="0" smtClean="0"/>
              <a:t>、</a:t>
            </a:r>
            <a:r>
              <a:rPr lang="en-US" altLang="ja-JP" dirty="0" smtClean="0"/>
              <a:t>PM</a:t>
            </a:r>
            <a:r>
              <a:rPr lang="en-US" altLang="ja-JP" baseline="-25000" dirty="0" smtClean="0"/>
              <a:t>2.5</a:t>
            </a:r>
            <a:r>
              <a:rPr lang="ja-JP" altLang="ja-JP" dirty="0" smtClean="0"/>
              <a:t>の日平均値が</a:t>
            </a:r>
            <a:r>
              <a:rPr lang="en-US" altLang="ja-JP" dirty="0" smtClean="0"/>
              <a:t>6.1</a:t>
            </a:r>
            <a:r>
              <a:rPr lang="ja-JP" altLang="ja-JP" dirty="0" smtClean="0"/>
              <a:t>～</a:t>
            </a:r>
            <a:r>
              <a:rPr lang="en-US" altLang="ja-JP" dirty="0" smtClean="0"/>
              <a:t>22.0μg/m</a:t>
            </a:r>
            <a:r>
              <a:rPr lang="en-US" altLang="ja-JP" baseline="30000" dirty="0" smtClean="0"/>
              <a:t>3</a:t>
            </a:r>
            <a:r>
              <a:rPr lang="ja-JP" altLang="ja-JP" dirty="0" smtClean="0"/>
              <a:t>程度で観察されている。</a:t>
            </a:r>
            <a:endParaRPr lang="en-US" altLang="ja-JP" dirty="0" smtClean="0"/>
          </a:p>
          <a:p>
            <a:pPr lvl="1">
              <a:lnSpc>
                <a:spcPct val="120000"/>
              </a:lnSpc>
              <a:spcBef>
                <a:spcPts val="1200"/>
              </a:spcBef>
            </a:pPr>
            <a:r>
              <a:rPr lang="ja-JP" altLang="ja-JP" dirty="0" smtClean="0"/>
              <a:t>喘息による受診や入院との関連も多くの研究で認められているが、小児については必ずしも一致した結論は得られていない。</a:t>
            </a:r>
            <a:endParaRPr lang="ja-JP" altLang="en-US" sz="2400" dirty="0"/>
          </a:p>
        </p:txBody>
      </p:sp>
      <p:sp>
        <p:nvSpPr>
          <p:cNvPr id="6" name="正方形/長方形 5"/>
          <p:cNvSpPr/>
          <p:nvPr/>
        </p:nvSpPr>
        <p:spPr>
          <a:xfrm>
            <a:off x="6588224" y="6309320"/>
            <a:ext cx="2338076" cy="461665"/>
          </a:xfrm>
          <a:prstGeom prst="rect">
            <a:avLst/>
          </a:prstGeom>
        </p:spPr>
        <p:txBody>
          <a:bodyPr wrap="none">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U.S</a:t>
            </a:r>
            <a:r>
              <a:rPr lang="en-US" altLang="ja-JP" sz="2400" dirty="0">
                <a:latin typeface="Times New Roman" panose="02020603050405020304" pitchFamily="18" charset="0"/>
                <a:cs typeface="Times New Roman" panose="02020603050405020304" pitchFamily="18" charset="0"/>
              </a:rPr>
              <a:t>. EPA. </a:t>
            </a:r>
            <a:r>
              <a:rPr lang="en-US" altLang="ja-JP" sz="2400" dirty="0" smtClean="0">
                <a:latin typeface="Times New Roman" panose="02020603050405020304" pitchFamily="18" charset="0"/>
                <a:cs typeface="Times New Roman" panose="02020603050405020304" pitchFamily="18" charset="0"/>
              </a:rPr>
              <a:t>2012</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854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67544" y="188640"/>
            <a:ext cx="6984776" cy="922114"/>
          </a:xfrm>
        </p:spPr>
        <p:txBody>
          <a:bodyPr/>
          <a:lstStyle/>
          <a:p>
            <a:pPr algn="ctr"/>
            <a:r>
              <a:rPr lang="ja-JP" altLang="en-US" sz="4400" dirty="0" smtClean="0">
                <a:effectLst>
                  <a:outerShdw blurRad="38100" dist="38100" dir="2700000" algn="tl">
                    <a:srgbClr val="000000">
                      <a:alpha val="43137"/>
                    </a:srgbClr>
                  </a:outerShdw>
                </a:effectLst>
              </a:rPr>
              <a:t>肺機能の変化</a:t>
            </a:r>
            <a:endParaRPr lang="ja-JP" altLang="en-US" sz="4400" dirty="0">
              <a:effectLst>
                <a:outerShdw blurRad="38100" dist="38100" dir="2700000" algn="tl">
                  <a:srgbClr val="000000">
                    <a:alpha val="43137"/>
                  </a:srgbClr>
                </a:outerShdw>
              </a:effectLst>
            </a:endParaRPr>
          </a:p>
        </p:txBody>
      </p:sp>
      <p:sp>
        <p:nvSpPr>
          <p:cNvPr id="9219" name="Rectangle 3"/>
          <p:cNvSpPr>
            <a:spLocks noGrp="1" noChangeArrowheads="1"/>
          </p:cNvSpPr>
          <p:nvPr>
            <p:ph type="body" idx="4294967295"/>
          </p:nvPr>
        </p:nvSpPr>
        <p:spPr>
          <a:xfrm>
            <a:off x="395536" y="1187304"/>
            <a:ext cx="7776864" cy="4872259"/>
          </a:xfrm>
        </p:spPr>
        <p:txBody>
          <a:bodyPr/>
          <a:lstStyle/>
          <a:p>
            <a:r>
              <a:rPr lang="ja-JP" altLang="en-US" dirty="0" smtClean="0"/>
              <a:t>ピークフロー値（最大呼気流量）等</a:t>
            </a:r>
            <a:r>
              <a:rPr lang="ja-JP" altLang="en-US" dirty="0"/>
              <a:t>の肺</a:t>
            </a:r>
            <a:r>
              <a:rPr lang="ja-JP" altLang="en-US" dirty="0" smtClean="0"/>
              <a:t>機能の</a:t>
            </a:r>
            <a:r>
              <a:rPr lang="ja-JP" altLang="en-US" dirty="0"/>
              <a:t>日単位の変化との関連が検討されている。</a:t>
            </a:r>
          </a:p>
          <a:p>
            <a:pPr>
              <a:spcBef>
                <a:spcPts val="1200"/>
              </a:spcBef>
            </a:pPr>
            <a:r>
              <a:rPr lang="ja-JP" altLang="en-US" dirty="0">
                <a:solidFill>
                  <a:srgbClr val="800080"/>
                </a:solidFill>
              </a:rPr>
              <a:t>喘息患者を対象とした研究</a:t>
            </a:r>
          </a:p>
          <a:p>
            <a:pPr lvl="1"/>
            <a:r>
              <a:rPr lang="ja-JP" altLang="en-US" dirty="0"/>
              <a:t>ピークフロー値</a:t>
            </a:r>
            <a:r>
              <a:rPr lang="ja-JP" altLang="en-US" dirty="0" smtClean="0"/>
              <a:t>は</a:t>
            </a:r>
            <a:r>
              <a:rPr lang="en-US" altLang="ja-JP" dirty="0" smtClean="0"/>
              <a:t>PM</a:t>
            </a:r>
            <a:r>
              <a:rPr lang="en-US" altLang="ja-JP" baseline="-25000" dirty="0" smtClean="0"/>
              <a:t>2.5</a:t>
            </a:r>
            <a:r>
              <a:rPr lang="ja-JP" altLang="en-US" dirty="0"/>
              <a:t>濃度が増加する</a:t>
            </a:r>
            <a:r>
              <a:rPr lang="ja-JP" altLang="en-US" dirty="0" smtClean="0"/>
              <a:t>と有意</a:t>
            </a:r>
            <a:r>
              <a:rPr lang="ja-JP" altLang="en-US" dirty="0"/>
              <a:t>に低下する</a:t>
            </a:r>
            <a:r>
              <a:rPr lang="ja-JP" altLang="en-US" dirty="0" smtClean="0"/>
              <a:t>とした</a:t>
            </a:r>
            <a:r>
              <a:rPr lang="ja-JP" altLang="en-US" dirty="0"/>
              <a:t>ものが多い。</a:t>
            </a:r>
          </a:p>
          <a:p>
            <a:pPr lvl="1"/>
            <a:r>
              <a:rPr lang="en-US" altLang="ja-JP" dirty="0"/>
              <a:t>1</a:t>
            </a:r>
            <a:r>
              <a:rPr lang="ja-JP" altLang="en-US" dirty="0"/>
              <a:t>秒量についても同様の</a:t>
            </a:r>
            <a:r>
              <a:rPr lang="ja-JP" altLang="en-US" dirty="0" smtClean="0"/>
              <a:t>関連が認められている。</a:t>
            </a:r>
            <a:endParaRPr lang="ja-JP" altLang="en-US" dirty="0"/>
          </a:p>
          <a:p>
            <a:pPr>
              <a:spcBef>
                <a:spcPts val="1200"/>
              </a:spcBef>
            </a:pPr>
            <a:r>
              <a:rPr lang="ja-JP" altLang="en-US" dirty="0">
                <a:solidFill>
                  <a:srgbClr val="800080"/>
                </a:solidFill>
              </a:rPr>
              <a:t>喘息患者以外（健常者）を対象とした研究</a:t>
            </a:r>
          </a:p>
          <a:p>
            <a:pPr lvl="1"/>
            <a:r>
              <a:rPr lang="ja-JP" altLang="en-US" dirty="0"/>
              <a:t>報告数は少なく、明らかな関連性を認めて</a:t>
            </a:r>
            <a:r>
              <a:rPr lang="ja-JP" altLang="en-US" dirty="0" smtClean="0"/>
              <a:t>いない</a:t>
            </a:r>
            <a:r>
              <a:rPr lang="en-US" altLang="ja-JP" dirty="0" smtClean="0"/>
              <a:t/>
            </a:r>
            <a:br>
              <a:rPr lang="en-US" altLang="ja-JP" dirty="0" smtClean="0"/>
            </a:br>
            <a:r>
              <a:rPr lang="ja-JP" altLang="en-US" dirty="0" smtClean="0"/>
              <a:t>もの</a:t>
            </a:r>
            <a:r>
              <a:rPr lang="ja-JP" altLang="en-US" dirty="0"/>
              <a:t>が多い。 </a:t>
            </a:r>
          </a:p>
        </p:txBody>
      </p:sp>
      <p:sp>
        <p:nvSpPr>
          <p:cNvPr id="4" name="正方形/長方形 3"/>
          <p:cNvSpPr/>
          <p:nvPr/>
        </p:nvSpPr>
        <p:spPr>
          <a:xfrm>
            <a:off x="6588224" y="6309320"/>
            <a:ext cx="2338076" cy="461665"/>
          </a:xfrm>
          <a:prstGeom prst="rect">
            <a:avLst/>
          </a:prstGeom>
        </p:spPr>
        <p:txBody>
          <a:bodyPr wrap="none">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U.S</a:t>
            </a:r>
            <a:r>
              <a:rPr lang="en-US" altLang="ja-JP" sz="2400" dirty="0">
                <a:latin typeface="Times New Roman" panose="02020603050405020304" pitchFamily="18" charset="0"/>
                <a:cs typeface="Times New Roman" panose="02020603050405020304" pitchFamily="18" charset="0"/>
              </a:rPr>
              <a:t>. EPA. </a:t>
            </a:r>
            <a:r>
              <a:rPr lang="en-US" altLang="ja-JP" sz="2400" dirty="0" smtClean="0">
                <a:latin typeface="Times New Roman" panose="02020603050405020304" pitchFamily="18" charset="0"/>
                <a:cs typeface="Times New Roman" panose="02020603050405020304" pitchFamily="18" charset="0"/>
              </a:rPr>
              <a:t>2012</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
        <p:nvSpPr>
          <p:cNvPr id="2" name="正方形/長方形 1"/>
          <p:cNvSpPr/>
          <p:nvPr/>
        </p:nvSpPr>
        <p:spPr>
          <a:xfrm>
            <a:off x="323528" y="5601690"/>
            <a:ext cx="8458756" cy="794064"/>
          </a:xfrm>
          <a:prstGeom prst="rect">
            <a:avLst/>
          </a:prstGeom>
        </p:spPr>
        <p:txBody>
          <a:bodyPr wrap="square">
            <a:spAutoFit/>
          </a:bodyPr>
          <a:lstStyle/>
          <a:p>
            <a:pPr marL="342900" indent="-342900">
              <a:lnSpc>
                <a:spcPct val="114000"/>
              </a:lnSpc>
              <a:buFont typeface="Wingdings" panose="05000000000000000000" pitchFamily="2" charset="2"/>
              <a:buChar char="Ø"/>
            </a:pPr>
            <a:r>
              <a:rPr lang="ja-JP" altLang="en-US" sz="2000" b="1" dirty="0" smtClean="0"/>
              <a:t>ピークフロー値（</a:t>
            </a:r>
            <a:r>
              <a:rPr lang="en-US" altLang="ja-JP" sz="2000" b="1" dirty="0" smtClean="0"/>
              <a:t>PEF</a:t>
            </a:r>
            <a:r>
              <a:rPr lang="ja-JP" altLang="en-US" sz="2000" b="1" dirty="0" smtClean="0"/>
              <a:t>）</a:t>
            </a:r>
            <a:r>
              <a:rPr lang="ja-JP" altLang="en-US" sz="2000" dirty="0" smtClean="0"/>
              <a:t>：できるだけ早く息を吐き出す速度（最大呼気流量）</a:t>
            </a:r>
            <a:endParaRPr lang="en-US" altLang="ja-JP" sz="2000" dirty="0" smtClean="0"/>
          </a:p>
          <a:p>
            <a:pPr marL="342900" indent="-342900">
              <a:lnSpc>
                <a:spcPct val="114000"/>
              </a:lnSpc>
              <a:buFont typeface="Wingdings" panose="05000000000000000000" pitchFamily="2" charset="2"/>
              <a:buChar char="Ø"/>
            </a:pPr>
            <a:r>
              <a:rPr lang="ja-JP" altLang="en-US" sz="2000" b="1" dirty="0" smtClean="0"/>
              <a:t>１秒量</a:t>
            </a:r>
            <a:r>
              <a:rPr lang="en-US" altLang="ja-JP" sz="2000" b="1" dirty="0"/>
              <a:t>(FEV</a:t>
            </a:r>
            <a:r>
              <a:rPr lang="en-US" altLang="ja-JP" sz="2000" b="1" baseline="-25000" dirty="0"/>
              <a:t>1</a:t>
            </a:r>
            <a:r>
              <a:rPr lang="en-US" altLang="ja-JP" sz="2000" b="1" dirty="0"/>
              <a:t>)</a:t>
            </a:r>
            <a:r>
              <a:rPr lang="ja-JP" altLang="en-US" sz="2000" dirty="0"/>
              <a:t>：努力呼出の開始から</a:t>
            </a:r>
            <a:r>
              <a:rPr lang="en-US" altLang="ja-JP" sz="2000" dirty="0"/>
              <a:t>1</a:t>
            </a:r>
            <a:r>
              <a:rPr lang="ja-JP" altLang="en-US" sz="2000" dirty="0"/>
              <a:t>秒間に呼出した空気の量</a:t>
            </a:r>
            <a:endParaRPr lang="en-US" altLang="ja-JP" sz="2000" dirty="0"/>
          </a:p>
        </p:txBody>
      </p:sp>
    </p:spTree>
    <p:extLst>
      <p:ext uri="{BB962C8B-B14F-4D97-AF65-F5344CB8AC3E}">
        <p14:creationId xmlns:p14="http://schemas.microsoft.com/office/powerpoint/2010/main" val="207657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971550" y="122238"/>
            <a:ext cx="6120730" cy="1074514"/>
          </a:xfrm>
        </p:spPr>
        <p:txBody>
          <a:bodyPr/>
          <a:lstStyle/>
          <a:p>
            <a:pPr algn="ctr"/>
            <a:r>
              <a:rPr lang="ja-JP" altLang="en-US" sz="4400" dirty="0">
                <a:effectLst>
                  <a:outerShdw blurRad="38100" dist="38100" dir="2700000" algn="tl">
                    <a:srgbClr val="000000">
                      <a:alpha val="43137"/>
                    </a:srgbClr>
                  </a:outerShdw>
                </a:effectLst>
              </a:rPr>
              <a:t>呼吸器症状の変化</a:t>
            </a:r>
          </a:p>
        </p:txBody>
      </p:sp>
      <p:sp>
        <p:nvSpPr>
          <p:cNvPr id="11267" name="Rectangle 3"/>
          <p:cNvSpPr>
            <a:spLocks noGrp="1" noChangeArrowheads="1"/>
          </p:cNvSpPr>
          <p:nvPr>
            <p:ph type="body" idx="4294967295"/>
          </p:nvPr>
        </p:nvSpPr>
        <p:spPr>
          <a:xfrm>
            <a:off x="611560" y="1366073"/>
            <a:ext cx="7416824" cy="5184775"/>
          </a:xfrm>
        </p:spPr>
        <p:txBody>
          <a:bodyPr/>
          <a:lstStyle/>
          <a:p>
            <a:pPr>
              <a:lnSpc>
                <a:spcPct val="120000"/>
              </a:lnSpc>
              <a:spcBef>
                <a:spcPts val="1800"/>
              </a:spcBef>
            </a:pPr>
            <a:r>
              <a:rPr lang="ja-JP" altLang="en-US" sz="3200" dirty="0"/>
              <a:t>喘息または慢性閉塞性肺疾患（</a:t>
            </a:r>
            <a:r>
              <a:rPr lang="en-US" altLang="ja-JP" sz="3200" dirty="0"/>
              <a:t>COPD</a:t>
            </a:r>
            <a:r>
              <a:rPr lang="ja-JP" altLang="en-US" sz="3200" dirty="0"/>
              <a:t>）患者を対象として、咳、痰、呼吸困難、喘鳴、気管支拡張剤の使用などの日単位の変化との関連性が検討されている。</a:t>
            </a:r>
          </a:p>
          <a:p>
            <a:pPr>
              <a:lnSpc>
                <a:spcPct val="120000"/>
              </a:lnSpc>
              <a:spcBef>
                <a:spcPts val="1800"/>
              </a:spcBef>
            </a:pPr>
            <a:r>
              <a:rPr lang="ja-JP" altLang="en-US" sz="3200" dirty="0" smtClean="0"/>
              <a:t>ピークフロー値で</a:t>
            </a:r>
            <a:r>
              <a:rPr lang="ja-JP" altLang="en-US" sz="3200" dirty="0"/>
              <a:t>みられたような有意な関連性は認めていない報告が多いが、影響を示唆したものもある。</a:t>
            </a:r>
          </a:p>
        </p:txBody>
      </p:sp>
      <p:sp>
        <p:nvSpPr>
          <p:cNvPr id="4" name="正方形/長方形 3"/>
          <p:cNvSpPr/>
          <p:nvPr/>
        </p:nvSpPr>
        <p:spPr>
          <a:xfrm>
            <a:off x="6588224" y="6309320"/>
            <a:ext cx="2338076" cy="461665"/>
          </a:xfrm>
          <a:prstGeom prst="rect">
            <a:avLst/>
          </a:prstGeom>
        </p:spPr>
        <p:txBody>
          <a:bodyPr wrap="none">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U.S</a:t>
            </a:r>
            <a:r>
              <a:rPr lang="en-US" altLang="ja-JP" sz="2400" dirty="0">
                <a:latin typeface="Times New Roman" panose="02020603050405020304" pitchFamily="18" charset="0"/>
                <a:cs typeface="Times New Roman" panose="02020603050405020304" pitchFamily="18" charset="0"/>
              </a:rPr>
              <a:t>. EPA. </a:t>
            </a:r>
            <a:r>
              <a:rPr lang="en-US" altLang="ja-JP" sz="2400" dirty="0" smtClean="0">
                <a:latin typeface="Times New Roman" panose="02020603050405020304" pitchFamily="18" charset="0"/>
                <a:cs typeface="Times New Roman" panose="02020603050405020304" pitchFamily="18" charset="0"/>
              </a:rPr>
              <a:t>2012</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04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15954" y="28727"/>
            <a:ext cx="7524328" cy="1295400"/>
          </a:xfrm>
        </p:spPr>
        <p:txBody>
          <a:bodyPr/>
          <a:lstStyle/>
          <a:p>
            <a:pPr algn="ctr"/>
            <a:r>
              <a:rPr lang="ja-JP" altLang="ja-JP" dirty="0" smtClean="0">
                <a:effectLst>
                  <a:outerShdw blurRad="38100" dist="38100" dir="2700000" algn="tl">
                    <a:srgbClr val="000000">
                      <a:alpha val="43137"/>
                    </a:srgbClr>
                  </a:outerShdw>
                </a:effectLst>
              </a:rPr>
              <a:t>循環器疾患</a:t>
            </a:r>
            <a:r>
              <a:rPr lang="ja-JP" altLang="en-US" dirty="0" smtClean="0">
                <a:effectLst>
                  <a:outerShdw blurRad="38100" dist="38100" dir="2700000" algn="tl">
                    <a:srgbClr val="000000">
                      <a:alpha val="43137"/>
                    </a:srgbClr>
                  </a:outerShdw>
                </a:effectLst>
              </a:rPr>
              <a:t>による入院・救急受診</a:t>
            </a:r>
            <a:endParaRPr lang="ja-JP" altLang="en-US" dirty="0">
              <a:effectLst>
                <a:outerShdw blurRad="38100" dist="38100" dir="2700000" algn="tl">
                  <a:srgbClr val="000000">
                    <a:alpha val="43137"/>
                  </a:srgbClr>
                </a:outerShdw>
              </a:effectLst>
            </a:endParaRPr>
          </a:p>
        </p:txBody>
      </p:sp>
      <p:sp>
        <p:nvSpPr>
          <p:cNvPr id="11267" name="Rectangle 3"/>
          <p:cNvSpPr>
            <a:spLocks noGrp="1" noChangeArrowheads="1"/>
          </p:cNvSpPr>
          <p:nvPr>
            <p:ph type="body" idx="4294967295"/>
          </p:nvPr>
        </p:nvSpPr>
        <p:spPr>
          <a:xfrm>
            <a:off x="467544" y="1558042"/>
            <a:ext cx="7776864" cy="5184775"/>
          </a:xfrm>
        </p:spPr>
        <p:txBody>
          <a:bodyPr/>
          <a:lstStyle/>
          <a:p>
            <a:pPr>
              <a:lnSpc>
                <a:spcPct val="120000"/>
              </a:lnSpc>
              <a:spcBef>
                <a:spcPts val="1200"/>
              </a:spcBef>
            </a:pPr>
            <a:r>
              <a:rPr lang="en-US" altLang="ja-JP" dirty="0" smtClean="0"/>
              <a:t>PM</a:t>
            </a:r>
            <a:r>
              <a:rPr lang="en-US" altLang="ja-JP" baseline="-25000" dirty="0" smtClean="0"/>
              <a:t>2.5</a:t>
            </a:r>
            <a:r>
              <a:rPr lang="ja-JP" altLang="en-US" dirty="0" err="1" smtClean="0"/>
              <a:t>への</a:t>
            </a:r>
            <a:r>
              <a:rPr lang="ja-JP" altLang="en-US" dirty="0" smtClean="0"/>
              <a:t>曝露</a:t>
            </a:r>
            <a:r>
              <a:rPr lang="ja-JP" altLang="ja-JP" dirty="0" smtClean="0"/>
              <a:t>と循環器疾患（主に虚血性心疾患、うっ血性心不全）による救急受診や入院の増加との関連</a:t>
            </a:r>
            <a:r>
              <a:rPr lang="ja-JP" altLang="en-US" dirty="0" smtClean="0"/>
              <a:t>が多数報告されている。</a:t>
            </a:r>
            <a:endParaRPr lang="en-US" altLang="ja-JP" dirty="0" smtClean="0"/>
          </a:p>
          <a:p>
            <a:pPr lvl="1">
              <a:lnSpc>
                <a:spcPct val="120000"/>
              </a:lnSpc>
              <a:spcBef>
                <a:spcPts val="1200"/>
              </a:spcBef>
            </a:pPr>
            <a:r>
              <a:rPr lang="ja-JP" altLang="ja-JP" dirty="0" smtClean="0"/>
              <a:t>日平均値が</a:t>
            </a:r>
            <a:r>
              <a:rPr lang="en-US" altLang="ja-JP" dirty="0" smtClean="0"/>
              <a:t>7.0</a:t>
            </a:r>
            <a:r>
              <a:rPr lang="ja-JP" altLang="ja-JP" dirty="0" smtClean="0"/>
              <a:t>～</a:t>
            </a:r>
            <a:r>
              <a:rPr lang="en-US" altLang="ja-JP" dirty="0" smtClean="0"/>
              <a:t>18.0μg/m</a:t>
            </a:r>
            <a:r>
              <a:rPr lang="en-US" altLang="ja-JP" baseline="30000" dirty="0" smtClean="0"/>
              <a:t>3</a:t>
            </a:r>
            <a:r>
              <a:rPr lang="ja-JP" altLang="ja-JP" dirty="0" smtClean="0"/>
              <a:t>程度で認められ</a:t>
            </a:r>
            <a:r>
              <a:rPr lang="ja-JP" altLang="en-US" dirty="0" smtClean="0"/>
              <a:t>る</a:t>
            </a:r>
            <a:r>
              <a:rPr lang="ja-JP" altLang="ja-JP" dirty="0" smtClean="0"/>
              <a:t>。</a:t>
            </a:r>
            <a:endParaRPr lang="en-US" altLang="ja-JP" dirty="0" smtClean="0"/>
          </a:p>
          <a:p>
            <a:pPr>
              <a:lnSpc>
                <a:spcPct val="120000"/>
              </a:lnSpc>
              <a:spcBef>
                <a:spcPts val="1200"/>
              </a:spcBef>
            </a:pPr>
            <a:r>
              <a:rPr lang="en-US" altLang="ja-JP" dirty="0" smtClean="0"/>
              <a:t>PM</a:t>
            </a:r>
            <a:r>
              <a:rPr lang="en-US" altLang="ja-JP" baseline="-25000" dirty="0" smtClean="0"/>
              <a:t>2.5</a:t>
            </a:r>
            <a:r>
              <a:rPr lang="ja-JP" altLang="ja-JP" dirty="0" err="1" smtClean="0"/>
              <a:t>への</a:t>
            </a:r>
            <a:r>
              <a:rPr lang="ja-JP" altLang="ja-JP" dirty="0" smtClean="0"/>
              <a:t>短期的な曝露と脳卒中の発症との関連も示されて</a:t>
            </a:r>
            <a:r>
              <a:rPr lang="ja-JP" altLang="en-US" dirty="0" smtClean="0"/>
              <a:t>いる。</a:t>
            </a:r>
            <a:endParaRPr lang="en-US" altLang="ja-JP" dirty="0" smtClean="0"/>
          </a:p>
          <a:p>
            <a:pPr lvl="1">
              <a:lnSpc>
                <a:spcPct val="120000"/>
              </a:lnSpc>
              <a:spcBef>
                <a:spcPts val="1200"/>
              </a:spcBef>
            </a:pPr>
            <a:r>
              <a:rPr lang="ja-JP" altLang="ja-JP" dirty="0" smtClean="0"/>
              <a:t>脳梗塞発症リスクは日平均値が</a:t>
            </a:r>
            <a:r>
              <a:rPr lang="en-US" altLang="ja-JP" dirty="0" smtClean="0"/>
              <a:t>15μg/m</a:t>
            </a:r>
            <a:r>
              <a:rPr lang="en-US" altLang="ja-JP" baseline="30000" dirty="0" smtClean="0"/>
              <a:t>3</a:t>
            </a:r>
            <a:r>
              <a:rPr lang="ja-JP" altLang="ja-JP" dirty="0" smtClean="0"/>
              <a:t>以上では</a:t>
            </a:r>
            <a:r>
              <a:rPr lang="en-US" altLang="ja-JP" dirty="0" smtClean="0"/>
              <a:t>15μg/m</a:t>
            </a:r>
            <a:r>
              <a:rPr lang="en-US" altLang="ja-JP" baseline="30000" dirty="0" smtClean="0"/>
              <a:t>3</a:t>
            </a:r>
            <a:r>
              <a:rPr lang="ja-JP" altLang="ja-JP" dirty="0" smtClean="0"/>
              <a:t>未満の日よりも</a:t>
            </a:r>
            <a:r>
              <a:rPr lang="en-US" altLang="ja-JP" dirty="0" smtClean="0"/>
              <a:t>34%</a:t>
            </a:r>
            <a:r>
              <a:rPr lang="ja-JP" altLang="ja-JP" dirty="0" smtClean="0"/>
              <a:t>増加する</a:t>
            </a:r>
            <a:r>
              <a:rPr lang="ja-JP" altLang="en-US" dirty="0" smtClean="0"/>
              <a:t>。</a:t>
            </a:r>
            <a:endParaRPr lang="ja-JP" altLang="en-US" dirty="0"/>
          </a:p>
        </p:txBody>
      </p:sp>
      <p:sp>
        <p:nvSpPr>
          <p:cNvPr id="4" name="正方形/長方形 3"/>
          <p:cNvSpPr/>
          <p:nvPr/>
        </p:nvSpPr>
        <p:spPr>
          <a:xfrm>
            <a:off x="6588224" y="6309320"/>
            <a:ext cx="2338076" cy="461665"/>
          </a:xfrm>
          <a:prstGeom prst="rect">
            <a:avLst/>
          </a:prstGeom>
        </p:spPr>
        <p:txBody>
          <a:bodyPr wrap="none">
            <a:spAutoFit/>
          </a:bodyPr>
          <a:lstStyle/>
          <a:p>
            <a:r>
              <a:rPr lang="en-US" altLang="ja-JP" sz="2400" dirty="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U.S</a:t>
            </a:r>
            <a:r>
              <a:rPr lang="en-US" altLang="ja-JP" sz="2400" dirty="0">
                <a:latin typeface="Times New Roman" panose="02020603050405020304" pitchFamily="18" charset="0"/>
                <a:cs typeface="Times New Roman" panose="02020603050405020304" pitchFamily="18" charset="0"/>
              </a:rPr>
              <a:t>. EPA. </a:t>
            </a:r>
            <a:r>
              <a:rPr lang="en-US" altLang="ja-JP" sz="2400" dirty="0" smtClean="0">
                <a:latin typeface="Times New Roman" panose="02020603050405020304" pitchFamily="18" charset="0"/>
                <a:cs typeface="Times New Roman" panose="02020603050405020304" pitchFamily="18" charset="0"/>
              </a:rPr>
              <a:t>2012</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94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107504" y="332656"/>
            <a:ext cx="7416824" cy="864096"/>
          </a:xfrm>
        </p:spPr>
        <p:txBody>
          <a:bodyPr/>
          <a:lstStyle/>
          <a:p>
            <a:pPr algn="ctr"/>
            <a:r>
              <a:rPr lang="ja-JP" altLang="en-US" sz="4800" dirty="0" smtClean="0">
                <a:effectLst>
                  <a:outerShdw blurRad="38100" dist="38100" dir="2700000" algn="tl">
                    <a:srgbClr val="000000">
                      <a:alpha val="43137"/>
                    </a:srgbClr>
                  </a:outerShdw>
                </a:effectLst>
              </a:rPr>
              <a:t>本日お話しする主な内容</a:t>
            </a:r>
            <a:endParaRPr lang="ja-JP" altLang="en-US" sz="4800" dirty="0">
              <a:effectLst>
                <a:outerShdw blurRad="38100" dist="38100" dir="2700000" algn="tl">
                  <a:srgbClr val="000000">
                    <a:alpha val="43137"/>
                  </a:srgbClr>
                </a:outerShdw>
              </a:effectLst>
            </a:endParaRPr>
          </a:p>
        </p:txBody>
      </p:sp>
      <p:sp>
        <p:nvSpPr>
          <p:cNvPr id="472067" name="Rectangle 3"/>
          <p:cNvSpPr>
            <a:spLocks noGrp="1" noChangeArrowheads="1"/>
          </p:cNvSpPr>
          <p:nvPr>
            <p:ph type="body" idx="1"/>
          </p:nvPr>
        </p:nvSpPr>
        <p:spPr>
          <a:xfrm>
            <a:off x="755576" y="1556792"/>
            <a:ext cx="8136904" cy="4968552"/>
          </a:xfrm>
        </p:spPr>
        <p:txBody>
          <a:bodyPr/>
          <a:lstStyle/>
          <a:p>
            <a:pPr>
              <a:lnSpc>
                <a:spcPct val="120000"/>
              </a:lnSpc>
              <a:spcBef>
                <a:spcPts val="600"/>
              </a:spcBef>
            </a:pPr>
            <a:r>
              <a:rPr lang="en-US" altLang="ja-JP" sz="3600" dirty="0" smtClean="0"/>
              <a:t>PM</a:t>
            </a:r>
            <a:r>
              <a:rPr lang="en-US" altLang="ja-JP" sz="3600" baseline="-25000" dirty="0" smtClean="0"/>
              <a:t>2.5</a:t>
            </a:r>
            <a:r>
              <a:rPr lang="ja-JP" altLang="en-US" sz="3600" dirty="0" smtClean="0"/>
              <a:t>の特徴と健康影響の種類</a:t>
            </a:r>
            <a:endParaRPr lang="en-US" altLang="ja-JP" sz="3600" dirty="0" smtClean="0"/>
          </a:p>
          <a:p>
            <a:pPr>
              <a:lnSpc>
                <a:spcPct val="120000"/>
              </a:lnSpc>
              <a:spcBef>
                <a:spcPts val="600"/>
              </a:spcBef>
            </a:pPr>
            <a:r>
              <a:rPr lang="ja-JP" altLang="en-US" sz="3600" dirty="0" smtClean="0"/>
              <a:t>欧米諸国における疫学研究</a:t>
            </a:r>
            <a:endParaRPr lang="en-US" altLang="ja-JP" sz="3600" dirty="0" smtClean="0"/>
          </a:p>
          <a:p>
            <a:pPr lvl="1">
              <a:lnSpc>
                <a:spcPct val="120000"/>
              </a:lnSpc>
              <a:spcBef>
                <a:spcPts val="600"/>
              </a:spcBef>
            </a:pPr>
            <a:r>
              <a:rPr lang="ja-JP" altLang="en-US" sz="3200" dirty="0" smtClean="0"/>
              <a:t>短期曝露による影響</a:t>
            </a:r>
            <a:endParaRPr lang="en-US" altLang="ja-JP" sz="3200" dirty="0" smtClean="0"/>
          </a:p>
          <a:p>
            <a:pPr lvl="1">
              <a:lnSpc>
                <a:spcPct val="120000"/>
              </a:lnSpc>
              <a:spcBef>
                <a:spcPts val="600"/>
              </a:spcBef>
            </a:pPr>
            <a:r>
              <a:rPr lang="ja-JP" altLang="en-US" sz="3200" dirty="0" smtClean="0"/>
              <a:t>長期曝露による影響</a:t>
            </a:r>
            <a:endParaRPr lang="en-US" altLang="ja-JP" sz="3200" dirty="0" smtClean="0"/>
          </a:p>
          <a:p>
            <a:pPr>
              <a:lnSpc>
                <a:spcPct val="120000"/>
              </a:lnSpc>
              <a:spcBef>
                <a:spcPts val="600"/>
              </a:spcBef>
            </a:pPr>
            <a:r>
              <a:rPr lang="ja-JP" altLang="en-US" sz="3600" dirty="0" smtClean="0"/>
              <a:t>日本に</a:t>
            </a:r>
            <a:r>
              <a:rPr lang="ja-JP" altLang="en-US" sz="3600" dirty="0"/>
              <a:t>おける</a:t>
            </a:r>
            <a:r>
              <a:rPr lang="ja-JP" altLang="en-US" sz="3600" dirty="0" smtClean="0"/>
              <a:t>知見</a:t>
            </a:r>
            <a:endParaRPr lang="en-US" altLang="ja-JP" sz="3600" dirty="0" smtClean="0"/>
          </a:p>
          <a:p>
            <a:pPr>
              <a:lnSpc>
                <a:spcPct val="120000"/>
              </a:lnSpc>
              <a:spcBef>
                <a:spcPts val="600"/>
              </a:spcBef>
            </a:pPr>
            <a:r>
              <a:rPr lang="ja-JP" altLang="en-US" sz="3600" dirty="0"/>
              <a:t>中国</a:t>
            </a:r>
            <a:r>
              <a:rPr lang="ja-JP" altLang="en-US" sz="3600" dirty="0" smtClean="0"/>
              <a:t>における知見</a:t>
            </a:r>
            <a:endParaRPr lang="en-US" altLang="ja-JP" sz="3600" dirty="0"/>
          </a:p>
          <a:p>
            <a:pPr>
              <a:lnSpc>
                <a:spcPct val="120000"/>
              </a:lnSpc>
              <a:spcBef>
                <a:spcPts val="600"/>
              </a:spcBef>
            </a:pPr>
            <a:r>
              <a:rPr lang="ja-JP" altLang="en-US" sz="3600" dirty="0" smtClean="0"/>
              <a:t>環境基準と高濃度時の対策</a:t>
            </a:r>
            <a:endParaRPr lang="en-US" altLang="ja-JP"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67544" y="188640"/>
            <a:ext cx="6984776" cy="936104"/>
          </a:xfrm>
        </p:spPr>
        <p:txBody>
          <a:bodyPr/>
          <a:lstStyle/>
          <a:p>
            <a:pPr algn="ctr"/>
            <a:r>
              <a:rPr lang="ja-JP" altLang="ja-JP" sz="4400" dirty="0" smtClean="0">
                <a:effectLst>
                  <a:outerShdw blurRad="38100" dist="38100" dir="2700000" algn="tl">
                    <a:srgbClr val="000000">
                      <a:alpha val="43137"/>
                    </a:srgbClr>
                  </a:outerShdw>
                </a:effectLst>
              </a:rPr>
              <a:t>循環器</a:t>
            </a:r>
            <a:r>
              <a:rPr lang="ja-JP" altLang="en-US" sz="4400" dirty="0" smtClean="0">
                <a:effectLst>
                  <a:outerShdw blurRad="38100" dist="38100" dir="2700000" algn="tl">
                    <a:srgbClr val="000000">
                      <a:alpha val="43137"/>
                    </a:srgbClr>
                  </a:outerShdw>
                </a:effectLst>
              </a:rPr>
              <a:t>系の所見との関連</a:t>
            </a:r>
            <a:endParaRPr lang="ja-JP" altLang="en-US" sz="4400" dirty="0">
              <a:effectLst>
                <a:outerShdw blurRad="38100" dist="38100" dir="2700000" algn="tl">
                  <a:srgbClr val="000000">
                    <a:alpha val="43137"/>
                  </a:srgbClr>
                </a:outerShdw>
              </a:effectLst>
            </a:endParaRPr>
          </a:p>
        </p:txBody>
      </p:sp>
      <p:sp>
        <p:nvSpPr>
          <p:cNvPr id="11267" name="Rectangle 3"/>
          <p:cNvSpPr>
            <a:spLocks noGrp="1" noChangeArrowheads="1"/>
          </p:cNvSpPr>
          <p:nvPr>
            <p:ph type="body" idx="4294967295"/>
          </p:nvPr>
        </p:nvSpPr>
        <p:spPr>
          <a:xfrm>
            <a:off x="467545" y="1382972"/>
            <a:ext cx="8064896" cy="5184775"/>
          </a:xfrm>
        </p:spPr>
        <p:txBody>
          <a:bodyPr/>
          <a:lstStyle/>
          <a:p>
            <a:pPr>
              <a:lnSpc>
                <a:spcPct val="114000"/>
              </a:lnSpc>
            </a:pPr>
            <a:r>
              <a:rPr lang="en-US" altLang="ja-JP" dirty="0" smtClean="0"/>
              <a:t>PM</a:t>
            </a:r>
            <a:r>
              <a:rPr lang="en-US" altLang="ja-JP" baseline="-25000" dirty="0" smtClean="0"/>
              <a:t>2.5</a:t>
            </a:r>
            <a:r>
              <a:rPr lang="ja-JP" altLang="en-US" dirty="0" err="1" smtClean="0"/>
              <a:t>への</a:t>
            </a:r>
            <a:r>
              <a:rPr lang="ja-JP" altLang="en-US" dirty="0" smtClean="0"/>
              <a:t>曝露</a:t>
            </a:r>
            <a:r>
              <a:rPr lang="ja-JP" altLang="ja-JP" dirty="0" smtClean="0"/>
              <a:t>濃度の上昇により、</a:t>
            </a:r>
            <a:r>
              <a:rPr lang="ja-JP" altLang="en-US" dirty="0" smtClean="0"/>
              <a:t>以下の所見が報告されている。</a:t>
            </a:r>
            <a:endParaRPr lang="en-US" altLang="ja-JP" dirty="0" smtClean="0"/>
          </a:p>
          <a:p>
            <a:pPr lvl="1">
              <a:lnSpc>
                <a:spcPct val="114000"/>
              </a:lnSpc>
            </a:pPr>
            <a:r>
              <a:rPr lang="ja-JP" altLang="ja-JP" dirty="0" smtClean="0"/>
              <a:t>心拍数の増加</a:t>
            </a:r>
            <a:endParaRPr lang="en-US" altLang="ja-JP" dirty="0" smtClean="0"/>
          </a:p>
          <a:p>
            <a:pPr lvl="1">
              <a:lnSpc>
                <a:spcPct val="114000"/>
              </a:lnSpc>
            </a:pPr>
            <a:r>
              <a:rPr lang="ja-JP" altLang="ja-JP" dirty="0" smtClean="0"/>
              <a:t>心拍変動の低下</a:t>
            </a:r>
            <a:endParaRPr lang="en-US" altLang="ja-JP" dirty="0" smtClean="0"/>
          </a:p>
          <a:p>
            <a:pPr lvl="1">
              <a:lnSpc>
                <a:spcPct val="114000"/>
              </a:lnSpc>
            </a:pPr>
            <a:r>
              <a:rPr lang="ja-JP" altLang="ja-JP" dirty="0" smtClean="0"/>
              <a:t>安静時血圧の上昇</a:t>
            </a:r>
            <a:endParaRPr lang="en-US" altLang="ja-JP" dirty="0" smtClean="0"/>
          </a:p>
          <a:p>
            <a:pPr lvl="1">
              <a:lnSpc>
                <a:spcPct val="114000"/>
              </a:lnSpc>
            </a:pPr>
            <a:r>
              <a:rPr lang="ja-JP" altLang="ja-JP" dirty="0" smtClean="0"/>
              <a:t>不整脈の発生</a:t>
            </a:r>
            <a:endParaRPr lang="en-US" altLang="ja-JP" dirty="0" smtClean="0"/>
          </a:p>
          <a:p>
            <a:pPr lvl="1">
              <a:lnSpc>
                <a:spcPct val="114000"/>
              </a:lnSpc>
            </a:pPr>
            <a:r>
              <a:rPr lang="ja-JP" altLang="ja-JP" dirty="0" smtClean="0"/>
              <a:t>血液生化学指標の変化</a:t>
            </a:r>
            <a:endParaRPr lang="en-US" altLang="ja-JP" dirty="0" smtClean="0"/>
          </a:p>
          <a:p>
            <a:pPr>
              <a:lnSpc>
                <a:spcPct val="114000"/>
              </a:lnSpc>
              <a:spcBef>
                <a:spcPts val="1200"/>
              </a:spcBef>
            </a:pPr>
            <a:r>
              <a:rPr lang="ja-JP" altLang="ja-JP" dirty="0" smtClean="0">
                <a:solidFill>
                  <a:srgbClr val="002060"/>
                </a:solidFill>
              </a:rPr>
              <a:t>冠動脈疾患等の動脈硬化性の循環器疾患を有する患者で認められたものが多い。</a:t>
            </a:r>
            <a:endParaRPr lang="ja-JP" altLang="en-US" dirty="0">
              <a:solidFill>
                <a:srgbClr val="002060"/>
              </a:solidFill>
            </a:endParaRPr>
          </a:p>
        </p:txBody>
      </p:sp>
    </p:spTree>
    <p:extLst>
      <p:ext uri="{BB962C8B-B14F-4D97-AF65-F5344CB8AC3E}">
        <p14:creationId xmlns:p14="http://schemas.microsoft.com/office/powerpoint/2010/main" val="4217601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23528" y="19116"/>
            <a:ext cx="7272808" cy="1143000"/>
          </a:xfrm>
        </p:spPr>
        <p:txBody>
          <a:bodyPr/>
          <a:lstStyle/>
          <a:p>
            <a:pPr algn="ctr" eaLnBrk="1" hangingPunct="1">
              <a:defRPr/>
            </a:pPr>
            <a:r>
              <a:rPr lang="ja-JP" altLang="en-US" sz="4400" dirty="0" smtClean="0">
                <a:effectLst>
                  <a:outerShdw blurRad="38100" dist="38100" dir="2700000" algn="tl">
                    <a:srgbClr val="000000">
                      <a:alpha val="43137"/>
                    </a:srgbClr>
                  </a:outerShdw>
                </a:effectLst>
              </a:rPr>
              <a:t>長期曝露の死亡への影響①</a:t>
            </a:r>
          </a:p>
        </p:txBody>
      </p:sp>
      <p:sp>
        <p:nvSpPr>
          <p:cNvPr id="29699" name="Rectangle 3"/>
          <p:cNvSpPr>
            <a:spLocks noGrp="1" noChangeArrowheads="1"/>
          </p:cNvSpPr>
          <p:nvPr>
            <p:ph type="body" idx="1"/>
          </p:nvPr>
        </p:nvSpPr>
        <p:spPr>
          <a:xfrm>
            <a:off x="683568" y="1268760"/>
            <a:ext cx="7200800" cy="5399658"/>
          </a:xfrm>
        </p:spPr>
        <p:txBody>
          <a:bodyPr/>
          <a:lstStyle/>
          <a:p>
            <a:pPr eaLnBrk="1" hangingPunct="1">
              <a:lnSpc>
                <a:spcPct val="110000"/>
              </a:lnSpc>
              <a:spcBef>
                <a:spcPts val="600"/>
              </a:spcBef>
            </a:pPr>
            <a:r>
              <a:rPr lang="ja-JP" altLang="en-US" sz="2800" dirty="0" smtClean="0"/>
              <a:t>死亡をエンドポイントとした長期曝露影響は、主にコホート研究によって検討されている。</a:t>
            </a:r>
          </a:p>
          <a:p>
            <a:pPr eaLnBrk="1" hangingPunct="1">
              <a:lnSpc>
                <a:spcPct val="110000"/>
              </a:lnSpc>
              <a:spcBef>
                <a:spcPts val="600"/>
              </a:spcBef>
            </a:pPr>
            <a:r>
              <a:rPr lang="ja-JP" altLang="en-US" sz="2800" dirty="0" smtClean="0">
                <a:solidFill>
                  <a:srgbClr val="800080"/>
                </a:solidFill>
              </a:rPr>
              <a:t>米国ハーバード６都市研究</a:t>
            </a:r>
          </a:p>
          <a:p>
            <a:pPr lvl="1" eaLnBrk="1" hangingPunct="1">
              <a:lnSpc>
                <a:spcPct val="110000"/>
              </a:lnSpc>
              <a:spcBef>
                <a:spcPts val="1200"/>
              </a:spcBef>
            </a:pPr>
            <a:r>
              <a:rPr lang="ja-JP" altLang="en-US" sz="2400" dirty="0" smtClean="0"/>
              <a:t>約</a:t>
            </a:r>
            <a:r>
              <a:rPr lang="en-US" altLang="ja-JP" sz="2400" dirty="0" smtClean="0"/>
              <a:t>8,000</a:t>
            </a:r>
            <a:r>
              <a:rPr lang="ja-JP" altLang="en-US" sz="2400" dirty="0" smtClean="0"/>
              <a:t>人を</a:t>
            </a:r>
            <a:r>
              <a:rPr lang="en-US" altLang="ja-JP" sz="2400" dirty="0" smtClean="0"/>
              <a:t>14</a:t>
            </a:r>
            <a:r>
              <a:rPr lang="ja-JP" altLang="en-US" sz="2400" dirty="0" smtClean="0"/>
              <a:t>～</a:t>
            </a:r>
            <a:r>
              <a:rPr lang="en-US" altLang="ja-JP" sz="2400" dirty="0" smtClean="0"/>
              <a:t>16</a:t>
            </a:r>
            <a:r>
              <a:rPr lang="ja-JP" altLang="en-US" sz="2400" dirty="0" smtClean="0"/>
              <a:t>年間追跡</a:t>
            </a:r>
          </a:p>
          <a:p>
            <a:pPr lvl="1" eaLnBrk="1" hangingPunct="1">
              <a:lnSpc>
                <a:spcPct val="110000"/>
              </a:lnSpc>
              <a:spcBef>
                <a:spcPts val="600"/>
              </a:spcBef>
            </a:pPr>
            <a:r>
              <a:rPr lang="ja-JP" altLang="en-US" sz="2400" dirty="0" smtClean="0"/>
              <a:t>都市別の死亡率は、大気中の</a:t>
            </a:r>
            <a:r>
              <a:rPr lang="en-US" altLang="ja-JP" sz="2400" dirty="0" smtClean="0"/>
              <a:t>PM</a:t>
            </a:r>
            <a:r>
              <a:rPr lang="en-US" altLang="ja-JP" sz="2400" baseline="-25000" dirty="0" smtClean="0"/>
              <a:t>2.5</a:t>
            </a:r>
            <a:r>
              <a:rPr lang="ja-JP" altLang="en-US" sz="2400" dirty="0" smtClean="0"/>
              <a:t>及び硫酸塩濃度との関連が強い。</a:t>
            </a:r>
          </a:p>
          <a:p>
            <a:pPr lvl="1" eaLnBrk="1" hangingPunct="1">
              <a:lnSpc>
                <a:spcPct val="110000"/>
              </a:lnSpc>
              <a:spcBef>
                <a:spcPts val="600"/>
              </a:spcBef>
            </a:pPr>
            <a:r>
              <a:rPr lang="en-US" altLang="ja-JP" sz="2400" dirty="0" smtClean="0"/>
              <a:t>PM</a:t>
            </a:r>
            <a:r>
              <a:rPr lang="en-US" altLang="ja-JP" sz="2400" baseline="-25000" dirty="0" smtClean="0"/>
              <a:t>2.5</a:t>
            </a:r>
            <a:r>
              <a:rPr lang="ja-JP" altLang="en-US" sz="2400" dirty="0" smtClean="0"/>
              <a:t>濃度と全死亡、循環器・呼吸器疾患による死亡との間に有意な正の関連がみられた。</a:t>
            </a:r>
          </a:p>
          <a:p>
            <a:pPr lvl="1" eaLnBrk="1" hangingPunct="1">
              <a:lnSpc>
                <a:spcPct val="110000"/>
              </a:lnSpc>
              <a:spcBef>
                <a:spcPts val="600"/>
              </a:spcBef>
            </a:pPr>
            <a:r>
              <a:rPr lang="ja-JP" altLang="en-US" sz="2400" b="1" dirty="0" smtClean="0">
                <a:solidFill>
                  <a:srgbClr val="FF0000"/>
                </a:solidFill>
              </a:rPr>
              <a:t>観察期間を</a:t>
            </a:r>
            <a:r>
              <a:rPr lang="en-US" altLang="ja-JP" sz="2400" b="1" dirty="0" smtClean="0">
                <a:solidFill>
                  <a:srgbClr val="FF0000"/>
                </a:solidFill>
              </a:rPr>
              <a:t>8</a:t>
            </a:r>
            <a:r>
              <a:rPr lang="ja-JP" altLang="en-US" sz="2400" b="1" dirty="0" smtClean="0">
                <a:solidFill>
                  <a:srgbClr val="FF0000"/>
                </a:solidFill>
              </a:rPr>
              <a:t>年間延長しても同様の結果であった。</a:t>
            </a:r>
          </a:p>
          <a:p>
            <a:pPr lvl="1" eaLnBrk="1" hangingPunct="1">
              <a:lnSpc>
                <a:spcPct val="110000"/>
              </a:lnSpc>
              <a:spcBef>
                <a:spcPts val="600"/>
              </a:spcBef>
            </a:pPr>
            <a:r>
              <a:rPr lang="ja-JP" altLang="en-US" sz="2400" b="1" dirty="0" smtClean="0">
                <a:solidFill>
                  <a:srgbClr val="FF0000"/>
                </a:solidFill>
              </a:rPr>
              <a:t>この間の</a:t>
            </a:r>
            <a:r>
              <a:rPr lang="en-US" altLang="ja-JP" sz="2400" b="1" dirty="0" smtClean="0">
                <a:solidFill>
                  <a:srgbClr val="FF0000"/>
                </a:solidFill>
              </a:rPr>
              <a:t>PM</a:t>
            </a:r>
            <a:r>
              <a:rPr lang="en-US" altLang="ja-JP" sz="2400" b="1" baseline="-25000" dirty="0" smtClean="0">
                <a:solidFill>
                  <a:srgbClr val="FF0000"/>
                </a:solidFill>
              </a:rPr>
              <a:t>2.5</a:t>
            </a:r>
            <a:r>
              <a:rPr lang="ja-JP" altLang="en-US" sz="2400" b="1" dirty="0" smtClean="0">
                <a:solidFill>
                  <a:srgbClr val="FF0000"/>
                </a:solidFill>
              </a:rPr>
              <a:t>濃度の改善が全死亡の減少と関連があった。 </a:t>
            </a:r>
          </a:p>
        </p:txBody>
      </p:sp>
    </p:spTree>
    <p:extLst>
      <p:ext uri="{BB962C8B-B14F-4D97-AF65-F5344CB8AC3E}">
        <p14:creationId xmlns:p14="http://schemas.microsoft.com/office/powerpoint/2010/main" val="2089396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57550"/>
            <a:ext cx="7524328" cy="858838"/>
          </a:xfrm>
        </p:spPr>
        <p:txBody>
          <a:bodyPr/>
          <a:lstStyle/>
          <a:p>
            <a:pPr algn="ctr" eaLnBrk="1" hangingPunct="1">
              <a:defRPr/>
            </a:pPr>
            <a:r>
              <a:rPr lang="ja-JP" altLang="en-US" sz="3800" dirty="0" smtClean="0">
                <a:effectLst>
                  <a:outerShdw blurRad="38100" dist="38100" dir="2700000" algn="tl">
                    <a:srgbClr val="000000">
                      <a:alpha val="43137"/>
                    </a:srgbClr>
                  </a:outerShdw>
                </a:effectLst>
              </a:rPr>
              <a:t>微小粒子と死亡（全死因）との関連</a:t>
            </a:r>
          </a:p>
        </p:txBody>
      </p:sp>
      <p:pic>
        <p:nvPicPr>
          <p:cNvPr id="30723" name="Picture 7"/>
          <p:cNvPicPr>
            <a:picLocks noChangeAspect="1" noChangeArrowheads="1"/>
          </p:cNvPicPr>
          <p:nvPr/>
        </p:nvPicPr>
        <p:blipFill>
          <a:blip r:embed="rId3" cstate="print"/>
          <a:srcRect/>
          <a:stretch>
            <a:fillRect/>
          </a:stretch>
        </p:blipFill>
        <p:spPr bwMode="auto">
          <a:xfrm>
            <a:off x="1173556" y="1547728"/>
            <a:ext cx="6244245" cy="4474369"/>
          </a:xfrm>
          <a:prstGeom prst="rect">
            <a:avLst/>
          </a:prstGeom>
          <a:noFill/>
          <a:ln w="12700">
            <a:noFill/>
            <a:miter lim="800000"/>
            <a:headEnd type="none" w="sm" len="sm"/>
            <a:tailEnd type="none" w="sm" len="sm"/>
          </a:ln>
        </p:spPr>
      </p:pic>
      <p:sp>
        <p:nvSpPr>
          <p:cNvPr id="30725" name="正方形/長方形 4"/>
          <p:cNvSpPr>
            <a:spLocks noChangeArrowheads="1"/>
          </p:cNvSpPr>
          <p:nvPr/>
        </p:nvSpPr>
        <p:spPr bwMode="auto">
          <a:xfrm>
            <a:off x="2483768" y="980728"/>
            <a:ext cx="3211512" cy="646113"/>
          </a:xfrm>
          <a:prstGeom prst="rect">
            <a:avLst/>
          </a:prstGeom>
          <a:noFill/>
          <a:ln w="9525">
            <a:noFill/>
            <a:miter lim="800000"/>
            <a:headEnd/>
            <a:tailEnd/>
          </a:ln>
        </p:spPr>
        <p:txBody>
          <a:bodyPr wrap="none">
            <a:spAutoFit/>
          </a:bodyPr>
          <a:lstStyle/>
          <a:p>
            <a:r>
              <a:rPr lang="ja-JP" altLang="en-US" sz="3600" dirty="0">
                <a:solidFill>
                  <a:srgbClr val="7030A0"/>
                </a:solidFill>
              </a:rPr>
              <a:t>米国</a:t>
            </a:r>
            <a:r>
              <a:rPr lang="en-US" altLang="ja-JP" sz="3600" dirty="0">
                <a:solidFill>
                  <a:srgbClr val="7030A0"/>
                </a:solidFill>
              </a:rPr>
              <a:t>6</a:t>
            </a:r>
            <a:r>
              <a:rPr lang="ja-JP" altLang="en-US" sz="3600" dirty="0">
                <a:solidFill>
                  <a:srgbClr val="7030A0"/>
                </a:solidFill>
              </a:rPr>
              <a:t>都市調査</a:t>
            </a:r>
          </a:p>
        </p:txBody>
      </p:sp>
      <p:sp>
        <p:nvSpPr>
          <p:cNvPr id="7" name="Rectangle 3"/>
          <p:cNvSpPr txBox="1">
            <a:spLocks noChangeArrowheads="1"/>
          </p:cNvSpPr>
          <p:nvPr/>
        </p:nvSpPr>
        <p:spPr bwMode="auto">
          <a:xfrm>
            <a:off x="3114771" y="6446149"/>
            <a:ext cx="5976664" cy="3686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r">
              <a:lnSpc>
                <a:spcPct val="90000"/>
              </a:lnSpc>
              <a:spcBef>
                <a:spcPct val="20000"/>
              </a:spcBef>
              <a:buSzPct val="70000"/>
              <a:defRPr/>
            </a:pPr>
            <a:r>
              <a:rPr kumimoji="1" lang="ja-JP" altLang="en-US" b="0" i="0" u="none" strike="noStrike" kern="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a:t>
            </a:r>
            <a:r>
              <a:rPr kumimoji="1" lang="en-US" altLang="ja-JP" b="0" i="0" u="none" strike="noStrike" kern="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Laden, et al. Am J </a:t>
            </a:r>
            <a:r>
              <a:rPr kumimoji="1" lang="en-US" altLang="ja-JP" b="0" i="0" u="none" strike="noStrike" kern="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Respir</a:t>
            </a:r>
            <a:r>
              <a:rPr kumimoji="1" lang="en-US" altLang="ja-JP" b="0" i="0" u="none" strike="noStrike" kern="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1" lang="en-US" altLang="ja-JP" b="0" i="0" u="none" strike="noStrike" kern="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Crit</a:t>
            </a:r>
            <a:r>
              <a:rPr kumimoji="1" lang="en-US" altLang="ja-JP" b="0" i="0" u="none" strike="noStrike" kern="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Care Med</a:t>
            </a:r>
            <a:r>
              <a:rPr lang="en-US" altLang="ja-JP" kern="0" dirty="0" smtClean="0">
                <a:latin typeface="Times New Roman" panose="02020603050405020304" pitchFamily="18" charset="0"/>
                <a:ea typeface="+mn-ea"/>
                <a:cs typeface="Times New Roman" panose="02020603050405020304" pitchFamily="18" charset="0"/>
              </a:rPr>
              <a:t>173</a:t>
            </a:r>
            <a:r>
              <a:rPr lang="en-US" altLang="ja-JP" kern="0" dirty="0">
                <a:latin typeface="Times New Roman" panose="02020603050405020304" pitchFamily="18" charset="0"/>
                <a:ea typeface="+mn-ea"/>
                <a:cs typeface="Times New Roman" panose="02020603050405020304" pitchFamily="18" charset="0"/>
              </a:rPr>
              <a:t>: </a:t>
            </a:r>
            <a:r>
              <a:rPr lang="en-US" altLang="ja-JP" kern="0" dirty="0" smtClean="0">
                <a:latin typeface="Times New Roman" panose="02020603050405020304" pitchFamily="18" charset="0"/>
                <a:ea typeface="+mn-ea"/>
                <a:cs typeface="Times New Roman" panose="02020603050405020304" pitchFamily="18" charset="0"/>
              </a:rPr>
              <a:t>667-672, 2006</a:t>
            </a:r>
            <a:r>
              <a:rPr kumimoji="1" lang="ja-JP" altLang="en-US" b="0" i="0" u="none" strike="noStrike" kern="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a:t>
            </a:r>
          </a:p>
        </p:txBody>
      </p:sp>
      <p:sp>
        <p:nvSpPr>
          <p:cNvPr id="6" name="正方形/長方形 5"/>
          <p:cNvSpPr/>
          <p:nvPr/>
        </p:nvSpPr>
        <p:spPr>
          <a:xfrm>
            <a:off x="755576" y="5941476"/>
            <a:ext cx="8023350" cy="461665"/>
          </a:xfrm>
          <a:prstGeom prst="rect">
            <a:avLst/>
          </a:prstGeom>
        </p:spPr>
        <p:txBody>
          <a:bodyPr wrap="none">
            <a:spAutoFit/>
          </a:bodyPr>
          <a:lstStyle/>
          <a:p>
            <a:pPr eaLnBrk="1" hangingPunct="1">
              <a:spcBef>
                <a:spcPct val="5000"/>
              </a:spcBef>
              <a:buFont typeface="Arial" charset="0"/>
              <a:buNone/>
            </a:pPr>
            <a:r>
              <a:rPr lang="ja-JP" altLang="en-US" sz="2400" dirty="0" smtClean="0">
                <a:solidFill>
                  <a:srgbClr val="0033CC"/>
                </a:solidFill>
              </a:rPr>
              <a:t>太字</a:t>
            </a:r>
            <a:r>
              <a:rPr lang="ja-JP" altLang="en-US" sz="2400" dirty="0">
                <a:solidFill>
                  <a:srgbClr val="0033CC"/>
                </a:solidFill>
              </a:rPr>
              <a:t>：</a:t>
            </a:r>
            <a:r>
              <a:rPr lang="ja-JP" altLang="en-US" sz="2400" dirty="0" smtClean="0">
                <a:solidFill>
                  <a:srgbClr val="0033CC"/>
                </a:solidFill>
              </a:rPr>
              <a:t>第</a:t>
            </a:r>
            <a:r>
              <a:rPr lang="en-US" altLang="ja-JP" sz="2400" dirty="0" smtClean="0">
                <a:solidFill>
                  <a:srgbClr val="0033CC"/>
                </a:solidFill>
              </a:rPr>
              <a:t>1</a:t>
            </a:r>
            <a:r>
              <a:rPr lang="ja-JP" altLang="en-US" sz="2400" dirty="0" smtClean="0">
                <a:solidFill>
                  <a:srgbClr val="0033CC"/>
                </a:solidFill>
              </a:rPr>
              <a:t>期（</a:t>
            </a:r>
            <a:r>
              <a:rPr lang="en-US" altLang="ja-JP" sz="2400" dirty="0" smtClean="0">
                <a:solidFill>
                  <a:srgbClr val="0033CC"/>
                </a:solidFill>
              </a:rPr>
              <a:t>1980-1985</a:t>
            </a:r>
            <a:r>
              <a:rPr lang="ja-JP" altLang="en-US" sz="2400" dirty="0" smtClean="0">
                <a:solidFill>
                  <a:srgbClr val="0033CC"/>
                </a:solidFill>
              </a:rPr>
              <a:t>年），斜体字：第</a:t>
            </a:r>
            <a:r>
              <a:rPr lang="en-US" altLang="ja-JP" sz="2400" dirty="0" smtClean="0">
                <a:solidFill>
                  <a:srgbClr val="0033CC"/>
                </a:solidFill>
              </a:rPr>
              <a:t>2</a:t>
            </a:r>
            <a:r>
              <a:rPr lang="ja-JP" altLang="en-US" sz="2400" dirty="0" smtClean="0">
                <a:solidFill>
                  <a:srgbClr val="0033CC"/>
                </a:solidFill>
              </a:rPr>
              <a:t>期（</a:t>
            </a:r>
            <a:r>
              <a:rPr lang="en-US" altLang="ja-JP" sz="2400" dirty="0" smtClean="0">
                <a:solidFill>
                  <a:srgbClr val="0033CC"/>
                </a:solidFill>
              </a:rPr>
              <a:t>1990-1998</a:t>
            </a:r>
            <a:r>
              <a:rPr lang="ja-JP" altLang="en-US" sz="2400" dirty="0" smtClean="0">
                <a:solidFill>
                  <a:srgbClr val="0033CC"/>
                </a:solidFill>
              </a:rPr>
              <a:t>年）</a:t>
            </a:r>
            <a:endParaRPr lang="en-US" altLang="ja-JP" sz="2400" dirty="0">
              <a:solidFill>
                <a:srgbClr val="0033CC"/>
              </a:solidFill>
            </a:endParaRPr>
          </a:p>
        </p:txBody>
      </p:sp>
    </p:spTree>
    <p:extLst>
      <p:ext uri="{BB962C8B-B14F-4D97-AF65-F5344CB8AC3E}">
        <p14:creationId xmlns:p14="http://schemas.microsoft.com/office/powerpoint/2010/main" val="22230604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107504" y="2564904"/>
            <a:ext cx="8866657" cy="3816424"/>
          </a:xfrm>
          <a:prstGeom prst="rect">
            <a:avLst/>
          </a:prstGeom>
          <a:noFill/>
          <a:ln w="9525">
            <a:noFill/>
            <a:miter lim="800000"/>
            <a:headEnd/>
            <a:tailEnd/>
          </a:ln>
        </p:spPr>
      </p:pic>
      <p:sp>
        <p:nvSpPr>
          <p:cNvPr id="114690" name="Rectangle 2"/>
          <p:cNvSpPr>
            <a:spLocks noGrp="1" noChangeArrowheads="1"/>
          </p:cNvSpPr>
          <p:nvPr>
            <p:ph type="title"/>
          </p:nvPr>
        </p:nvSpPr>
        <p:spPr>
          <a:xfrm>
            <a:off x="107504" y="188640"/>
            <a:ext cx="7344816" cy="792832"/>
          </a:xfrm>
        </p:spPr>
        <p:txBody>
          <a:bodyPr/>
          <a:lstStyle/>
          <a:p>
            <a:pPr algn="ctr" eaLnBrk="1" hangingPunct="1">
              <a:defRPr/>
            </a:pPr>
            <a:r>
              <a:rPr lang="ja-JP" altLang="en-US" sz="4400" dirty="0" smtClean="0">
                <a:effectLst>
                  <a:outerShdw blurRad="38100" dist="38100" dir="2700000" algn="tl">
                    <a:srgbClr val="000000">
                      <a:alpha val="43137"/>
                    </a:srgbClr>
                  </a:outerShdw>
                </a:effectLst>
              </a:rPr>
              <a:t>長期曝露の死亡への影響②</a:t>
            </a:r>
          </a:p>
        </p:txBody>
      </p:sp>
      <p:sp>
        <p:nvSpPr>
          <p:cNvPr id="41987" name="Rectangle 3"/>
          <p:cNvSpPr>
            <a:spLocks noGrp="1" noChangeArrowheads="1"/>
          </p:cNvSpPr>
          <p:nvPr>
            <p:ph type="body" idx="1"/>
          </p:nvPr>
        </p:nvSpPr>
        <p:spPr>
          <a:xfrm>
            <a:off x="539552" y="1033628"/>
            <a:ext cx="8064500" cy="1512168"/>
          </a:xfrm>
        </p:spPr>
        <p:txBody>
          <a:bodyPr/>
          <a:lstStyle/>
          <a:p>
            <a:pPr eaLnBrk="1" hangingPunct="1">
              <a:spcBef>
                <a:spcPct val="15000"/>
              </a:spcBef>
              <a:defRPr/>
            </a:pPr>
            <a:r>
              <a:rPr lang="ja-JP" altLang="en-US" dirty="0" smtClean="0">
                <a:solidFill>
                  <a:srgbClr val="7030A0"/>
                </a:solidFill>
              </a:rPr>
              <a:t>米国がん協会（</a:t>
            </a:r>
            <a:r>
              <a:rPr lang="en-US" altLang="ja-JP" dirty="0" smtClean="0">
                <a:solidFill>
                  <a:srgbClr val="7030A0"/>
                </a:solidFill>
              </a:rPr>
              <a:t>ACS</a:t>
            </a:r>
            <a:r>
              <a:rPr lang="ja-JP" altLang="en-US" dirty="0" smtClean="0">
                <a:solidFill>
                  <a:srgbClr val="7030A0"/>
                </a:solidFill>
              </a:rPr>
              <a:t>）研究</a:t>
            </a:r>
          </a:p>
          <a:p>
            <a:pPr lvl="1" eaLnBrk="1" hangingPunct="1">
              <a:spcBef>
                <a:spcPts val="0"/>
              </a:spcBef>
              <a:defRPr/>
            </a:pPr>
            <a:r>
              <a:rPr lang="ja-JP" altLang="en-US" dirty="0" smtClean="0"/>
              <a:t>米国</a:t>
            </a:r>
            <a:r>
              <a:rPr lang="en-US" altLang="ja-JP" dirty="0" smtClean="0"/>
              <a:t>50</a:t>
            </a:r>
            <a:r>
              <a:rPr lang="ja-JP" altLang="en-US" dirty="0" smtClean="0"/>
              <a:t>都市、約</a:t>
            </a:r>
            <a:r>
              <a:rPr lang="en-US" altLang="ja-JP" dirty="0" smtClean="0"/>
              <a:t>50</a:t>
            </a:r>
            <a:r>
              <a:rPr lang="ja-JP" altLang="en-US" dirty="0" smtClean="0"/>
              <a:t>万人を</a:t>
            </a:r>
            <a:r>
              <a:rPr lang="en-US" altLang="ja-JP" dirty="0" smtClean="0"/>
              <a:t>1982</a:t>
            </a:r>
            <a:r>
              <a:rPr lang="ja-JP" altLang="en-US" dirty="0" smtClean="0"/>
              <a:t>～</a:t>
            </a:r>
            <a:r>
              <a:rPr lang="en-US" altLang="ja-JP" dirty="0" smtClean="0"/>
              <a:t>1998</a:t>
            </a:r>
            <a:r>
              <a:rPr lang="ja-JP" altLang="en-US" dirty="0" smtClean="0"/>
              <a:t>年追跡</a:t>
            </a:r>
          </a:p>
          <a:p>
            <a:pPr lvl="1" eaLnBrk="1" hangingPunct="1">
              <a:spcBef>
                <a:spcPts val="0"/>
              </a:spcBef>
              <a:defRPr/>
            </a:pPr>
            <a:r>
              <a:rPr lang="en-US" altLang="ja-JP" dirty="0" smtClean="0"/>
              <a:t>PM</a:t>
            </a:r>
            <a:r>
              <a:rPr lang="en-US" altLang="ja-JP" baseline="-25000" dirty="0" smtClean="0"/>
              <a:t>2.5</a:t>
            </a:r>
            <a:r>
              <a:rPr lang="ja-JP" altLang="en-US" dirty="0" smtClean="0"/>
              <a:t>濃度</a:t>
            </a:r>
            <a:r>
              <a:rPr lang="en-US" altLang="ja-JP" dirty="0" smtClean="0"/>
              <a:t>10µg/m</a:t>
            </a:r>
            <a:r>
              <a:rPr lang="en-US" altLang="ja-JP" baseline="30000" dirty="0" smtClean="0"/>
              <a:t>3</a:t>
            </a:r>
            <a:r>
              <a:rPr lang="ja-JP" altLang="en-US" dirty="0" smtClean="0"/>
              <a:t>上昇に伴う死亡リスク</a:t>
            </a:r>
          </a:p>
          <a:p>
            <a:pPr lvl="2" eaLnBrk="1" hangingPunct="1">
              <a:spcBef>
                <a:spcPct val="15000"/>
              </a:spcBef>
              <a:defRPr/>
            </a:pPr>
            <a:endParaRPr lang="ja-JP" altLang="en-US" sz="2600" dirty="0" smtClean="0">
              <a:solidFill>
                <a:srgbClr val="FF0000"/>
              </a:solidFill>
            </a:endParaRPr>
          </a:p>
        </p:txBody>
      </p:sp>
      <p:sp>
        <p:nvSpPr>
          <p:cNvPr id="4" name="Rectangle 4"/>
          <p:cNvSpPr>
            <a:spLocks noChangeArrowheads="1"/>
          </p:cNvSpPr>
          <p:nvPr/>
        </p:nvSpPr>
        <p:spPr bwMode="auto">
          <a:xfrm>
            <a:off x="5292080" y="6381328"/>
            <a:ext cx="3745558" cy="389360"/>
          </a:xfrm>
          <a:prstGeom prst="rect">
            <a:avLst/>
          </a:prstGeom>
          <a:noFill/>
          <a:ln w="9525">
            <a:noFill/>
            <a:miter lim="800000"/>
            <a:headEnd/>
            <a:tailEnd/>
          </a:ln>
        </p:spPr>
        <p:txBody>
          <a:bodyPr/>
          <a:lstStyle/>
          <a:p>
            <a:pPr marL="342900" indent="-342900" algn="r">
              <a:lnSpc>
                <a:spcPct val="90000"/>
              </a:lnSpc>
              <a:spcBef>
                <a:spcPct val="20000"/>
              </a:spcBef>
              <a:buClr>
                <a:schemeClr val="tx2"/>
              </a:buClr>
              <a:buSzPct val="70000"/>
              <a:buFont typeface="Wingdings" pitchFamily="2" charset="2"/>
              <a:buNone/>
            </a:pPr>
            <a:r>
              <a:rPr lang="ja-JP" altLang="en-US" sz="2400" dirty="0" smtClean="0"/>
              <a:t>（</a:t>
            </a:r>
            <a:r>
              <a:rPr lang="en-US" altLang="ja-JP" sz="2400" dirty="0"/>
              <a:t>Pope III, et al. 2002</a:t>
            </a:r>
            <a:r>
              <a:rPr lang="ja-JP" altLang="en-US" sz="2400" dirty="0"/>
              <a:t>）</a:t>
            </a:r>
          </a:p>
        </p:txBody>
      </p:sp>
      <p:sp>
        <p:nvSpPr>
          <p:cNvPr id="9" name="テキスト ボックス 8"/>
          <p:cNvSpPr txBox="1"/>
          <p:nvPr/>
        </p:nvSpPr>
        <p:spPr>
          <a:xfrm>
            <a:off x="179512" y="3618358"/>
            <a:ext cx="1728192" cy="461665"/>
          </a:xfrm>
          <a:prstGeom prst="rect">
            <a:avLst/>
          </a:prstGeom>
          <a:solidFill>
            <a:schemeClr val="bg1"/>
          </a:solidFill>
        </p:spPr>
        <p:txBody>
          <a:bodyPr wrap="square" rtlCol="0">
            <a:spAutoFit/>
          </a:bodyPr>
          <a:lstStyle/>
          <a:p>
            <a:r>
              <a:rPr kumimoji="1" lang="ja-JP" altLang="en-US" sz="2400" dirty="0" smtClean="0"/>
              <a:t>死　　　 因</a:t>
            </a:r>
            <a:endParaRPr kumimoji="1" lang="ja-JP" altLang="en-US" sz="2400" dirty="0"/>
          </a:p>
        </p:txBody>
      </p:sp>
      <p:sp>
        <p:nvSpPr>
          <p:cNvPr id="10" name="正方形/長方形 9"/>
          <p:cNvSpPr/>
          <p:nvPr/>
        </p:nvSpPr>
        <p:spPr>
          <a:xfrm>
            <a:off x="152846" y="4118852"/>
            <a:ext cx="1538834" cy="338554"/>
          </a:xfrm>
          <a:prstGeom prst="rect">
            <a:avLst/>
          </a:prstGeom>
          <a:solidFill>
            <a:schemeClr val="bg1"/>
          </a:solidFill>
        </p:spPr>
        <p:txBody>
          <a:bodyPr wrap="square" tIns="0" bIns="0">
            <a:spAutoFit/>
          </a:bodyPr>
          <a:lstStyle/>
          <a:p>
            <a:pPr algn="dist"/>
            <a:r>
              <a:rPr lang="ja-JP" altLang="en-US" sz="2200" dirty="0" smtClean="0"/>
              <a:t>全死因</a:t>
            </a:r>
            <a:endParaRPr lang="ja-JP" altLang="en-US" sz="2200" dirty="0"/>
          </a:p>
        </p:txBody>
      </p:sp>
      <p:sp>
        <p:nvSpPr>
          <p:cNvPr id="11" name="正方形/長方形 10"/>
          <p:cNvSpPr/>
          <p:nvPr/>
        </p:nvSpPr>
        <p:spPr>
          <a:xfrm>
            <a:off x="160403" y="4474897"/>
            <a:ext cx="1538834" cy="338554"/>
          </a:xfrm>
          <a:prstGeom prst="rect">
            <a:avLst/>
          </a:prstGeom>
          <a:solidFill>
            <a:schemeClr val="bg1"/>
          </a:solidFill>
        </p:spPr>
        <p:txBody>
          <a:bodyPr wrap="square" tIns="0" bIns="0">
            <a:spAutoFit/>
          </a:bodyPr>
          <a:lstStyle/>
          <a:p>
            <a:pPr algn="dist"/>
            <a:r>
              <a:rPr lang="ja-JP" altLang="en-US" sz="2200" dirty="0" smtClean="0"/>
              <a:t>心肺疾患</a:t>
            </a:r>
            <a:endParaRPr lang="ja-JP" altLang="en-US" sz="2200" dirty="0"/>
          </a:p>
        </p:txBody>
      </p:sp>
      <p:sp>
        <p:nvSpPr>
          <p:cNvPr id="12" name="正方形/長方形 11"/>
          <p:cNvSpPr/>
          <p:nvPr/>
        </p:nvSpPr>
        <p:spPr>
          <a:xfrm>
            <a:off x="156841" y="4846489"/>
            <a:ext cx="1538834" cy="338554"/>
          </a:xfrm>
          <a:prstGeom prst="rect">
            <a:avLst/>
          </a:prstGeom>
          <a:solidFill>
            <a:schemeClr val="bg1"/>
          </a:solidFill>
        </p:spPr>
        <p:txBody>
          <a:bodyPr wrap="square" tIns="0" bIns="0">
            <a:spAutoFit/>
          </a:bodyPr>
          <a:lstStyle/>
          <a:p>
            <a:pPr algn="dist"/>
            <a:r>
              <a:rPr lang="ja-JP" altLang="en-US" sz="2200" dirty="0" smtClean="0"/>
              <a:t>肺がん</a:t>
            </a:r>
            <a:endParaRPr lang="ja-JP" altLang="en-US" sz="2200" dirty="0"/>
          </a:p>
        </p:txBody>
      </p:sp>
      <p:sp>
        <p:nvSpPr>
          <p:cNvPr id="13" name="正方形/長方形 12"/>
          <p:cNvSpPr/>
          <p:nvPr/>
        </p:nvSpPr>
        <p:spPr>
          <a:xfrm>
            <a:off x="168393" y="5221643"/>
            <a:ext cx="1538834" cy="338554"/>
          </a:xfrm>
          <a:prstGeom prst="rect">
            <a:avLst/>
          </a:prstGeom>
          <a:solidFill>
            <a:schemeClr val="bg1"/>
          </a:solidFill>
        </p:spPr>
        <p:txBody>
          <a:bodyPr wrap="square" tIns="0" bIns="0">
            <a:spAutoFit/>
          </a:bodyPr>
          <a:lstStyle/>
          <a:p>
            <a:pPr algn="dist"/>
            <a:r>
              <a:rPr lang="ja-JP" altLang="en-US" sz="2200" dirty="0" smtClean="0"/>
              <a:t>その他</a:t>
            </a:r>
            <a:endParaRPr lang="ja-JP" altLang="en-US" sz="2200" dirty="0"/>
          </a:p>
        </p:txBody>
      </p:sp>
    </p:spTree>
    <p:extLst>
      <p:ext uri="{BB962C8B-B14F-4D97-AF65-F5344CB8AC3E}">
        <p14:creationId xmlns:p14="http://schemas.microsoft.com/office/powerpoint/2010/main" val="927552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 y="0"/>
            <a:ext cx="7650360" cy="993775"/>
          </a:xfrm>
        </p:spPr>
        <p:txBody>
          <a:bodyPr/>
          <a:lstStyle/>
          <a:p>
            <a:pPr algn="ctr" eaLnBrk="1" hangingPunct="1">
              <a:defRPr/>
            </a:pPr>
            <a:r>
              <a:rPr lang="ja-JP" altLang="en-US" sz="3600" dirty="0" smtClean="0">
                <a:effectLst>
                  <a:outerShdw blurRad="38100" dist="38100" dir="2700000" algn="tl">
                    <a:srgbClr val="000000">
                      <a:alpha val="43137"/>
                    </a:srgbClr>
                  </a:outerShdw>
                </a:effectLst>
              </a:rPr>
              <a:t>長期曝露の死亡・疾患発症への影響</a:t>
            </a:r>
          </a:p>
        </p:txBody>
      </p:sp>
      <p:sp>
        <p:nvSpPr>
          <p:cNvPr id="41987" name="Rectangle 3"/>
          <p:cNvSpPr>
            <a:spLocks noGrp="1" noChangeArrowheads="1"/>
          </p:cNvSpPr>
          <p:nvPr>
            <p:ph type="body" idx="1"/>
          </p:nvPr>
        </p:nvSpPr>
        <p:spPr>
          <a:xfrm>
            <a:off x="323528" y="980728"/>
            <a:ext cx="8280722" cy="5470525"/>
          </a:xfrm>
        </p:spPr>
        <p:txBody>
          <a:bodyPr/>
          <a:lstStyle/>
          <a:p>
            <a:pPr marL="342900" lvl="1" indent="-342900" eaLnBrk="1" hangingPunct="1">
              <a:lnSpc>
                <a:spcPct val="105000"/>
              </a:lnSpc>
              <a:spcBef>
                <a:spcPct val="15000"/>
              </a:spcBef>
              <a:defRPr/>
            </a:pPr>
            <a:r>
              <a:rPr lang="ja-JP" altLang="en-US" sz="3200" dirty="0" smtClean="0">
                <a:solidFill>
                  <a:srgbClr val="7030A0"/>
                </a:solidFill>
              </a:rPr>
              <a:t>米国の閉経後女性を対象としたコホート研究</a:t>
            </a:r>
          </a:p>
          <a:p>
            <a:pPr lvl="1" eaLnBrk="1" hangingPunct="1">
              <a:lnSpc>
                <a:spcPct val="105000"/>
              </a:lnSpc>
              <a:spcBef>
                <a:spcPct val="15000"/>
              </a:spcBef>
              <a:defRPr/>
            </a:pPr>
            <a:r>
              <a:rPr lang="ja-JP" altLang="en-US" dirty="0" smtClean="0"/>
              <a:t>米国</a:t>
            </a:r>
            <a:r>
              <a:rPr lang="en-US" altLang="ja-JP" dirty="0" smtClean="0"/>
              <a:t>36</a:t>
            </a:r>
            <a:r>
              <a:rPr lang="ja-JP" altLang="en-US" dirty="0" smtClean="0"/>
              <a:t>地区、約</a:t>
            </a:r>
            <a:r>
              <a:rPr lang="en-US" altLang="ja-JP" dirty="0" smtClean="0"/>
              <a:t>66,000</a:t>
            </a:r>
            <a:r>
              <a:rPr lang="ja-JP" altLang="en-US" dirty="0" smtClean="0"/>
              <a:t>人を追跡</a:t>
            </a:r>
            <a:endParaRPr lang="en-US" altLang="ja-JP" dirty="0" smtClean="0"/>
          </a:p>
          <a:p>
            <a:pPr lvl="1" eaLnBrk="1" hangingPunct="1">
              <a:lnSpc>
                <a:spcPct val="105000"/>
              </a:lnSpc>
              <a:spcBef>
                <a:spcPct val="15000"/>
              </a:spcBef>
              <a:defRPr/>
            </a:pPr>
            <a:r>
              <a:rPr lang="en-US" altLang="ja-JP" dirty="0" smtClean="0"/>
              <a:t>PM</a:t>
            </a:r>
            <a:r>
              <a:rPr lang="en-US" altLang="ja-JP" baseline="-25000" dirty="0" smtClean="0"/>
              <a:t>2.5</a:t>
            </a:r>
            <a:r>
              <a:rPr lang="ja-JP" altLang="en-US" dirty="0" smtClean="0"/>
              <a:t>濃度</a:t>
            </a:r>
            <a:r>
              <a:rPr lang="en-US" altLang="ja-JP" dirty="0" smtClean="0"/>
              <a:t>10µg/m</a:t>
            </a:r>
            <a:r>
              <a:rPr lang="en-US" altLang="ja-JP" baseline="30000" dirty="0" smtClean="0"/>
              <a:t>3</a:t>
            </a:r>
            <a:r>
              <a:rPr lang="ja-JP" altLang="en-US" dirty="0" smtClean="0"/>
              <a:t>上昇に伴うリスク</a:t>
            </a:r>
          </a:p>
          <a:p>
            <a:pPr lvl="2" eaLnBrk="1" hangingPunct="1">
              <a:spcBef>
                <a:spcPct val="15000"/>
              </a:spcBef>
              <a:defRPr/>
            </a:pPr>
            <a:r>
              <a:rPr lang="ja-JP" altLang="en-US" sz="2600" dirty="0" smtClean="0"/>
              <a:t>死亡</a:t>
            </a:r>
            <a:endParaRPr lang="en-US" altLang="ja-JP" sz="2600" dirty="0" smtClean="0"/>
          </a:p>
          <a:p>
            <a:pPr lvl="3" eaLnBrk="1" hangingPunct="1">
              <a:spcBef>
                <a:spcPct val="15000"/>
              </a:spcBef>
              <a:defRPr/>
            </a:pPr>
            <a:r>
              <a:rPr lang="ja-JP" altLang="en-US" sz="2400" dirty="0" smtClean="0"/>
              <a:t>循環器疾患</a:t>
            </a:r>
            <a:r>
              <a:rPr lang="en-US" altLang="ja-JP" sz="2400" dirty="0" smtClean="0"/>
              <a:t>	1.83 (1.11-3.00)</a:t>
            </a:r>
          </a:p>
          <a:p>
            <a:pPr lvl="3" eaLnBrk="1" hangingPunct="1">
              <a:spcBef>
                <a:spcPct val="15000"/>
              </a:spcBef>
              <a:defRPr/>
            </a:pPr>
            <a:r>
              <a:rPr lang="ja-JP" altLang="en-US" sz="2400" dirty="0" smtClean="0"/>
              <a:t>冠動脈疾患</a:t>
            </a:r>
            <a:r>
              <a:rPr lang="en-US" altLang="ja-JP" sz="2400" dirty="0" smtClean="0"/>
              <a:t>	2.21 (1.17-4.16)</a:t>
            </a:r>
          </a:p>
          <a:p>
            <a:pPr lvl="2" eaLnBrk="1" hangingPunct="1">
              <a:spcBef>
                <a:spcPct val="15000"/>
              </a:spcBef>
              <a:defRPr/>
            </a:pPr>
            <a:r>
              <a:rPr lang="ja-JP" altLang="en-US" sz="2600" dirty="0" smtClean="0"/>
              <a:t>発症</a:t>
            </a:r>
            <a:endParaRPr lang="en-US" altLang="ja-JP" sz="2600" dirty="0" smtClean="0"/>
          </a:p>
          <a:p>
            <a:pPr lvl="3" eaLnBrk="1" hangingPunct="1">
              <a:spcBef>
                <a:spcPct val="15000"/>
              </a:spcBef>
              <a:defRPr/>
            </a:pPr>
            <a:r>
              <a:rPr lang="ja-JP" altLang="en-US" sz="2400" dirty="0" smtClean="0"/>
              <a:t>全循環器疾患</a:t>
            </a:r>
            <a:r>
              <a:rPr lang="en-US" altLang="ja-JP" sz="2400" dirty="0" smtClean="0"/>
              <a:t>	1.24 (1.09-1.41)</a:t>
            </a:r>
          </a:p>
          <a:p>
            <a:pPr lvl="3" eaLnBrk="1" hangingPunct="1">
              <a:spcBef>
                <a:spcPct val="15000"/>
              </a:spcBef>
              <a:defRPr/>
            </a:pPr>
            <a:r>
              <a:rPr lang="ja-JP" altLang="en-US" sz="2400" dirty="0" smtClean="0"/>
              <a:t>冠動脈疾患</a:t>
            </a:r>
            <a:r>
              <a:rPr lang="en-US" altLang="ja-JP" sz="2400" dirty="0" smtClean="0"/>
              <a:t>	1.21 (1.04-1.42)</a:t>
            </a:r>
          </a:p>
          <a:p>
            <a:pPr lvl="3" eaLnBrk="1" hangingPunct="1">
              <a:spcBef>
                <a:spcPct val="15000"/>
              </a:spcBef>
              <a:defRPr/>
            </a:pPr>
            <a:r>
              <a:rPr lang="ja-JP" altLang="en-US" sz="2400" dirty="0" smtClean="0"/>
              <a:t>心筋梗塞　</a:t>
            </a:r>
            <a:r>
              <a:rPr lang="en-US" altLang="ja-JP" sz="2400" dirty="0" smtClean="0"/>
              <a:t>		1.06 (0.85-1.34)</a:t>
            </a:r>
          </a:p>
          <a:p>
            <a:pPr lvl="3" eaLnBrk="1" hangingPunct="1">
              <a:spcBef>
                <a:spcPct val="15000"/>
              </a:spcBef>
              <a:defRPr/>
            </a:pPr>
            <a:r>
              <a:rPr lang="ja-JP" altLang="en-US" sz="2400" dirty="0" smtClean="0"/>
              <a:t>脳血管疾患</a:t>
            </a:r>
            <a:r>
              <a:rPr lang="en-US" altLang="ja-JP" sz="2400" dirty="0" smtClean="0"/>
              <a:t>	1.35 (1.08-1.68)</a:t>
            </a:r>
          </a:p>
          <a:p>
            <a:pPr lvl="3" eaLnBrk="1" hangingPunct="1">
              <a:spcBef>
                <a:spcPct val="15000"/>
              </a:spcBef>
              <a:defRPr/>
            </a:pPr>
            <a:r>
              <a:rPr lang="ja-JP" altLang="en-US" sz="2400" dirty="0" smtClean="0"/>
              <a:t>脳卒中</a:t>
            </a:r>
            <a:r>
              <a:rPr lang="en-US" altLang="ja-JP" sz="2400" dirty="0" smtClean="0"/>
              <a:t>		1.28 (1.02-1.61)</a:t>
            </a:r>
          </a:p>
          <a:p>
            <a:pPr lvl="2" eaLnBrk="1" hangingPunct="1">
              <a:lnSpc>
                <a:spcPct val="105000"/>
              </a:lnSpc>
              <a:spcBef>
                <a:spcPct val="15000"/>
              </a:spcBef>
              <a:defRPr/>
            </a:pPr>
            <a:endParaRPr lang="en-US" altLang="ja-JP" sz="2600" dirty="0" smtClean="0"/>
          </a:p>
        </p:txBody>
      </p:sp>
      <p:sp>
        <p:nvSpPr>
          <p:cNvPr id="4" name="Rectangle 3"/>
          <p:cNvSpPr txBox="1">
            <a:spLocks noChangeArrowheads="1"/>
          </p:cNvSpPr>
          <p:nvPr/>
        </p:nvSpPr>
        <p:spPr bwMode="auto">
          <a:xfrm>
            <a:off x="6300192" y="6345238"/>
            <a:ext cx="2700337" cy="512762"/>
          </a:xfrm>
          <a:prstGeom prst="rect">
            <a:avLst/>
          </a:prstGeom>
          <a:noFill/>
          <a:ln w="9525">
            <a:noFill/>
            <a:miter lim="800000"/>
            <a:headEnd/>
            <a:tailEnd/>
          </a:ln>
        </p:spPr>
        <p:txBody>
          <a:bodyPr/>
          <a:lstStyle/>
          <a:p>
            <a:pPr marL="342900" indent="-342900">
              <a:spcBef>
                <a:spcPct val="20000"/>
              </a:spcBef>
              <a:buSzPct val="70000"/>
              <a:buFont typeface="Wingdings" pitchFamily="2" charset="2"/>
              <a:buNone/>
            </a:pPr>
            <a:r>
              <a:rPr lang="en-US" altLang="ja-JP" sz="2200" dirty="0">
                <a:solidFill>
                  <a:srgbClr val="000066"/>
                </a:solidFill>
              </a:rPr>
              <a:t>(Millers, et al. 2007)</a:t>
            </a:r>
          </a:p>
        </p:txBody>
      </p:sp>
    </p:spTree>
    <p:extLst>
      <p:ext uri="{BB962C8B-B14F-4D97-AF65-F5344CB8AC3E}">
        <p14:creationId xmlns:p14="http://schemas.microsoft.com/office/powerpoint/2010/main" val="120644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22055"/>
            <a:ext cx="7541600" cy="858490"/>
          </a:xfrm>
        </p:spPr>
        <p:txBody>
          <a:bodyPr/>
          <a:lstStyle/>
          <a:p>
            <a:r>
              <a:rPr lang="ja-JP" altLang="en-US" dirty="0" smtClean="0">
                <a:effectLst>
                  <a:outerShdw blurRad="38100" dist="38100" dir="2700000" algn="tl">
                    <a:srgbClr val="000000">
                      <a:alpha val="43137"/>
                    </a:srgbClr>
                  </a:outerShdw>
                </a:effectLst>
              </a:rPr>
              <a:t>南カリフォルニアの小児追跡研究</a:t>
            </a:r>
            <a:endParaRPr kumimoji="1" lang="ja-JP" altLang="en-US"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467544" y="1270259"/>
            <a:ext cx="7181560" cy="1225828"/>
          </a:xfrm>
        </p:spPr>
        <p:txBody>
          <a:bodyPr/>
          <a:lstStyle/>
          <a:p>
            <a:pPr marL="0" indent="0">
              <a:buNone/>
            </a:pPr>
            <a:r>
              <a:rPr kumimoji="1" lang="ja-JP" altLang="en-US" sz="2400" dirty="0" smtClean="0"/>
              <a:t>南カリフォルニア</a:t>
            </a:r>
            <a:r>
              <a:rPr kumimoji="1" lang="en-US" altLang="ja-JP" sz="2400" dirty="0" smtClean="0"/>
              <a:t>12</a:t>
            </a:r>
            <a:r>
              <a:rPr kumimoji="1" lang="ja-JP" altLang="en-US" sz="2400" dirty="0" smtClean="0"/>
              <a:t>地域の小児（</a:t>
            </a:r>
            <a:r>
              <a:rPr lang="ja-JP" altLang="en-US" sz="2400" dirty="0" smtClean="0"/>
              <a:t>約</a:t>
            </a:r>
            <a:r>
              <a:rPr lang="en-US" altLang="ja-JP" sz="2400" dirty="0" smtClean="0"/>
              <a:t>1700</a:t>
            </a:r>
            <a:r>
              <a:rPr lang="ja-JP" altLang="en-US" sz="2400" dirty="0" smtClean="0"/>
              <a:t>名）</a:t>
            </a:r>
            <a:r>
              <a:rPr kumimoji="1" lang="ja-JP" altLang="en-US" sz="2400" dirty="0" smtClean="0"/>
              <a:t>を対象に、</a:t>
            </a:r>
            <a:r>
              <a:rPr kumimoji="1" lang="en-US" altLang="ja-JP" sz="2400" dirty="0" smtClean="0"/>
              <a:t>10</a:t>
            </a:r>
            <a:r>
              <a:rPr kumimoji="1" lang="ja-JP" altLang="en-US" sz="2400" dirty="0" smtClean="0"/>
              <a:t>～</a:t>
            </a:r>
            <a:r>
              <a:rPr kumimoji="1" lang="en-US" altLang="ja-JP" sz="2400" dirty="0" smtClean="0"/>
              <a:t>18</a:t>
            </a:r>
            <a:r>
              <a:rPr kumimoji="1" lang="ja-JP" altLang="en-US" sz="2400" dirty="0" smtClean="0"/>
              <a:t>歳まで肺機能を毎年測定し、</a:t>
            </a:r>
            <a:r>
              <a:rPr lang="en-US" altLang="ja-JP" sz="2400" dirty="0"/>
              <a:t> PM</a:t>
            </a:r>
            <a:r>
              <a:rPr lang="en-US" altLang="ja-JP" sz="2400" baseline="-25000" dirty="0"/>
              <a:t>2.5</a:t>
            </a:r>
            <a:r>
              <a:rPr lang="ja-JP" altLang="en-US" sz="2400" dirty="0"/>
              <a:t>等の</a:t>
            </a:r>
            <a:r>
              <a:rPr kumimoji="1" lang="ja-JP" altLang="en-US" sz="2400" dirty="0" smtClean="0"/>
              <a:t>大気汚染との関係を評価した。</a:t>
            </a:r>
            <a:endParaRPr kumimoji="1" lang="ja-JP"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465" y="2976138"/>
            <a:ext cx="4350197" cy="325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78976"/>
            <a:ext cx="425873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955436" y="6474535"/>
            <a:ext cx="6212022" cy="369332"/>
          </a:xfrm>
          <a:prstGeom prst="rect">
            <a:avLst/>
          </a:prstGeom>
        </p:spPr>
        <p:txBody>
          <a:bodyPr wrap="none">
            <a:spAutoFit/>
          </a:bodyPr>
          <a:lstStyle/>
          <a:p>
            <a:r>
              <a:rPr lang="en-US" altLang="ja-JP" dirty="0" smtClean="0">
                <a:latin typeface="Times New Roman" panose="02020603050405020304" pitchFamily="18" charset="0"/>
                <a:cs typeface="Times New Roman" panose="02020603050405020304" pitchFamily="18" charset="0"/>
              </a:rPr>
              <a:t>(</a:t>
            </a:r>
            <a:r>
              <a:rPr lang="en-US" altLang="ja-JP" dirty="0" err="1" smtClean="0">
                <a:latin typeface="Times New Roman" panose="02020603050405020304" pitchFamily="18" charset="0"/>
                <a:cs typeface="Times New Roman" panose="02020603050405020304" pitchFamily="18" charset="0"/>
              </a:rPr>
              <a:t>Gauderman</a:t>
            </a:r>
            <a:r>
              <a:rPr lang="en-US" altLang="ja-JP" dirty="0" smtClean="0">
                <a:latin typeface="Times New Roman" panose="02020603050405020304" pitchFamily="18" charset="0"/>
                <a:cs typeface="Times New Roman" panose="02020603050405020304" pitchFamily="18" charset="0"/>
              </a:rPr>
              <a:t>, et al. Am J </a:t>
            </a:r>
            <a:r>
              <a:rPr lang="en-US" altLang="ja-JP" dirty="0" err="1" smtClean="0">
                <a:latin typeface="Times New Roman" panose="02020603050405020304" pitchFamily="18" charset="0"/>
                <a:cs typeface="Times New Roman" panose="02020603050405020304" pitchFamily="18" charset="0"/>
              </a:rPr>
              <a:t>Respir</a:t>
            </a:r>
            <a:r>
              <a:rPr lang="en-US" altLang="ja-JP" dirty="0" smtClean="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Crit</a:t>
            </a:r>
            <a:r>
              <a:rPr lang="en-US" altLang="ja-JP" dirty="0" smtClean="0">
                <a:latin typeface="Times New Roman" panose="02020603050405020304" pitchFamily="18" charset="0"/>
                <a:cs typeface="Times New Roman" panose="02020603050405020304" pitchFamily="18" charset="0"/>
              </a:rPr>
              <a:t> Care Med 166:76-84, 2002) </a:t>
            </a:r>
            <a:endParaRPr lang="ja-JP" altLang="en-US" dirty="0">
              <a:latin typeface="Times New Roman" panose="02020603050405020304" pitchFamily="18" charset="0"/>
              <a:cs typeface="Times New Roman" panose="02020603050405020304" pitchFamily="18" charset="0"/>
            </a:endParaRPr>
          </a:p>
        </p:txBody>
      </p:sp>
      <p:sp>
        <p:nvSpPr>
          <p:cNvPr id="9" name="タイトル 1"/>
          <p:cNvSpPr txBox="1">
            <a:spLocks/>
          </p:cNvSpPr>
          <p:nvPr/>
        </p:nvSpPr>
        <p:spPr bwMode="auto">
          <a:xfrm>
            <a:off x="1115616" y="2505548"/>
            <a:ext cx="7429541" cy="5760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4000" b="1">
                <a:solidFill>
                  <a:schemeClr val="tx2"/>
                </a:solidFill>
                <a:latin typeface="+mj-lt"/>
                <a:ea typeface="+mj-ea"/>
                <a:cs typeface="+mj-cs"/>
              </a:defRPr>
            </a:lvl1pPr>
            <a:lvl2pPr algn="l" rtl="0" fontAlgn="base">
              <a:spcBef>
                <a:spcPct val="0"/>
              </a:spcBef>
              <a:spcAft>
                <a:spcPct val="0"/>
              </a:spcAft>
              <a:defRPr kumimoji="1" sz="4000" b="1">
                <a:solidFill>
                  <a:schemeClr val="tx2"/>
                </a:solidFill>
                <a:latin typeface="Arial" pitchFamily="34" charset="0"/>
                <a:ea typeface="ＭＳ Ｐゴシック" pitchFamily="50" charset="-128"/>
              </a:defRPr>
            </a:lvl2pPr>
            <a:lvl3pPr algn="l" rtl="0" fontAlgn="base">
              <a:spcBef>
                <a:spcPct val="0"/>
              </a:spcBef>
              <a:spcAft>
                <a:spcPct val="0"/>
              </a:spcAft>
              <a:defRPr kumimoji="1" sz="4000" b="1">
                <a:solidFill>
                  <a:schemeClr val="tx2"/>
                </a:solidFill>
                <a:latin typeface="Arial" pitchFamily="34" charset="0"/>
                <a:ea typeface="ＭＳ Ｐゴシック" pitchFamily="50" charset="-128"/>
              </a:defRPr>
            </a:lvl3pPr>
            <a:lvl4pPr algn="l" rtl="0" fontAlgn="base">
              <a:spcBef>
                <a:spcPct val="0"/>
              </a:spcBef>
              <a:spcAft>
                <a:spcPct val="0"/>
              </a:spcAft>
              <a:defRPr kumimoji="1" sz="4000" b="1">
                <a:solidFill>
                  <a:schemeClr val="tx2"/>
                </a:solidFill>
                <a:latin typeface="Arial" pitchFamily="34" charset="0"/>
                <a:ea typeface="ＭＳ Ｐゴシック" pitchFamily="50" charset="-128"/>
              </a:defRPr>
            </a:lvl4pPr>
            <a:lvl5pPr algn="l" rtl="0" fontAlgn="base">
              <a:spcBef>
                <a:spcPct val="0"/>
              </a:spcBef>
              <a:spcAft>
                <a:spcPct val="0"/>
              </a:spcAft>
              <a:defRPr kumimoji="1" sz="40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40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40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40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4000" b="1">
                <a:solidFill>
                  <a:schemeClr val="tx2"/>
                </a:solidFill>
                <a:latin typeface="Arial" pitchFamily="34" charset="0"/>
                <a:ea typeface="ＭＳ Ｐゴシック" pitchFamily="50" charset="-128"/>
              </a:defRPr>
            </a:lvl9pPr>
          </a:lstStyle>
          <a:p>
            <a:pPr algn="ctr"/>
            <a:r>
              <a:rPr lang="ja-JP" altLang="en-US" sz="2800" kern="0" dirty="0" smtClean="0">
                <a:solidFill>
                  <a:srgbClr val="0033CC"/>
                </a:solidFill>
              </a:rPr>
              <a:t>１秒量（</a:t>
            </a:r>
            <a:r>
              <a:rPr lang="en-US" altLang="ja-JP" sz="2800" kern="0" dirty="0" smtClean="0">
                <a:solidFill>
                  <a:srgbClr val="0033CC"/>
                </a:solidFill>
              </a:rPr>
              <a:t>FEV</a:t>
            </a:r>
            <a:r>
              <a:rPr lang="en-US" altLang="ja-JP" sz="2800" kern="0" baseline="-25000" dirty="0" smtClean="0">
                <a:solidFill>
                  <a:srgbClr val="0033CC"/>
                </a:solidFill>
              </a:rPr>
              <a:t>1</a:t>
            </a:r>
            <a:r>
              <a:rPr lang="ja-JP" altLang="en-US" sz="2800" kern="0" dirty="0" smtClean="0">
                <a:solidFill>
                  <a:srgbClr val="0033CC"/>
                </a:solidFill>
              </a:rPr>
              <a:t>）の年間成長率と大気汚染の関係</a:t>
            </a:r>
            <a:endParaRPr lang="ja-JP" altLang="en-US" sz="2800" kern="0" dirty="0">
              <a:solidFill>
                <a:srgbClr val="0033CC"/>
              </a:solidFill>
            </a:endParaRPr>
          </a:p>
        </p:txBody>
      </p:sp>
    </p:spTree>
    <p:extLst>
      <p:ext uri="{BB962C8B-B14F-4D97-AF65-F5344CB8AC3E}">
        <p14:creationId xmlns:p14="http://schemas.microsoft.com/office/powerpoint/2010/main" val="4251053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352" y="262241"/>
            <a:ext cx="7029450" cy="1295400"/>
          </a:xfrm>
        </p:spPr>
        <p:txBody>
          <a:bodyPr/>
          <a:lstStyle/>
          <a:p>
            <a:pPr algn="ctr"/>
            <a:r>
              <a:rPr kumimoji="1" lang="ja-JP" altLang="en-US" sz="4400" dirty="0" smtClean="0">
                <a:effectLst>
                  <a:outerShdw blurRad="38100" dist="38100" dir="2700000" algn="tl">
                    <a:srgbClr val="000000">
                      <a:alpha val="43137"/>
                    </a:srgbClr>
                  </a:outerShdw>
                </a:effectLst>
              </a:rPr>
              <a:t>１秒量（</a:t>
            </a:r>
            <a:r>
              <a:rPr kumimoji="1" lang="en-US" altLang="ja-JP" sz="4400" dirty="0" smtClean="0">
                <a:effectLst>
                  <a:outerShdw blurRad="38100" dist="38100" dir="2700000" algn="tl">
                    <a:srgbClr val="000000">
                      <a:alpha val="43137"/>
                    </a:srgbClr>
                  </a:outerShdw>
                </a:effectLst>
              </a:rPr>
              <a:t>FEV</a:t>
            </a:r>
            <a:r>
              <a:rPr kumimoji="1" lang="en-US" altLang="ja-JP" sz="4400" baseline="-25000" dirty="0" smtClean="0">
                <a:effectLst>
                  <a:outerShdw blurRad="38100" dist="38100" dir="2700000" algn="tl">
                    <a:srgbClr val="000000">
                      <a:alpha val="43137"/>
                    </a:srgbClr>
                  </a:outerShdw>
                </a:effectLst>
              </a:rPr>
              <a:t>1</a:t>
            </a:r>
            <a:r>
              <a:rPr kumimoji="1" lang="ja-JP" altLang="en-US" sz="4400" dirty="0" smtClean="0">
                <a:effectLst>
                  <a:outerShdw blurRad="38100" dist="38100" dir="2700000" algn="tl">
                    <a:srgbClr val="000000">
                      <a:alpha val="43137"/>
                    </a:srgbClr>
                  </a:outerShdw>
                </a:effectLst>
              </a:rPr>
              <a:t>）の年間成長率</a:t>
            </a:r>
            <a:r>
              <a:rPr kumimoji="1" lang="en-US" altLang="ja-JP" sz="4400" dirty="0" smtClean="0"/>
              <a:t/>
            </a:r>
            <a:br>
              <a:rPr kumimoji="1" lang="en-US" altLang="ja-JP" sz="4400" dirty="0" smtClean="0"/>
            </a:br>
            <a:r>
              <a:rPr lang="ja-JP" altLang="en-US" sz="3200" dirty="0" smtClean="0"/>
              <a:t>最高汚染地区と最低汚染地区の差</a:t>
            </a:r>
            <a:r>
              <a:rPr lang="en-US" altLang="ja-JP" sz="3200" dirty="0" smtClean="0"/>
              <a:t>(%)</a:t>
            </a:r>
            <a:endParaRPr kumimoji="1" lang="ja-JP" altLang="en-US" sz="3200" dirty="0"/>
          </a:p>
        </p:txBody>
      </p:sp>
      <p:grpSp>
        <p:nvGrpSpPr>
          <p:cNvPr id="3" name="グループ化 2"/>
          <p:cNvGrpSpPr/>
          <p:nvPr/>
        </p:nvGrpSpPr>
        <p:grpSpPr>
          <a:xfrm>
            <a:off x="155232" y="1756968"/>
            <a:ext cx="8784976" cy="3528392"/>
            <a:chOff x="179512" y="1977638"/>
            <a:chExt cx="8784976" cy="3917038"/>
          </a:xfrm>
        </p:grpSpPr>
        <p:grpSp>
          <p:nvGrpSpPr>
            <p:cNvPr id="4" name="グループ化 3"/>
            <p:cNvGrpSpPr/>
            <p:nvPr/>
          </p:nvGrpSpPr>
          <p:grpSpPr>
            <a:xfrm>
              <a:off x="179512" y="2035940"/>
              <a:ext cx="8784976" cy="3841332"/>
              <a:chOff x="2843808" y="2060848"/>
              <a:chExt cx="5957668" cy="198705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060848"/>
                <a:ext cx="59436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60948"/>
                <a:ext cx="13716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401" y="2838231"/>
                <a:ext cx="44100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6" name="直線コネクタ 5"/>
            <p:cNvCxnSpPr/>
            <p:nvPr/>
          </p:nvCxnSpPr>
          <p:spPr>
            <a:xfrm>
              <a:off x="179512" y="5894676"/>
              <a:ext cx="87642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00256" y="1977638"/>
              <a:ext cx="87642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a:off x="2955436" y="6474535"/>
            <a:ext cx="6212022" cy="369332"/>
          </a:xfrm>
          <a:prstGeom prst="rect">
            <a:avLst/>
          </a:prstGeom>
        </p:spPr>
        <p:txBody>
          <a:bodyPr wrap="none">
            <a:spAutoFit/>
          </a:bodyPr>
          <a:lstStyle/>
          <a:p>
            <a:r>
              <a:rPr lang="en-US" altLang="ja-JP" dirty="0" smtClean="0">
                <a:latin typeface="Times New Roman" panose="02020603050405020304" pitchFamily="18" charset="0"/>
                <a:cs typeface="Times New Roman" panose="02020603050405020304" pitchFamily="18" charset="0"/>
              </a:rPr>
              <a:t>(</a:t>
            </a:r>
            <a:r>
              <a:rPr lang="en-US" altLang="ja-JP" dirty="0" err="1" smtClean="0">
                <a:latin typeface="Times New Roman" panose="02020603050405020304" pitchFamily="18" charset="0"/>
                <a:cs typeface="Times New Roman" panose="02020603050405020304" pitchFamily="18" charset="0"/>
              </a:rPr>
              <a:t>Gauderman</a:t>
            </a:r>
            <a:r>
              <a:rPr lang="en-US" altLang="ja-JP" dirty="0" smtClean="0">
                <a:latin typeface="Times New Roman" panose="02020603050405020304" pitchFamily="18" charset="0"/>
                <a:cs typeface="Times New Roman" panose="02020603050405020304" pitchFamily="18" charset="0"/>
              </a:rPr>
              <a:t>, et al. Am J </a:t>
            </a:r>
            <a:r>
              <a:rPr lang="en-US" altLang="ja-JP" dirty="0" err="1" smtClean="0">
                <a:latin typeface="Times New Roman" panose="02020603050405020304" pitchFamily="18" charset="0"/>
                <a:cs typeface="Times New Roman" panose="02020603050405020304" pitchFamily="18" charset="0"/>
              </a:rPr>
              <a:t>Respir</a:t>
            </a:r>
            <a:r>
              <a:rPr lang="en-US" altLang="ja-JP" dirty="0" smtClean="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Crit</a:t>
            </a:r>
            <a:r>
              <a:rPr lang="en-US" altLang="ja-JP" dirty="0" smtClean="0">
                <a:latin typeface="Times New Roman" panose="02020603050405020304" pitchFamily="18" charset="0"/>
                <a:cs typeface="Times New Roman" panose="02020603050405020304" pitchFamily="18" charset="0"/>
              </a:rPr>
              <a:t> Care Med 166:76-84, 2002) </a:t>
            </a:r>
            <a:endParaRPr lang="ja-JP" altLang="en-US" dirty="0">
              <a:latin typeface="Times New Roman" panose="02020603050405020304" pitchFamily="18" charset="0"/>
              <a:cs typeface="Times New Roman" panose="02020603050405020304" pitchFamily="18" charset="0"/>
            </a:endParaRPr>
          </a:p>
        </p:txBody>
      </p:sp>
      <p:sp>
        <p:nvSpPr>
          <p:cNvPr id="11" name="コンテンツ プレースホルダー 2"/>
          <p:cNvSpPr>
            <a:spLocks noGrp="1"/>
          </p:cNvSpPr>
          <p:nvPr>
            <p:ph idx="1"/>
          </p:nvPr>
        </p:nvSpPr>
        <p:spPr>
          <a:xfrm>
            <a:off x="384352" y="5422184"/>
            <a:ext cx="8548208" cy="1082791"/>
          </a:xfrm>
        </p:spPr>
        <p:txBody>
          <a:bodyPr/>
          <a:lstStyle/>
          <a:p>
            <a:pPr marL="0" indent="0">
              <a:buNone/>
            </a:pPr>
            <a:r>
              <a:rPr kumimoji="1" lang="ja-JP" altLang="en-US" sz="2800" dirty="0" smtClean="0"/>
              <a:t>屋外で過ごす時間が長いほうが肺機能の成長に対する大気汚染の影響が大きい。</a:t>
            </a:r>
            <a:endParaRPr kumimoji="1" lang="ja-JP" altLang="en-US" sz="2800" dirty="0"/>
          </a:p>
        </p:txBody>
      </p:sp>
    </p:spTree>
    <p:extLst>
      <p:ext uri="{BB962C8B-B14F-4D97-AF65-F5344CB8AC3E}">
        <p14:creationId xmlns:p14="http://schemas.microsoft.com/office/powerpoint/2010/main" val="3009947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7821488" cy="858490"/>
          </a:xfrm>
        </p:spPr>
        <p:txBody>
          <a:bodyPr/>
          <a:lstStyle/>
          <a:p>
            <a:r>
              <a:rPr lang="ja-JP" altLang="en-US" sz="4200" dirty="0">
                <a:effectLst>
                  <a:outerShdw blurRad="38100" dist="38100" dir="2700000" algn="tl">
                    <a:srgbClr val="000000">
                      <a:alpha val="43137"/>
                    </a:srgbClr>
                  </a:outerShdw>
                </a:effectLst>
              </a:rPr>
              <a:t>小児の肺機能の成長と大気汚染</a:t>
            </a:r>
            <a:endParaRPr kumimoji="1" lang="ja-JP" altLang="en-US" sz="4200"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01398"/>
            <a:ext cx="6888790" cy="410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779912" y="6381328"/>
            <a:ext cx="5429692" cy="369332"/>
          </a:xfrm>
          <a:prstGeom prst="rect">
            <a:avLst/>
          </a:prstGeom>
        </p:spPr>
        <p:txBody>
          <a:bodyPr wrap="none">
            <a:spAutoFit/>
          </a:bodyPr>
          <a:lstStyle/>
          <a:p>
            <a:r>
              <a:rPr lang="en-US" altLang="ja-JP" dirty="0" smtClean="0">
                <a:latin typeface="Times New Roman" panose="02020603050405020304" pitchFamily="18" charset="0"/>
                <a:cs typeface="Times New Roman" panose="02020603050405020304" pitchFamily="18" charset="0"/>
              </a:rPr>
              <a:t>(</a:t>
            </a:r>
            <a:r>
              <a:rPr lang="en-US" altLang="ja-JP" dirty="0" err="1" smtClean="0">
                <a:latin typeface="Times New Roman" panose="02020603050405020304" pitchFamily="18" charset="0"/>
                <a:cs typeface="Times New Roman" panose="02020603050405020304" pitchFamily="18" charset="0"/>
              </a:rPr>
              <a:t>Gauderman</a:t>
            </a:r>
            <a:r>
              <a:rPr lang="en-US" altLang="ja-JP" dirty="0" smtClean="0">
                <a:latin typeface="Times New Roman" panose="02020603050405020304" pitchFamily="18" charset="0"/>
                <a:cs typeface="Times New Roman" panose="02020603050405020304" pitchFamily="18" charset="0"/>
              </a:rPr>
              <a:t>, et al. N </a:t>
            </a:r>
            <a:r>
              <a:rPr lang="en-US" altLang="ja-JP" dirty="0" err="1" smtClean="0">
                <a:latin typeface="Times New Roman" panose="02020603050405020304" pitchFamily="18" charset="0"/>
                <a:cs typeface="Times New Roman" panose="02020603050405020304" pitchFamily="18" charset="0"/>
              </a:rPr>
              <a:t>Engl</a:t>
            </a:r>
            <a:r>
              <a:rPr lang="en-US" altLang="ja-JP" dirty="0" smtClean="0">
                <a:latin typeface="Times New Roman" panose="02020603050405020304" pitchFamily="18" charset="0"/>
                <a:cs typeface="Times New Roman" panose="02020603050405020304" pitchFamily="18" charset="0"/>
              </a:rPr>
              <a:t> J Med 351:1057-1067, 2004) </a:t>
            </a:r>
            <a:endParaRPr lang="ja-JP" altLang="en-US" dirty="0">
              <a:latin typeface="Times New Roman" panose="02020603050405020304" pitchFamily="18" charset="0"/>
              <a:cs typeface="Times New Roman" panose="02020603050405020304" pitchFamily="18" charset="0"/>
            </a:endParaRPr>
          </a:p>
        </p:txBody>
      </p:sp>
      <p:sp>
        <p:nvSpPr>
          <p:cNvPr id="7" name="コンテンツ プレースホルダー 2"/>
          <p:cNvSpPr txBox="1">
            <a:spLocks/>
          </p:cNvSpPr>
          <p:nvPr/>
        </p:nvSpPr>
        <p:spPr bwMode="auto">
          <a:xfrm>
            <a:off x="395536" y="5364170"/>
            <a:ext cx="8496944" cy="963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a:buFont typeface="Wingdings" pitchFamily="2" charset="2"/>
              <a:buNone/>
            </a:pPr>
            <a:r>
              <a:rPr lang="en-US" altLang="ja-JP" sz="2400" kern="0" dirty="0" smtClean="0"/>
              <a:t>18</a:t>
            </a:r>
            <a:r>
              <a:rPr lang="ja-JP" altLang="en-US" sz="2400" kern="0" dirty="0" smtClean="0"/>
              <a:t>歳で</a:t>
            </a:r>
            <a:r>
              <a:rPr lang="en-US" altLang="ja-JP" sz="2400" kern="0" dirty="0" smtClean="0"/>
              <a:t>1</a:t>
            </a:r>
            <a:r>
              <a:rPr lang="ja-JP" altLang="en-US" sz="2400" kern="0" dirty="0" smtClean="0"/>
              <a:t>秒量（</a:t>
            </a:r>
            <a:r>
              <a:rPr lang="en-US" altLang="ja-JP" sz="2400" kern="0" dirty="0" smtClean="0"/>
              <a:t>FEV</a:t>
            </a:r>
            <a:r>
              <a:rPr lang="en-US" altLang="ja-JP" sz="2400" kern="0" baseline="-25000" dirty="0" smtClean="0"/>
              <a:t>1</a:t>
            </a:r>
            <a:r>
              <a:rPr lang="ja-JP" altLang="en-US" sz="2400" kern="0" dirty="0" smtClean="0"/>
              <a:t>）が低値（予測値の</a:t>
            </a:r>
            <a:r>
              <a:rPr lang="en-US" altLang="ja-JP" sz="2400" kern="0" dirty="0" smtClean="0"/>
              <a:t>80%</a:t>
            </a:r>
            <a:r>
              <a:rPr lang="ja-JP" altLang="en-US" sz="2400" kern="0" dirty="0" smtClean="0"/>
              <a:t>未満）の推定割合は、</a:t>
            </a:r>
            <a:r>
              <a:rPr lang="en-US" altLang="ja-JP" sz="2400" kern="0" dirty="0" smtClean="0"/>
              <a:t>PM</a:t>
            </a:r>
            <a:r>
              <a:rPr lang="en-US" altLang="ja-JP" sz="2400" kern="0" baseline="-25000" dirty="0" smtClean="0"/>
              <a:t>2.5</a:t>
            </a:r>
            <a:r>
              <a:rPr lang="ja-JP" altLang="en-US" sz="2400" kern="0" dirty="0" smtClean="0"/>
              <a:t>の高濃度地域では低濃度地域の</a:t>
            </a:r>
            <a:r>
              <a:rPr lang="en-US" altLang="ja-JP" sz="2400" kern="0" dirty="0" smtClean="0"/>
              <a:t>4.9</a:t>
            </a:r>
            <a:r>
              <a:rPr lang="ja-JP" altLang="en-US" sz="2400" kern="0" dirty="0" smtClean="0"/>
              <a:t>倍であった。</a:t>
            </a:r>
            <a:endParaRPr lang="ja-JP" altLang="en-US" sz="2400" kern="0" dirty="0"/>
          </a:p>
        </p:txBody>
      </p:sp>
    </p:spTree>
    <p:extLst>
      <p:ext uri="{BB962C8B-B14F-4D97-AF65-F5344CB8AC3E}">
        <p14:creationId xmlns:p14="http://schemas.microsoft.com/office/powerpoint/2010/main" val="3642189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p:cNvPicPr>
            <a:picLocks noChangeAspect="1" noChangeArrowheads="1"/>
          </p:cNvPicPr>
          <p:nvPr/>
        </p:nvPicPr>
        <p:blipFill>
          <a:blip r:embed="rId3" cstate="print"/>
          <a:srcRect/>
          <a:stretch>
            <a:fillRect/>
          </a:stretch>
        </p:blipFill>
        <p:spPr bwMode="auto">
          <a:xfrm>
            <a:off x="611188" y="1484313"/>
            <a:ext cx="7821612" cy="4395787"/>
          </a:xfrm>
          <a:prstGeom prst="rect">
            <a:avLst/>
          </a:prstGeom>
          <a:noFill/>
          <a:ln w="9525">
            <a:noFill/>
            <a:miter lim="800000"/>
            <a:headEnd/>
            <a:tailEnd/>
          </a:ln>
        </p:spPr>
      </p:pic>
      <p:sp>
        <p:nvSpPr>
          <p:cNvPr id="2" name="タイトル 1"/>
          <p:cNvSpPr>
            <a:spLocks noGrp="1"/>
          </p:cNvSpPr>
          <p:nvPr>
            <p:ph type="title"/>
          </p:nvPr>
        </p:nvSpPr>
        <p:spPr>
          <a:xfrm>
            <a:off x="251521" y="0"/>
            <a:ext cx="7200799" cy="908720"/>
          </a:xfrm>
        </p:spPr>
        <p:txBody>
          <a:bodyPr/>
          <a:lstStyle/>
          <a:p>
            <a:pPr algn="ctr">
              <a:defRPr/>
            </a:pPr>
            <a:r>
              <a:rPr lang="ja-JP" altLang="en-US" sz="4400" dirty="0" smtClean="0">
                <a:effectLst>
                  <a:outerShdw blurRad="38100" dist="38100" dir="2700000" algn="tl">
                    <a:srgbClr val="000000">
                      <a:alpha val="43137"/>
                    </a:srgbClr>
                  </a:outerShdw>
                </a:effectLst>
              </a:rPr>
              <a:t>肺機能と喘息発症との関係</a:t>
            </a:r>
            <a:endParaRPr lang="ja-JP" altLang="en-US" sz="4400" dirty="0">
              <a:effectLst>
                <a:outerShdw blurRad="38100" dist="38100" dir="2700000" algn="tl">
                  <a:srgbClr val="000000">
                    <a:alpha val="43137"/>
                  </a:srgbClr>
                </a:outerShdw>
              </a:effectLst>
            </a:endParaRPr>
          </a:p>
        </p:txBody>
      </p:sp>
      <p:sp>
        <p:nvSpPr>
          <p:cNvPr id="46084" name="正方形/長方形 3"/>
          <p:cNvSpPr>
            <a:spLocks noChangeArrowheads="1"/>
          </p:cNvSpPr>
          <p:nvPr/>
        </p:nvSpPr>
        <p:spPr bwMode="auto">
          <a:xfrm>
            <a:off x="4802006" y="6400800"/>
            <a:ext cx="4234044" cy="400110"/>
          </a:xfrm>
          <a:prstGeom prst="rect">
            <a:avLst/>
          </a:prstGeom>
          <a:noFill/>
          <a:ln w="9525">
            <a:noFill/>
            <a:miter lim="800000"/>
            <a:headEnd/>
            <a:tailEnd/>
          </a:ln>
        </p:spPr>
        <p:txBody>
          <a:bodyPr wrap="none">
            <a:spAutoFit/>
          </a:bodyPr>
          <a:lstStyle/>
          <a:p>
            <a:r>
              <a:rPr lang="en-US" altLang="ja-JP" sz="2000" dirty="0">
                <a:latin typeface="Times New Roman" panose="02020603050405020304" pitchFamily="18" charset="0"/>
                <a:cs typeface="Times New Roman" panose="02020603050405020304" pitchFamily="18" charset="0"/>
              </a:rPr>
              <a:t>(Islam, et al. </a:t>
            </a:r>
            <a:r>
              <a:rPr lang="en-US" altLang="ja-JP" sz="2000" dirty="0" smtClean="0">
                <a:latin typeface="Times New Roman" panose="02020603050405020304" pitchFamily="18" charset="0"/>
                <a:cs typeface="Times New Roman" panose="02020603050405020304" pitchFamily="18" charset="0"/>
              </a:rPr>
              <a:t>Thorax 62:957-963, 2007</a:t>
            </a:r>
            <a:r>
              <a:rPr lang="en-US" altLang="ja-JP" sz="2000" dirty="0">
                <a:latin typeface="Times New Roman" panose="02020603050405020304" pitchFamily="18" charset="0"/>
                <a:cs typeface="Times New Roman" panose="02020603050405020304" pitchFamily="18" charset="0"/>
              </a:rPr>
              <a:t>)</a:t>
            </a:r>
            <a:endParaRPr lang="ja-JP" altLang="en-US" sz="2000" dirty="0">
              <a:latin typeface="Times New Roman" panose="02020603050405020304" pitchFamily="18" charset="0"/>
              <a:cs typeface="Times New Roman" panose="02020603050405020304" pitchFamily="18" charset="0"/>
            </a:endParaRPr>
          </a:p>
        </p:txBody>
      </p:sp>
      <p:sp>
        <p:nvSpPr>
          <p:cNvPr id="46085" name="正方形/長方形 5"/>
          <p:cNvSpPr>
            <a:spLocks noChangeArrowheads="1"/>
          </p:cNvSpPr>
          <p:nvPr/>
        </p:nvSpPr>
        <p:spPr bwMode="auto">
          <a:xfrm>
            <a:off x="683568" y="908720"/>
            <a:ext cx="6450012" cy="523875"/>
          </a:xfrm>
          <a:prstGeom prst="rect">
            <a:avLst/>
          </a:prstGeom>
          <a:noFill/>
          <a:ln w="9525">
            <a:noFill/>
            <a:miter lim="800000"/>
            <a:headEnd/>
            <a:tailEnd/>
          </a:ln>
        </p:spPr>
        <p:txBody>
          <a:bodyPr wrap="none">
            <a:spAutoFit/>
          </a:bodyPr>
          <a:lstStyle/>
          <a:p>
            <a:pPr algn="ctr"/>
            <a:r>
              <a:rPr lang="ja-JP" altLang="en-US" sz="2800" dirty="0">
                <a:solidFill>
                  <a:srgbClr val="7030A0"/>
                </a:solidFill>
              </a:rPr>
              <a:t>（</a:t>
            </a:r>
            <a:r>
              <a:rPr lang="ja-JP" altLang="ja-JP" sz="2800" dirty="0">
                <a:solidFill>
                  <a:srgbClr val="7030A0"/>
                </a:solidFill>
              </a:rPr>
              <a:t>カリフォルニア小児研究での</a:t>
            </a:r>
            <a:r>
              <a:rPr lang="en-US" altLang="ja-JP" sz="2800" dirty="0">
                <a:solidFill>
                  <a:srgbClr val="7030A0"/>
                </a:solidFill>
              </a:rPr>
              <a:t>8</a:t>
            </a:r>
            <a:r>
              <a:rPr lang="ja-JP" altLang="ja-JP" sz="2800" dirty="0">
                <a:solidFill>
                  <a:srgbClr val="7030A0"/>
                </a:solidFill>
              </a:rPr>
              <a:t>年間追跡</a:t>
            </a:r>
            <a:r>
              <a:rPr lang="ja-JP" altLang="en-US" sz="2800" dirty="0">
                <a:solidFill>
                  <a:srgbClr val="7030A0"/>
                </a:solidFill>
              </a:rPr>
              <a:t>）</a:t>
            </a:r>
          </a:p>
        </p:txBody>
      </p:sp>
      <p:sp>
        <p:nvSpPr>
          <p:cNvPr id="46086" name="テキスト ボックス 6"/>
          <p:cNvSpPr txBox="1">
            <a:spLocks noChangeArrowheads="1"/>
          </p:cNvSpPr>
          <p:nvPr/>
        </p:nvSpPr>
        <p:spPr bwMode="auto">
          <a:xfrm>
            <a:off x="250825" y="5876925"/>
            <a:ext cx="8785225" cy="461963"/>
          </a:xfrm>
          <a:prstGeom prst="rect">
            <a:avLst/>
          </a:prstGeom>
          <a:noFill/>
          <a:ln w="9525">
            <a:noFill/>
            <a:miter lim="800000"/>
            <a:headEnd/>
            <a:tailEnd/>
          </a:ln>
        </p:spPr>
        <p:txBody>
          <a:bodyPr>
            <a:spAutoFit/>
          </a:bodyPr>
          <a:lstStyle/>
          <a:p>
            <a:r>
              <a:rPr lang="en-US" altLang="ja-JP" sz="2400">
                <a:solidFill>
                  <a:srgbClr val="FF0000"/>
                </a:solidFill>
              </a:rPr>
              <a:t>HR</a:t>
            </a:r>
            <a:r>
              <a:rPr lang="ja-JP" altLang="en-US" sz="2400">
                <a:solidFill>
                  <a:srgbClr val="FF0000"/>
                </a:solidFill>
              </a:rPr>
              <a:t>（ハザード比）：肺機能高値者の、低値者に対する喘息罹患の比</a:t>
            </a:r>
          </a:p>
        </p:txBody>
      </p:sp>
    </p:spTree>
    <p:extLst>
      <p:ext uri="{BB962C8B-B14F-4D97-AF65-F5344CB8AC3E}">
        <p14:creationId xmlns:p14="http://schemas.microsoft.com/office/powerpoint/2010/main" val="415119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63514128"/>
              </p:ext>
            </p:extLst>
          </p:nvPr>
        </p:nvGraphicFramePr>
        <p:xfrm>
          <a:off x="467544" y="1268760"/>
          <a:ext cx="7992888" cy="5184580"/>
        </p:xfrm>
        <a:graphic>
          <a:graphicData uri="http://schemas.openxmlformats.org/drawingml/2006/table">
            <a:tbl>
              <a:tblPr firstRow="1" bandRow="1">
                <a:tableStyleId>{5C22544A-7EE6-4342-B048-85BDC9FD1C3A}</a:tableStyleId>
              </a:tblPr>
              <a:tblGrid>
                <a:gridCol w="1944216"/>
                <a:gridCol w="3960440"/>
                <a:gridCol w="2088232"/>
              </a:tblGrid>
              <a:tr h="518458">
                <a:tc>
                  <a:txBody>
                    <a:bodyPr/>
                    <a:lstStyle/>
                    <a:p>
                      <a:pPr algn="ctr"/>
                      <a:r>
                        <a:rPr kumimoji="1" lang="ja-JP" altLang="en-US" sz="2400" dirty="0" smtClean="0"/>
                        <a:t>曝露期間</a:t>
                      </a:r>
                      <a:endParaRPr kumimoji="1" lang="ja-JP" altLang="en-US" sz="2400" dirty="0"/>
                    </a:p>
                  </a:txBody>
                  <a:tcPr anchor="ctr">
                    <a:solidFill>
                      <a:schemeClr val="accent1">
                        <a:lumMod val="50000"/>
                      </a:schemeClr>
                    </a:solidFill>
                  </a:tcPr>
                </a:tc>
                <a:tc>
                  <a:txBody>
                    <a:bodyPr/>
                    <a:lstStyle/>
                    <a:p>
                      <a:pPr algn="ctr"/>
                      <a:r>
                        <a:rPr kumimoji="1" lang="ja-JP" altLang="en-US" sz="2400" dirty="0" smtClean="0"/>
                        <a:t>健康影響</a:t>
                      </a:r>
                      <a:endParaRPr kumimoji="1" lang="ja-JP" altLang="en-US" sz="2400" dirty="0"/>
                    </a:p>
                  </a:txBody>
                  <a:tcPr anchor="ctr">
                    <a:solidFill>
                      <a:schemeClr val="accent1">
                        <a:lumMod val="50000"/>
                      </a:schemeClr>
                    </a:solidFill>
                  </a:tcPr>
                </a:tc>
                <a:tc>
                  <a:txBody>
                    <a:bodyPr/>
                    <a:lstStyle/>
                    <a:p>
                      <a:pPr algn="ctr"/>
                      <a:r>
                        <a:rPr kumimoji="1" lang="ja-JP" altLang="en-US" sz="2400" dirty="0" smtClean="0"/>
                        <a:t>因果関係</a:t>
                      </a:r>
                      <a:endParaRPr kumimoji="1" lang="ja-JP" altLang="en-US" sz="2400" dirty="0"/>
                    </a:p>
                  </a:txBody>
                  <a:tcPr anchor="ctr">
                    <a:solidFill>
                      <a:schemeClr val="accent1">
                        <a:lumMod val="50000"/>
                      </a:schemeClr>
                    </a:solidFill>
                  </a:tcPr>
                </a:tc>
              </a:tr>
              <a:tr h="518458">
                <a:tc rowSpan="5">
                  <a:txBody>
                    <a:bodyPr/>
                    <a:lstStyle/>
                    <a:p>
                      <a:pPr algn="ctr"/>
                      <a:r>
                        <a:rPr kumimoji="1" lang="ja-JP" altLang="en-US" sz="2400" dirty="0" smtClean="0"/>
                        <a:t>長期曝露</a:t>
                      </a:r>
                      <a:endParaRPr kumimoji="1" lang="ja-JP" altLang="en-US" sz="2400" dirty="0"/>
                    </a:p>
                  </a:txBody>
                  <a:tcPr anchor="ctr"/>
                </a:tc>
                <a:tc>
                  <a:txBody>
                    <a:bodyPr/>
                    <a:lstStyle/>
                    <a:p>
                      <a:r>
                        <a:rPr kumimoji="1" lang="ja-JP" altLang="en-US" sz="2400" dirty="0" smtClean="0"/>
                        <a:t>死亡</a:t>
                      </a:r>
                      <a:endParaRPr kumimoji="1" lang="ja-JP" altLang="en-US" sz="2400" dirty="0"/>
                    </a:p>
                  </a:txBody>
                  <a:tcPr anchor="ctr"/>
                </a:tc>
                <a:tc>
                  <a:txBody>
                    <a:bodyPr/>
                    <a:lstStyle/>
                    <a:p>
                      <a:pPr algn="ctr"/>
                      <a:r>
                        <a:rPr kumimoji="1" lang="ja-JP" altLang="en-US" sz="2400" dirty="0" smtClean="0"/>
                        <a:t>明確</a:t>
                      </a:r>
                      <a:endParaRPr kumimoji="1" lang="ja-JP" altLang="en-US" sz="2400" dirty="0"/>
                    </a:p>
                  </a:txBody>
                  <a:tcPr anchor="ctr"/>
                </a:tc>
              </a:tr>
              <a:tr h="518458">
                <a:tc vMerge="1">
                  <a:txBody>
                    <a:bodyPr/>
                    <a:lstStyle/>
                    <a:p>
                      <a:endParaRPr kumimoji="1" lang="ja-JP" altLang="en-US" dirty="0"/>
                    </a:p>
                  </a:txBody>
                  <a:tcPr/>
                </a:tc>
                <a:tc>
                  <a:txBody>
                    <a:bodyPr/>
                    <a:lstStyle/>
                    <a:p>
                      <a:r>
                        <a:rPr kumimoji="1" lang="ja-JP" altLang="en-US" sz="2400" dirty="0" smtClean="0"/>
                        <a:t>心血管系</a:t>
                      </a:r>
                      <a:endParaRPr kumimoji="1" lang="ja-JP" alt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明確</a:t>
                      </a:r>
                    </a:p>
                  </a:txBody>
                  <a:tcPr anchor="ctr"/>
                </a:tc>
              </a:tr>
              <a:tr h="518458">
                <a:tc vMerge="1">
                  <a:txBody>
                    <a:bodyPr/>
                    <a:lstStyle/>
                    <a:p>
                      <a:endParaRPr kumimoji="1" lang="ja-JP" altLang="en-US" dirty="0"/>
                    </a:p>
                  </a:txBody>
                  <a:tcPr/>
                </a:tc>
                <a:tc>
                  <a:txBody>
                    <a:bodyPr/>
                    <a:lstStyle/>
                    <a:p>
                      <a:r>
                        <a:rPr kumimoji="1" lang="ja-JP" altLang="en-US" sz="2400" dirty="0" smtClean="0"/>
                        <a:t>呼吸器系</a:t>
                      </a:r>
                      <a:endParaRPr kumimoji="1" lang="ja-JP" altLang="en-US" sz="2400" dirty="0"/>
                    </a:p>
                  </a:txBody>
                  <a:tcPr anchor="ctr"/>
                </a:tc>
                <a:tc>
                  <a:txBody>
                    <a:bodyPr/>
                    <a:lstStyle/>
                    <a:p>
                      <a:pPr algn="ctr"/>
                      <a:r>
                        <a:rPr kumimoji="1" lang="ja-JP" altLang="en-US" sz="2400" dirty="0" smtClean="0"/>
                        <a:t>ほぼ明確</a:t>
                      </a:r>
                      <a:endParaRPr kumimoji="1" lang="ja-JP" altLang="en-US" sz="2400" dirty="0"/>
                    </a:p>
                  </a:txBody>
                  <a:tcPr anchor="ctr"/>
                </a:tc>
              </a:tr>
              <a:tr h="518458">
                <a:tc vMerge="1">
                  <a:txBody>
                    <a:bodyPr/>
                    <a:lstStyle/>
                    <a:p>
                      <a:endParaRPr kumimoji="1" lang="ja-JP" altLang="en-US" dirty="0"/>
                    </a:p>
                  </a:txBody>
                  <a:tcPr/>
                </a:tc>
                <a:tc>
                  <a:txBody>
                    <a:bodyPr/>
                    <a:lstStyle/>
                    <a:p>
                      <a:r>
                        <a:rPr kumimoji="1" lang="ja-JP" altLang="en-US" sz="2400" dirty="0" smtClean="0"/>
                        <a:t>生殖・発達</a:t>
                      </a:r>
                      <a:endParaRPr kumimoji="1" lang="ja-JP" altLang="en-US" sz="2400" dirty="0"/>
                    </a:p>
                  </a:txBody>
                  <a:tcPr anchor="ctr"/>
                </a:tc>
                <a:tc>
                  <a:txBody>
                    <a:bodyPr/>
                    <a:lstStyle/>
                    <a:p>
                      <a:pPr algn="ctr"/>
                      <a:r>
                        <a:rPr kumimoji="1" lang="ja-JP" altLang="en-US" sz="2400" dirty="0" smtClean="0"/>
                        <a:t>示唆</a:t>
                      </a:r>
                      <a:endParaRPr kumimoji="1" lang="ja-JP" altLang="en-US" sz="2400" dirty="0"/>
                    </a:p>
                  </a:txBody>
                  <a:tcPr anchor="ctr"/>
                </a:tc>
              </a:tr>
              <a:tr h="518458">
                <a:tc vMerge="1">
                  <a:txBody>
                    <a:bodyPr/>
                    <a:lstStyle/>
                    <a:p>
                      <a:endParaRPr kumimoji="1" lang="ja-JP" altLang="en-US" dirty="0"/>
                    </a:p>
                  </a:txBody>
                  <a:tcPr/>
                </a:tc>
                <a:tc>
                  <a:txBody>
                    <a:bodyPr/>
                    <a:lstStyle/>
                    <a:p>
                      <a:r>
                        <a:rPr kumimoji="1" lang="ja-JP" altLang="en-US" sz="2400" dirty="0" smtClean="0"/>
                        <a:t>発がん、変異原性、遺伝毒性</a:t>
                      </a:r>
                      <a:endParaRPr kumimoji="1" lang="ja-JP" altLang="en-US" sz="2400" dirty="0"/>
                    </a:p>
                  </a:txBody>
                  <a:tcPr anchor="ctr"/>
                </a:tc>
                <a:tc>
                  <a:txBody>
                    <a:bodyPr/>
                    <a:lstStyle/>
                    <a:p>
                      <a:pPr algn="ctr"/>
                      <a:r>
                        <a:rPr kumimoji="1" lang="ja-JP" altLang="en-US" sz="2400" dirty="0" smtClean="0"/>
                        <a:t>示唆</a:t>
                      </a:r>
                      <a:endParaRPr kumimoji="1" lang="ja-JP" altLang="en-US" sz="2400" dirty="0"/>
                    </a:p>
                  </a:txBody>
                  <a:tcPr anchor="ctr"/>
                </a:tc>
              </a:tr>
              <a:tr h="518458">
                <a:tc rowSpan="4">
                  <a:txBody>
                    <a:bodyPr/>
                    <a:lstStyle/>
                    <a:p>
                      <a:pPr algn="ctr"/>
                      <a:r>
                        <a:rPr kumimoji="1" lang="ja-JP" altLang="en-US" sz="2400" dirty="0" smtClean="0"/>
                        <a:t>短期曝露</a:t>
                      </a:r>
                      <a:endParaRPr kumimoji="1" lang="ja-JP" altLang="en-US" sz="2400" dirty="0"/>
                    </a:p>
                  </a:txBody>
                  <a:tcPr anchor="ctr"/>
                </a:tc>
                <a:tc>
                  <a:txBody>
                    <a:bodyPr/>
                    <a:lstStyle/>
                    <a:p>
                      <a:r>
                        <a:rPr kumimoji="1" lang="ja-JP" altLang="en-US" sz="2400" dirty="0" smtClean="0"/>
                        <a:t>死亡</a:t>
                      </a:r>
                      <a:endParaRPr kumimoji="1" lang="ja-JP" altLang="en-US" sz="2400" dirty="0"/>
                    </a:p>
                  </a:txBody>
                  <a:tcPr anchor="ctr"/>
                </a:tc>
                <a:tc>
                  <a:txBody>
                    <a:bodyPr/>
                    <a:lstStyle/>
                    <a:p>
                      <a:pPr algn="ctr"/>
                      <a:r>
                        <a:rPr kumimoji="1" lang="ja-JP" altLang="en-US" sz="2400" dirty="0" smtClean="0"/>
                        <a:t>明確</a:t>
                      </a:r>
                      <a:endParaRPr kumimoji="1" lang="ja-JP" altLang="en-US" sz="2400" dirty="0"/>
                    </a:p>
                  </a:txBody>
                  <a:tcPr anchor="ctr"/>
                </a:tc>
              </a:tr>
              <a:tr h="518458">
                <a:tc vMerge="1">
                  <a:txBody>
                    <a:bodyPr/>
                    <a:lstStyle/>
                    <a:p>
                      <a:endParaRPr kumimoji="1" lang="ja-JP" altLang="en-US" dirty="0"/>
                    </a:p>
                  </a:txBody>
                  <a:tcPr/>
                </a:tc>
                <a:tc>
                  <a:txBody>
                    <a:bodyPr/>
                    <a:lstStyle/>
                    <a:p>
                      <a:r>
                        <a:rPr kumimoji="1" lang="ja-JP" altLang="en-US" sz="2400" dirty="0" smtClean="0"/>
                        <a:t>心血管系</a:t>
                      </a:r>
                      <a:endParaRPr kumimoji="1" lang="ja-JP" altLang="en-US" sz="2400" dirty="0"/>
                    </a:p>
                  </a:txBody>
                  <a:tcPr anchor="ctr"/>
                </a:tc>
                <a:tc>
                  <a:txBody>
                    <a:bodyPr/>
                    <a:lstStyle/>
                    <a:p>
                      <a:pPr algn="ctr"/>
                      <a:r>
                        <a:rPr kumimoji="1" lang="ja-JP" altLang="en-US" sz="2400" dirty="0" smtClean="0"/>
                        <a:t>明確</a:t>
                      </a:r>
                      <a:endParaRPr kumimoji="1" lang="ja-JP" altLang="en-US" sz="2400" dirty="0"/>
                    </a:p>
                  </a:txBody>
                  <a:tcPr anchor="ctr"/>
                </a:tc>
              </a:tr>
              <a:tr h="518458">
                <a:tc vMerge="1">
                  <a:txBody>
                    <a:bodyPr/>
                    <a:lstStyle/>
                    <a:p>
                      <a:endParaRPr kumimoji="1" lang="ja-JP" altLang="en-US" dirty="0"/>
                    </a:p>
                  </a:txBody>
                  <a:tcPr/>
                </a:tc>
                <a:tc>
                  <a:txBody>
                    <a:bodyPr/>
                    <a:lstStyle/>
                    <a:p>
                      <a:r>
                        <a:rPr kumimoji="1" lang="ja-JP" altLang="en-US" sz="2400" dirty="0" smtClean="0"/>
                        <a:t>呼吸器系</a:t>
                      </a:r>
                      <a:endParaRPr kumimoji="1" lang="ja-JP" altLang="en-US" sz="2400" dirty="0"/>
                    </a:p>
                  </a:txBody>
                  <a:tcPr anchor="ctr"/>
                </a:tc>
                <a:tc>
                  <a:txBody>
                    <a:bodyPr/>
                    <a:lstStyle/>
                    <a:p>
                      <a:pPr algn="ctr"/>
                      <a:r>
                        <a:rPr kumimoji="1" lang="ja-JP" altLang="en-US" sz="2400" dirty="0" smtClean="0"/>
                        <a:t>ほぼ明確</a:t>
                      </a:r>
                      <a:endParaRPr kumimoji="1" lang="ja-JP" altLang="en-US" sz="2400" dirty="0"/>
                    </a:p>
                  </a:txBody>
                  <a:tcPr anchor="ctr"/>
                </a:tc>
              </a:tr>
              <a:tr h="518458">
                <a:tc vMerge="1">
                  <a:txBody>
                    <a:bodyPr/>
                    <a:lstStyle/>
                    <a:p>
                      <a:endParaRPr kumimoji="1" lang="ja-JP" altLang="en-US" dirty="0"/>
                    </a:p>
                  </a:txBody>
                  <a:tcPr/>
                </a:tc>
                <a:tc>
                  <a:txBody>
                    <a:bodyPr/>
                    <a:lstStyle/>
                    <a:p>
                      <a:r>
                        <a:rPr kumimoji="1" lang="ja-JP" altLang="en-US" sz="2400" dirty="0" smtClean="0"/>
                        <a:t>中枢神経系</a:t>
                      </a:r>
                      <a:endParaRPr kumimoji="1" lang="ja-JP" altLang="en-US" sz="2400" dirty="0"/>
                    </a:p>
                  </a:txBody>
                  <a:tcPr anchor="ctr"/>
                </a:tc>
                <a:tc>
                  <a:txBody>
                    <a:bodyPr/>
                    <a:lstStyle/>
                    <a:p>
                      <a:pPr algn="ctr"/>
                      <a:r>
                        <a:rPr kumimoji="1" lang="ja-JP" altLang="en-US" sz="2400" dirty="0" smtClean="0"/>
                        <a:t>不十分</a:t>
                      </a:r>
                      <a:endParaRPr kumimoji="1" lang="ja-JP" altLang="en-US" sz="2400" dirty="0"/>
                    </a:p>
                  </a:txBody>
                  <a:tcPr anchor="ctr"/>
                </a:tc>
              </a:tr>
            </a:tbl>
          </a:graphicData>
        </a:graphic>
      </p:graphicFrame>
      <p:sp>
        <p:nvSpPr>
          <p:cNvPr id="5" name="タイトル 1"/>
          <p:cNvSpPr txBox="1">
            <a:spLocks/>
          </p:cNvSpPr>
          <p:nvPr/>
        </p:nvSpPr>
        <p:spPr bwMode="auto">
          <a:xfrm>
            <a:off x="0" y="188640"/>
            <a:ext cx="7596336" cy="857250"/>
          </a:xfrm>
          <a:prstGeom prst="rect">
            <a:avLst/>
          </a:prstGeom>
          <a:noFill/>
          <a:ln w="9525">
            <a:noFill/>
            <a:miter lim="800000"/>
            <a:headEnd/>
            <a:tailEnd/>
          </a:ln>
          <a:effectLst>
            <a:outerShdw dist="35921" dir="2700000" algn="ctr" rotWithShape="0">
              <a:schemeClr val="bg1"/>
            </a:outerShdw>
          </a:effectLst>
        </p:spPr>
        <p:txBody>
          <a:bodyPr anchor="ctr"/>
          <a:lstStyle/>
          <a:p>
            <a:pPr algn="ctr">
              <a:defRPr/>
            </a:pPr>
            <a:r>
              <a:rPr lang="en-US" altLang="ja-JP" sz="4400" b="1" kern="0" dirty="0">
                <a:solidFill>
                  <a:schemeClr val="tx2">
                    <a:lumMod val="75000"/>
                  </a:schemeClr>
                </a:solidFill>
                <a:effectLst>
                  <a:outerShdw blurRad="38100" dist="38100" dir="2700000" algn="tl">
                    <a:srgbClr val="000000">
                      <a:alpha val="43137"/>
                    </a:srgbClr>
                  </a:outerShdw>
                </a:effectLst>
                <a:latin typeface="+mj-lt"/>
                <a:ea typeface="+mj-ea"/>
                <a:cs typeface="+mj-cs"/>
              </a:rPr>
              <a:t>PM</a:t>
            </a:r>
            <a:r>
              <a:rPr lang="en-US" altLang="ja-JP" sz="4400" b="1" kern="0" baseline="-25000" dirty="0">
                <a:solidFill>
                  <a:schemeClr val="tx2">
                    <a:lumMod val="75000"/>
                  </a:schemeClr>
                </a:solidFill>
                <a:effectLst>
                  <a:outerShdw blurRad="38100" dist="38100" dir="2700000" algn="tl">
                    <a:srgbClr val="000000">
                      <a:alpha val="43137"/>
                    </a:srgbClr>
                  </a:outerShdw>
                </a:effectLst>
                <a:latin typeface="+mj-lt"/>
                <a:ea typeface="+mj-ea"/>
                <a:cs typeface="+mj-cs"/>
              </a:rPr>
              <a:t>2.5</a:t>
            </a:r>
            <a:r>
              <a:rPr lang="ja-JP" altLang="en-US" sz="4400" b="1" kern="0" dirty="0">
                <a:solidFill>
                  <a:schemeClr val="tx2">
                    <a:lumMod val="75000"/>
                  </a:schemeClr>
                </a:solidFill>
                <a:effectLst>
                  <a:outerShdw blurRad="38100" dist="38100" dir="2700000" algn="tl">
                    <a:srgbClr val="000000">
                      <a:alpha val="43137"/>
                    </a:srgbClr>
                  </a:outerShdw>
                </a:effectLst>
                <a:latin typeface="+mj-lt"/>
                <a:ea typeface="+mj-ea"/>
                <a:cs typeface="+mj-cs"/>
              </a:rPr>
              <a:t>の健康影響</a:t>
            </a:r>
            <a:r>
              <a:rPr lang="ja-JP" altLang="en-US" sz="3200" b="1" kern="0" dirty="0">
                <a:solidFill>
                  <a:schemeClr val="tx2">
                    <a:lumMod val="75000"/>
                  </a:schemeClr>
                </a:solidFill>
                <a:effectLst>
                  <a:outerShdw blurRad="38100" dist="38100" dir="2700000" algn="tl">
                    <a:srgbClr val="000000">
                      <a:alpha val="43137"/>
                    </a:srgbClr>
                  </a:outerShdw>
                </a:effectLst>
                <a:latin typeface="+mj-lt"/>
                <a:ea typeface="+mj-ea"/>
                <a:cs typeface="+mj-cs"/>
              </a:rPr>
              <a:t>（米国</a:t>
            </a:r>
            <a:r>
              <a:rPr lang="en-US" altLang="ja-JP" sz="3200" b="1" kern="0" dirty="0">
                <a:solidFill>
                  <a:schemeClr val="tx2">
                    <a:lumMod val="75000"/>
                  </a:schemeClr>
                </a:solidFill>
                <a:effectLst>
                  <a:outerShdw blurRad="38100" dist="38100" dir="2700000" algn="tl">
                    <a:srgbClr val="000000">
                      <a:alpha val="43137"/>
                    </a:srgbClr>
                  </a:outerShdw>
                </a:effectLst>
                <a:latin typeface="+mj-lt"/>
                <a:ea typeface="+mj-ea"/>
                <a:cs typeface="+mj-cs"/>
              </a:rPr>
              <a:t>EPA, 2010</a:t>
            </a:r>
            <a:r>
              <a:rPr lang="ja-JP" altLang="en-US" sz="3200" b="1" kern="0" dirty="0">
                <a:solidFill>
                  <a:schemeClr val="tx2">
                    <a:lumMod val="75000"/>
                  </a:schemeClr>
                </a:solidFill>
                <a:effectLst>
                  <a:outerShdw blurRad="38100" dist="38100" dir="2700000" algn="tl">
                    <a:srgbClr val="000000">
                      <a:alpha val="43137"/>
                    </a:srgbClr>
                  </a:outerShdw>
                </a:effectLst>
                <a:latin typeface="+mj-lt"/>
                <a:ea typeface="+mj-ea"/>
                <a:cs typeface="+mj-cs"/>
              </a:rPr>
              <a:t>）</a:t>
            </a:r>
          </a:p>
        </p:txBody>
      </p:sp>
    </p:spTree>
    <p:extLst>
      <p:ext uri="{BB962C8B-B14F-4D97-AF65-F5344CB8AC3E}">
        <p14:creationId xmlns:p14="http://schemas.microsoft.com/office/powerpoint/2010/main" val="244077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0" y="116632"/>
            <a:ext cx="7524328" cy="836712"/>
          </a:xfrm>
        </p:spPr>
        <p:txBody>
          <a:bodyPr/>
          <a:lstStyle/>
          <a:p>
            <a:pPr algn="ctr">
              <a:lnSpc>
                <a:spcPts val="3800"/>
              </a:lnSpc>
              <a:defRPr/>
            </a:pPr>
            <a:r>
              <a:rPr lang="ja-JP" altLang="en-US" sz="4800" dirty="0" smtClean="0">
                <a:effectLst>
                  <a:outerShdw blurRad="38100" dist="38100" dir="2700000" algn="tl">
                    <a:srgbClr val="000000">
                      <a:alpha val="43137"/>
                    </a:srgbClr>
                  </a:outerShdw>
                </a:effectLst>
              </a:rPr>
              <a:t>ロンドンスモッグ事件</a:t>
            </a:r>
          </a:p>
        </p:txBody>
      </p:sp>
      <p:pic>
        <p:nvPicPr>
          <p:cNvPr id="21507" name="Picture 2" descr="ロンドンの大気汚染濃度と死亡者数"/>
          <p:cNvPicPr>
            <a:picLocks noChangeAspect="1" noChangeArrowheads="1"/>
          </p:cNvPicPr>
          <p:nvPr/>
        </p:nvPicPr>
        <p:blipFill>
          <a:blip r:embed="rId2" cstate="print"/>
          <a:srcRect/>
          <a:stretch>
            <a:fillRect/>
          </a:stretch>
        </p:blipFill>
        <p:spPr bwMode="auto">
          <a:xfrm>
            <a:off x="4153884" y="1421164"/>
            <a:ext cx="4834595" cy="5373216"/>
          </a:xfrm>
          <a:prstGeom prst="rect">
            <a:avLst/>
          </a:prstGeom>
          <a:noFill/>
          <a:ln w="9525">
            <a:noFill/>
            <a:miter lim="800000"/>
            <a:headEnd/>
            <a:tailEnd/>
          </a:ln>
        </p:spPr>
      </p:pic>
      <p:sp>
        <p:nvSpPr>
          <p:cNvPr id="4" name="正方形/長方形 3"/>
          <p:cNvSpPr/>
          <p:nvPr/>
        </p:nvSpPr>
        <p:spPr>
          <a:xfrm>
            <a:off x="2249996" y="831479"/>
            <a:ext cx="3024336" cy="584775"/>
          </a:xfrm>
          <a:prstGeom prst="rect">
            <a:avLst/>
          </a:prstGeom>
        </p:spPr>
        <p:txBody>
          <a:bodyPr wrap="square">
            <a:spAutoFit/>
          </a:bodyPr>
          <a:lstStyle/>
          <a:p>
            <a:r>
              <a:rPr lang="ja-JP" altLang="en-US" sz="3200" dirty="0" smtClean="0">
                <a:solidFill>
                  <a:srgbClr val="002060"/>
                </a:solidFill>
              </a:rPr>
              <a:t>（</a:t>
            </a:r>
            <a:r>
              <a:rPr lang="en-US" altLang="ja-JP" sz="3200" dirty="0" smtClean="0">
                <a:solidFill>
                  <a:srgbClr val="002060"/>
                </a:solidFill>
              </a:rPr>
              <a:t>1952</a:t>
            </a:r>
            <a:r>
              <a:rPr lang="ja-JP" altLang="en-US" sz="3200" dirty="0" smtClean="0">
                <a:solidFill>
                  <a:srgbClr val="002060"/>
                </a:solidFill>
              </a:rPr>
              <a:t>年</a:t>
            </a:r>
            <a:r>
              <a:rPr lang="en-US" altLang="ja-JP" sz="3200" dirty="0" smtClean="0">
                <a:solidFill>
                  <a:srgbClr val="002060"/>
                </a:solidFill>
              </a:rPr>
              <a:t>12</a:t>
            </a:r>
            <a:r>
              <a:rPr lang="ja-JP" altLang="en-US" sz="3200" dirty="0" smtClean="0">
                <a:solidFill>
                  <a:srgbClr val="002060"/>
                </a:solidFill>
              </a:rPr>
              <a:t>月）</a:t>
            </a:r>
            <a:endParaRPr lang="ja-JP" altLang="en-US" sz="3200" dirty="0">
              <a:solidFill>
                <a:srgbClr val="002060"/>
              </a:solidFill>
            </a:endParaRPr>
          </a:p>
        </p:txBody>
      </p:sp>
      <p:sp>
        <p:nvSpPr>
          <p:cNvPr id="5" name="Rectangle 3"/>
          <p:cNvSpPr txBox="1">
            <a:spLocks noChangeArrowheads="1"/>
          </p:cNvSpPr>
          <p:nvPr/>
        </p:nvSpPr>
        <p:spPr bwMode="auto">
          <a:xfrm>
            <a:off x="49428" y="1628800"/>
            <a:ext cx="4104456" cy="4824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ts val="1800"/>
              </a:spcBef>
              <a:spcAft>
                <a:spcPct val="0"/>
              </a:spcAft>
              <a:buClr>
                <a:schemeClr val="tx2"/>
              </a:buClr>
              <a:buSzPct val="70000"/>
              <a:buFont typeface="Wingdings" pitchFamily="2" charset="2"/>
              <a:buChar char="l"/>
              <a:tabLst/>
              <a:defRPr/>
            </a:pP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石炭暖房による高濃度二酸化硫黄の発生</a:t>
            </a: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nSpc>
                <a:spcPct val="120000"/>
              </a:lnSpc>
              <a:spcBef>
                <a:spcPts val="1800"/>
              </a:spcBef>
              <a:buClr>
                <a:schemeClr val="tx2"/>
              </a:buClr>
              <a:buSzPct val="70000"/>
              <a:buFont typeface="Wingdings" pitchFamily="2" charset="2"/>
              <a:buChar char="l"/>
            </a:pP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2</a:t>
            </a: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週間で約</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4,000</a:t>
            </a: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名</a:t>
            </a:r>
            <a:r>
              <a:rPr lang="ja-JP" altLang="en-US" sz="2800" kern="0" dirty="0" smtClean="0"/>
              <a:t>の</a:t>
            </a:r>
            <a:r>
              <a:rPr lang="en-US" altLang="ja-JP" sz="2800" kern="0" dirty="0" smtClean="0"/>
              <a:t/>
            </a:r>
            <a:br>
              <a:rPr lang="en-US" altLang="ja-JP" sz="2800" kern="0" dirty="0" smtClean="0"/>
            </a:br>
            <a:r>
              <a:rPr lang="ja-JP" altLang="en-US" sz="2800" kern="0" dirty="0" smtClean="0"/>
              <a:t>過剰死亡</a:t>
            </a: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（その後の影響を含め</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8,000</a:t>
            </a: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名）</a:t>
            </a: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nSpc>
                <a:spcPct val="120000"/>
              </a:lnSpc>
              <a:spcBef>
                <a:spcPts val="1800"/>
              </a:spcBef>
              <a:buClr>
                <a:schemeClr val="tx2"/>
              </a:buClr>
              <a:buSzPct val="70000"/>
              <a:buFont typeface="Wingdings" pitchFamily="2" charset="2"/>
              <a:buChar char="l"/>
            </a:pP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特に、気管支炎による死亡の増加、心疾患のある人への影響が大</a:t>
            </a: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14013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14" y="164070"/>
            <a:ext cx="7662130" cy="850900"/>
          </a:xfrm>
        </p:spPr>
        <p:txBody>
          <a:bodyPr/>
          <a:lstStyle/>
          <a:p>
            <a:pPr algn="ctr" eaLnBrk="1" hangingPunct="1">
              <a:defRPr/>
            </a:pPr>
            <a:r>
              <a:rPr lang="ja-JP" altLang="en-US" sz="4400" dirty="0" smtClean="0">
                <a:effectLst>
                  <a:outerShdw blurRad="38100" dist="38100" dir="2700000" algn="tl">
                    <a:srgbClr val="000000">
                      <a:alpha val="43137"/>
                    </a:srgbClr>
                  </a:outerShdw>
                </a:effectLst>
              </a:rPr>
              <a:t>微小粒子状物質曝露影響調査 </a:t>
            </a:r>
          </a:p>
        </p:txBody>
      </p:sp>
      <p:sp>
        <p:nvSpPr>
          <p:cNvPr id="14339" name="Rectangle 3"/>
          <p:cNvSpPr>
            <a:spLocks noGrp="1" noChangeArrowheads="1"/>
          </p:cNvSpPr>
          <p:nvPr>
            <p:ph type="body" idx="1"/>
          </p:nvPr>
        </p:nvSpPr>
        <p:spPr>
          <a:xfrm>
            <a:off x="539552" y="1560513"/>
            <a:ext cx="8235950" cy="5113338"/>
          </a:xfrm>
        </p:spPr>
        <p:txBody>
          <a:bodyPr/>
          <a:lstStyle/>
          <a:p>
            <a:pPr eaLnBrk="1" hangingPunct="1">
              <a:spcBef>
                <a:spcPts val="600"/>
              </a:spcBef>
            </a:pPr>
            <a:r>
              <a:rPr lang="ja-JP" altLang="en-US" sz="3200" dirty="0" smtClean="0"/>
              <a:t>短期曝露の影響</a:t>
            </a:r>
          </a:p>
          <a:p>
            <a:pPr lvl="1" eaLnBrk="1" hangingPunct="1">
              <a:spcBef>
                <a:spcPts val="600"/>
              </a:spcBef>
            </a:pPr>
            <a:r>
              <a:rPr lang="ja-JP" altLang="en-US" sz="3000" dirty="0" smtClean="0">
                <a:solidFill>
                  <a:srgbClr val="800080"/>
                </a:solidFill>
              </a:rPr>
              <a:t>日死亡との関連</a:t>
            </a:r>
          </a:p>
          <a:p>
            <a:pPr lvl="1" eaLnBrk="1" hangingPunct="1">
              <a:spcBef>
                <a:spcPts val="600"/>
              </a:spcBef>
            </a:pPr>
            <a:r>
              <a:rPr lang="ja-JP" altLang="en-US" sz="3000" dirty="0" smtClean="0">
                <a:solidFill>
                  <a:srgbClr val="800080"/>
                </a:solidFill>
              </a:rPr>
              <a:t>呼吸器系への影響</a:t>
            </a:r>
          </a:p>
          <a:p>
            <a:pPr lvl="2" eaLnBrk="1" hangingPunct="1">
              <a:spcBef>
                <a:spcPts val="600"/>
              </a:spcBef>
            </a:pPr>
            <a:r>
              <a:rPr lang="ja-JP" altLang="en-US" sz="2400" dirty="0" smtClean="0"/>
              <a:t>喘息による夜間急病診療所の受診</a:t>
            </a:r>
          </a:p>
          <a:p>
            <a:pPr lvl="2" eaLnBrk="1" hangingPunct="1">
              <a:spcBef>
                <a:spcPts val="600"/>
              </a:spcBef>
            </a:pPr>
            <a:r>
              <a:rPr lang="ja-JP" altLang="en-US" sz="2400" dirty="0" smtClean="0"/>
              <a:t>気管支喘息児（入院児）のピークフロー値</a:t>
            </a:r>
          </a:p>
          <a:p>
            <a:pPr lvl="2" eaLnBrk="1" hangingPunct="1">
              <a:spcBef>
                <a:spcPts val="600"/>
              </a:spcBef>
            </a:pPr>
            <a:r>
              <a:rPr lang="ja-JP" altLang="en-US" sz="2400" dirty="0" smtClean="0"/>
              <a:t>気管支喘息児（通院児）のピークフロー値</a:t>
            </a:r>
          </a:p>
          <a:p>
            <a:pPr lvl="2" eaLnBrk="1" hangingPunct="1">
              <a:spcBef>
                <a:spcPts val="600"/>
              </a:spcBef>
            </a:pPr>
            <a:r>
              <a:rPr lang="ja-JP" altLang="en-US" sz="2400" dirty="0" smtClean="0"/>
              <a:t>小学生のピークフロー値及び１秒量</a:t>
            </a:r>
          </a:p>
          <a:p>
            <a:pPr lvl="1" eaLnBrk="1" hangingPunct="1">
              <a:spcBef>
                <a:spcPts val="600"/>
              </a:spcBef>
            </a:pPr>
            <a:r>
              <a:rPr lang="ja-JP" altLang="en-US" sz="3000" dirty="0" smtClean="0">
                <a:solidFill>
                  <a:srgbClr val="800080"/>
                </a:solidFill>
              </a:rPr>
              <a:t>循環器系への影響</a:t>
            </a:r>
          </a:p>
          <a:p>
            <a:pPr lvl="2" eaLnBrk="1" hangingPunct="1">
              <a:spcBef>
                <a:spcPts val="600"/>
              </a:spcBef>
            </a:pPr>
            <a:r>
              <a:rPr lang="ja-JP" altLang="en-US" sz="2400" dirty="0" smtClean="0"/>
              <a:t>埋め込み型除細動器による治療の発生</a:t>
            </a:r>
          </a:p>
          <a:p>
            <a:pPr eaLnBrk="1" hangingPunct="1">
              <a:spcBef>
                <a:spcPts val="600"/>
              </a:spcBef>
            </a:pPr>
            <a:r>
              <a:rPr lang="ja-JP" altLang="en-US" sz="3200" dirty="0" smtClean="0"/>
              <a:t>長期曝露の呼吸器系への影響</a:t>
            </a:r>
          </a:p>
        </p:txBody>
      </p:sp>
      <p:sp>
        <p:nvSpPr>
          <p:cNvPr id="14340" name="Text Box 4"/>
          <p:cNvSpPr txBox="1">
            <a:spLocks noChangeArrowheads="1"/>
          </p:cNvSpPr>
          <p:nvPr/>
        </p:nvSpPr>
        <p:spPr bwMode="auto">
          <a:xfrm>
            <a:off x="2123728" y="981075"/>
            <a:ext cx="3749675" cy="579438"/>
          </a:xfrm>
          <a:prstGeom prst="rect">
            <a:avLst/>
          </a:prstGeom>
          <a:noFill/>
          <a:ln w="9525">
            <a:noFill/>
            <a:miter lim="800000"/>
            <a:headEnd/>
            <a:tailEnd/>
          </a:ln>
        </p:spPr>
        <p:txBody>
          <a:bodyPr wrap="none">
            <a:spAutoFit/>
          </a:bodyPr>
          <a:lstStyle/>
          <a:p>
            <a:r>
              <a:rPr lang="ja-JP" altLang="en-US" sz="3200" dirty="0">
                <a:solidFill>
                  <a:srgbClr val="800080"/>
                </a:solidFill>
              </a:rPr>
              <a:t>環境省（</a:t>
            </a:r>
            <a:r>
              <a:rPr lang="en-US" altLang="ja-JP" sz="3200" dirty="0">
                <a:solidFill>
                  <a:srgbClr val="800080"/>
                </a:solidFill>
              </a:rPr>
              <a:t>2007</a:t>
            </a:r>
            <a:r>
              <a:rPr lang="ja-JP" altLang="en-US" sz="3200" dirty="0">
                <a:solidFill>
                  <a:srgbClr val="800080"/>
                </a:solidFill>
              </a:rPr>
              <a:t>年</a:t>
            </a:r>
            <a:r>
              <a:rPr lang="en-US" altLang="ja-JP" sz="3200" dirty="0">
                <a:solidFill>
                  <a:srgbClr val="800080"/>
                </a:solidFill>
              </a:rPr>
              <a:t>7</a:t>
            </a:r>
            <a:r>
              <a:rPr lang="ja-JP" altLang="en-US" sz="3200" dirty="0">
                <a:solidFill>
                  <a:srgbClr val="800080"/>
                </a:solidFill>
              </a:rPr>
              <a:t>月）</a:t>
            </a:r>
          </a:p>
        </p:txBody>
      </p:sp>
    </p:spTree>
    <p:extLst>
      <p:ext uri="{BB962C8B-B14F-4D97-AF65-F5344CB8AC3E}">
        <p14:creationId xmlns:p14="http://schemas.microsoft.com/office/powerpoint/2010/main" val="119017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08" y="188640"/>
            <a:ext cx="8712968" cy="562074"/>
          </a:xfrm>
        </p:spPr>
        <p:txBody>
          <a:bodyPr/>
          <a:lstStyle/>
          <a:p>
            <a:r>
              <a:rPr lang="ja-JP" altLang="ja-JP" sz="3800" dirty="0" smtClean="0">
                <a:effectLst>
                  <a:outerShdw blurRad="38100" dist="38100" dir="2700000" algn="tl">
                    <a:srgbClr val="000000">
                      <a:alpha val="43137"/>
                    </a:srgbClr>
                  </a:outerShdw>
                </a:effectLst>
              </a:rPr>
              <a:t>環境省</a:t>
            </a:r>
            <a:r>
              <a:rPr lang="ja-JP" altLang="en-US" sz="3800" dirty="0" smtClean="0">
                <a:effectLst>
                  <a:outerShdw blurRad="38100" dist="38100" dir="2700000" algn="tl">
                    <a:srgbClr val="000000">
                      <a:alpha val="43137"/>
                    </a:srgbClr>
                  </a:outerShdw>
                </a:effectLst>
              </a:rPr>
              <a:t>の</a:t>
            </a:r>
            <a:r>
              <a:rPr lang="ja-JP" altLang="ja-JP" sz="3800" dirty="0" smtClean="0">
                <a:effectLst>
                  <a:outerShdw blurRad="38100" dist="38100" dir="2700000" algn="tl">
                    <a:srgbClr val="000000">
                      <a:alpha val="43137"/>
                    </a:srgbClr>
                  </a:outerShdw>
                </a:effectLst>
              </a:rPr>
              <a:t>健康影響調査結果の概要</a:t>
            </a:r>
            <a:endParaRPr kumimoji="1" lang="ja-JP" altLang="en-US" sz="3800" dirty="0">
              <a:effectLst>
                <a:outerShdw blurRad="38100" dist="38100" dir="2700000" algn="tl">
                  <a:srgbClr val="000000">
                    <a:alpha val="43137"/>
                  </a:srgbClr>
                </a:outerShdw>
              </a:effectLst>
            </a:endParaRPr>
          </a:p>
        </p:txBody>
      </p:sp>
      <p:graphicFrame>
        <p:nvGraphicFramePr>
          <p:cNvPr id="4" name="表 3"/>
          <p:cNvGraphicFramePr>
            <a:graphicFrameLocks noGrp="1"/>
          </p:cNvGraphicFramePr>
          <p:nvPr>
            <p:extLst>
              <p:ext uri="{D42A27DB-BD31-4B8C-83A1-F6EECF244321}">
                <p14:modId xmlns:p14="http://schemas.microsoft.com/office/powerpoint/2010/main" val="3399364143"/>
              </p:ext>
            </p:extLst>
          </p:nvPr>
        </p:nvGraphicFramePr>
        <p:xfrm>
          <a:off x="323528" y="836712"/>
          <a:ext cx="8496944" cy="5878261"/>
        </p:xfrm>
        <a:graphic>
          <a:graphicData uri="http://schemas.openxmlformats.org/drawingml/2006/table">
            <a:tbl>
              <a:tblPr/>
              <a:tblGrid>
                <a:gridCol w="1288311"/>
                <a:gridCol w="1447993"/>
                <a:gridCol w="648072"/>
                <a:gridCol w="5112568"/>
              </a:tblGrid>
              <a:tr h="317683">
                <a:tc gridSpan="2">
                  <a:txBody>
                    <a:bodyPr/>
                    <a:lstStyle/>
                    <a:p>
                      <a:pPr algn="ctr">
                        <a:spcAft>
                          <a:spcPts val="0"/>
                        </a:spcAft>
                      </a:pPr>
                      <a:r>
                        <a:rPr lang="ja-JP" altLang="en-US" sz="1600" kern="0" dirty="0" smtClean="0">
                          <a:latin typeface="+mn-ea"/>
                          <a:ea typeface="+mn-ea"/>
                          <a:cs typeface="Times New Roman"/>
                        </a:rPr>
                        <a:t>　　　　　</a:t>
                      </a:r>
                      <a:r>
                        <a:rPr lang="ja-JP" sz="1600" kern="0" dirty="0" smtClean="0">
                          <a:latin typeface="+mn-ea"/>
                          <a:ea typeface="+mn-ea"/>
                          <a:cs typeface="Times New Roman"/>
                        </a:rPr>
                        <a:t>調査</a:t>
                      </a:r>
                      <a:r>
                        <a:rPr lang="ja-JP" sz="1600" kern="0" dirty="0">
                          <a:latin typeface="+mn-ea"/>
                          <a:ea typeface="+mn-ea"/>
                          <a:cs typeface="Times New Roman"/>
                        </a:rPr>
                        <a:t>項目</a:t>
                      </a:r>
                      <a:endParaRPr lang="ja-JP" sz="16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600" kern="0" dirty="0">
                          <a:latin typeface="+mn-ea"/>
                          <a:ea typeface="+mn-ea"/>
                          <a:cs typeface="Times New Roman"/>
                        </a:rPr>
                        <a:t>評価</a:t>
                      </a:r>
                      <a:endParaRPr lang="ja-JP" sz="16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0" dirty="0">
                          <a:latin typeface="+mn-ea"/>
                          <a:ea typeface="+mn-ea"/>
                          <a:cs typeface="Times New Roman"/>
                        </a:rPr>
                        <a:t>主な結果</a:t>
                      </a:r>
                      <a:endParaRPr lang="ja-JP" sz="16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683">
                <a:tc gridSpan="4">
                  <a:txBody>
                    <a:bodyPr/>
                    <a:lstStyle/>
                    <a:p>
                      <a:pPr algn="l">
                        <a:spcAft>
                          <a:spcPts val="0"/>
                        </a:spcAft>
                      </a:pPr>
                      <a:r>
                        <a:rPr lang="ja-JP" sz="2000" kern="0" dirty="0">
                          <a:latin typeface="+mn-ea"/>
                          <a:ea typeface="+mn-ea"/>
                          <a:cs typeface="Times New Roman"/>
                        </a:rPr>
                        <a:t>微小粒子状物質曝露影響</a:t>
                      </a:r>
                      <a:r>
                        <a:rPr lang="ja-JP" sz="2000" kern="0" dirty="0" smtClean="0">
                          <a:latin typeface="+mn-ea"/>
                          <a:ea typeface="+mn-ea"/>
                          <a:cs typeface="Times New Roman"/>
                        </a:rPr>
                        <a:t>調査</a:t>
                      </a:r>
                      <a:endParaRPr lang="ja-JP" sz="20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marL="61702" marR="61702" marT="36000" marB="360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317683">
                <a:tc>
                  <a:txBody>
                    <a:bodyPr/>
                    <a:lstStyle/>
                    <a:p>
                      <a:pPr algn="just">
                        <a:spcAft>
                          <a:spcPts val="0"/>
                        </a:spcAft>
                      </a:pPr>
                      <a:r>
                        <a:rPr lang="ja-JP" sz="1600" kern="0" dirty="0" smtClean="0">
                          <a:latin typeface="+mn-ea"/>
                          <a:ea typeface="+mn-ea"/>
                          <a:cs typeface="Times New Roman"/>
                        </a:rPr>
                        <a:t>短期的</a:t>
                      </a:r>
                      <a:r>
                        <a:rPr lang="ja-JP" sz="1600" kern="0" dirty="0">
                          <a:latin typeface="+mn-ea"/>
                          <a:ea typeface="+mn-ea"/>
                          <a:cs typeface="Times New Roman"/>
                        </a:rPr>
                        <a:t>影響</a:t>
                      </a:r>
                      <a:endParaRPr lang="ja-JP" sz="16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dash"/>
                      <a:round/>
                      <a:headEnd type="none" w="med" len="med"/>
                      <a:tailEnd type="none" w="med" len="med"/>
                    </a:lnT>
                    <a:lnB>
                      <a:noFill/>
                    </a:lnB>
                  </a:tcPr>
                </a:tc>
                <a:tc>
                  <a:txBody>
                    <a:bodyPr/>
                    <a:lstStyle/>
                    <a:p>
                      <a:pPr algn="l">
                        <a:spcAft>
                          <a:spcPts val="0"/>
                        </a:spcAft>
                      </a:pPr>
                      <a:endParaRPr lang="en-US" sz="1600" kern="0" dirty="0">
                        <a:latin typeface="+mn-ea"/>
                        <a:ea typeface="+mn-ea"/>
                        <a:cs typeface="Times New Roman"/>
                      </a:endParaRPr>
                    </a:p>
                  </a:txBody>
                  <a:tcPr marL="61702" marR="61702" marT="36000" marB="36000" anchor="ctr">
                    <a:lnL>
                      <a:noFill/>
                    </a:lnL>
                    <a:lnR>
                      <a:noFill/>
                    </a:lnR>
                    <a:lnT w="12700" cap="flat" cmpd="sng" algn="ctr">
                      <a:solidFill>
                        <a:srgbClr val="000000"/>
                      </a:solidFill>
                      <a:prstDash val="dash"/>
                      <a:round/>
                      <a:headEnd type="none" w="med" len="med"/>
                      <a:tailEnd type="none" w="med" len="med"/>
                    </a:lnT>
                    <a:lnB>
                      <a:noFill/>
                    </a:lnB>
                  </a:tcPr>
                </a:tc>
                <a:tc>
                  <a:txBody>
                    <a:bodyPr/>
                    <a:lstStyle/>
                    <a:p>
                      <a:endParaRPr kumimoji="1" lang="ja-JP" altLang="en-US" dirty="0"/>
                    </a:p>
                  </a:txBody>
                  <a:tcPr marL="61702" marR="61702" marT="36000" marB="36000" anchor="ctr">
                    <a:lnL>
                      <a:noFill/>
                    </a:lnL>
                    <a:lnR>
                      <a:noFill/>
                    </a:lnR>
                    <a:lnT w="12700" cap="flat" cmpd="sng" algn="ctr">
                      <a:solidFill>
                        <a:srgbClr val="000000"/>
                      </a:solidFill>
                      <a:prstDash val="dash"/>
                      <a:round/>
                      <a:headEnd type="none" w="med" len="med"/>
                      <a:tailEnd type="none" w="med" len="med"/>
                    </a:lnT>
                    <a:lnB>
                      <a:noFill/>
                    </a:lnB>
                  </a:tcPr>
                </a:tc>
                <a:tc>
                  <a:txBody>
                    <a:bodyPr/>
                    <a:lstStyle/>
                    <a:p>
                      <a:endParaRPr kumimoji="1" lang="ja-JP" altLang="en-US"/>
                    </a:p>
                  </a:txBody>
                  <a:tcPr marL="61702" marR="61702" marT="36000" marB="36000" anchor="ctr">
                    <a:lnL>
                      <a:noFill/>
                    </a:lnL>
                    <a:lnR>
                      <a:noFill/>
                    </a:lnR>
                    <a:lnT w="12700" cap="flat" cmpd="sng" algn="ctr">
                      <a:solidFill>
                        <a:srgbClr val="000000"/>
                      </a:solidFill>
                      <a:prstDash val="dash"/>
                      <a:round/>
                      <a:headEnd type="none" w="med" len="med"/>
                      <a:tailEnd type="none" w="med" len="med"/>
                    </a:lnT>
                    <a:lnB>
                      <a:noFill/>
                    </a:lnB>
                  </a:tcPr>
                </a:tc>
              </a:tr>
              <a:tr h="317683">
                <a:tc>
                  <a:txBody>
                    <a:bodyPr/>
                    <a:lstStyle/>
                    <a:p>
                      <a:pPr algn="just">
                        <a:spcAft>
                          <a:spcPts val="0"/>
                        </a:spcAft>
                      </a:pPr>
                      <a:r>
                        <a:rPr lang="ja-JP" sz="1600" kern="0" dirty="0">
                          <a:latin typeface="+mn-ea"/>
                          <a:ea typeface="+mn-ea"/>
                          <a:cs typeface="Times New Roman"/>
                        </a:rPr>
                        <a:t>　　　死亡</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総死亡</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ctr">
                        <a:spcAft>
                          <a:spcPts val="0"/>
                        </a:spcAft>
                      </a:pPr>
                      <a:r>
                        <a:rPr lang="ja-JP"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en-US" sz="1600" kern="0">
                          <a:latin typeface="+mn-ea"/>
                          <a:ea typeface="+mn-ea"/>
                          <a:cs typeface="Times New Roman"/>
                        </a:rPr>
                        <a:t>PM</a:t>
                      </a:r>
                      <a:r>
                        <a:rPr lang="en-US" sz="1600" kern="0" baseline="-25000">
                          <a:latin typeface="+mn-ea"/>
                          <a:ea typeface="+mn-ea"/>
                          <a:cs typeface="Times New Roman"/>
                        </a:rPr>
                        <a:t>2.5</a:t>
                      </a:r>
                      <a:r>
                        <a:rPr lang="ja-JP" sz="1600" kern="0">
                          <a:latin typeface="+mn-ea"/>
                          <a:ea typeface="+mn-ea"/>
                          <a:cs typeface="Times New Roman"/>
                        </a:rPr>
                        <a:t>濃度の上昇により死亡リスクがわずかに増加</a:t>
                      </a:r>
                      <a:endParaRPr lang="ja-JP" sz="1600" kern="100">
                        <a:latin typeface="+mn-ea"/>
                        <a:ea typeface="+mn-ea"/>
                        <a:cs typeface="Times New Roman"/>
                      </a:endParaRPr>
                    </a:p>
                  </a:txBody>
                  <a:tcPr marL="61702" marR="61702" marT="36000" marB="36000" anchor="ctr">
                    <a:lnL>
                      <a:noFill/>
                    </a:lnL>
                    <a:lnR>
                      <a:noFill/>
                    </a:lnR>
                    <a:lnT>
                      <a:noFill/>
                    </a:lnT>
                    <a:lnB>
                      <a:noFill/>
                    </a:lnB>
                  </a:tcPr>
                </a:tc>
              </a:tr>
              <a:tr h="317683">
                <a:tc>
                  <a:txBody>
                    <a:bodyPr/>
                    <a:lstStyle/>
                    <a:p>
                      <a:pPr algn="just">
                        <a:spcAft>
                          <a:spcPts val="0"/>
                        </a:spcAft>
                      </a:pPr>
                      <a:endParaRPr lang="en-US" sz="1600" kern="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呼吸器系</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ctr">
                        <a:spcAft>
                          <a:spcPts val="0"/>
                        </a:spcAft>
                      </a:pPr>
                      <a:r>
                        <a:rPr lang="ja-JP"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en-US" sz="1600" kern="0">
                          <a:latin typeface="+mn-ea"/>
                          <a:ea typeface="+mn-ea"/>
                          <a:cs typeface="Times New Roman"/>
                        </a:rPr>
                        <a:t>3</a:t>
                      </a:r>
                      <a:r>
                        <a:rPr lang="ja-JP" sz="1600" kern="0">
                          <a:latin typeface="+mn-ea"/>
                          <a:ea typeface="+mn-ea"/>
                          <a:cs typeface="Times New Roman"/>
                        </a:rPr>
                        <a:t>日前の</a:t>
                      </a:r>
                      <a:r>
                        <a:rPr lang="en-US" sz="1600" kern="0">
                          <a:latin typeface="+mn-ea"/>
                          <a:ea typeface="+mn-ea"/>
                          <a:cs typeface="Times New Roman"/>
                        </a:rPr>
                        <a:t>PM</a:t>
                      </a:r>
                      <a:r>
                        <a:rPr lang="en-US" sz="1600" kern="0" baseline="-25000">
                          <a:latin typeface="+mn-ea"/>
                          <a:ea typeface="+mn-ea"/>
                          <a:cs typeface="Times New Roman"/>
                        </a:rPr>
                        <a:t>2.5</a:t>
                      </a:r>
                      <a:r>
                        <a:rPr lang="ja-JP" sz="1600" kern="0">
                          <a:latin typeface="+mn-ea"/>
                          <a:ea typeface="+mn-ea"/>
                          <a:cs typeface="Times New Roman"/>
                        </a:rPr>
                        <a:t>濃度の上昇により有意に増加</a:t>
                      </a:r>
                      <a:endParaRPr lang="ja-JP" sz="1600" kern="100">
                        <a:latin typeface="+mn-ea"/>
                        <a:ea typeface="+mn-ea"/>
                        <a:cs typeface="Times New Roman"/>
                      </a:endParaRPr>
                    </a:p>
                  </a:txBody>
                  <a:tcPr marL="61702" marR="61702" marT="36000" marB="36000" anchor="ctr">
                    <a:lnL>
                      <a:noFill/>
                    </a:lnL>
                    <a:lnR>
                      <a:noFill/>
                    </a:lnR>
                    <a:lnT>
                      <a:noFill/>
                    </a:lnT>
                    <a:lnB>
                      <a:noFill/>
                    </a:lnB>
                  </a:tcPr>
                </a:tc>
              </a:tr>
              <a:tr h="317683">
                <a:tc>
                  <a:txBody>
                    <a:bodyPr/>
                    <a:lstStyle/>
                    <a:p>
                      <a:pPr algn="just">
                        <a:spcAft>
                          <a:spcPts val="0"/>
                        </a:spcAft>
                      </a:pPr>
                      <a:endParaRPr lang="en-US" sz="1600" kern="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循環器系</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ctr">
                        <a:spcAft>
                          <a:spcPts val="0"/>
                        </a:spcAft>
                      </a:pPr>
                      <a:r>
                        <a:rPr lang="en-US"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a:latin typeface="+mn-ea"/>
                          <a:ea typeface="+mn-ea"/>
                          <a:cs typeface="Times New Roman"/>
                        </a:rPr>
                        <a:t>当日～</a:t>
                      </a:r>
                      <a:r>
                        <a:rPr lang="en-US" sz="1600" kern="0">
                          <a:latin typeface="+mn-ea"/>
                          <a:ea typeface="+mn-ea"/>
                          <a:cs typeface="Times New Roman"/>
                        </a:rPr>
                        <a:t>5</a:t>
                      </a:r>
                      <a:r>
                        <a:rPr lang="ja-JP" sz="1600" kern="0">
                          <a:latin typeface="+mn-ea"/>
                          <a:ea typeface="+mn-ea"/>
                          <a:cs typeface="Times New Roman"/>
                        </a:rPr>
                        <a:t>日前の</a:t>
                      </a:r>
                      <a:r>
                        <a:rPr lang="en-US" sz="1600" kern="0">
                          <a:latin typeface="+mn-ea"/>
                          <a:ea typeface="+mn-ea"/>
                          <a:cs typeface="Times New Roman"/>
                        </a:rPr>
                        <a:t>PM</a:t>
                      </a:r>
                      <a:r>
                        <a:rPr lang="en-US" sz="1600" kern="0" baseline="-25000">
                          <a:latin typeface="+mn-ea"/>
                          <a:ea typeface="+mn-ea"/>
                          <a:cs typeface="Times New Roman"/>
                        </a:rPr>
                        <a:t>2.5</a:t>
                      </a:r>
                      <a:r>
                        <a:rPr lang="ja-JP" sz="1600" kern="0">
                          <a:latin typeface="+mn-ea"/>
                          <a:ea typeface="+mn-ea"/>
                          <a:cs typeface="Times New Roman"/>
                        </a:rPr>
                        <a:t>濃度との関連なし</a:t>
                      </a:r>
                      <a:endParaRPr lang="ja-JP" sz="1600" kern="100">
                        <a:latin typeface="+mn-ea"/>
                        <a:ea typeface="+mn-ea"/>
                        <a:cs typeface="Times New Roman"/>
                      </a:endParaRPr>
                    </a:p>
                  </a:txBody>
                  <a:tcPr marL="61702" marR="61702" marT="36000" marB="36000" anchor="ctr">
                    <a:lnL>
                      <a:noFill/>
                    </a:lnL>
                    <a:lnR>
                      <a:noFill/>
                    </a:lnR>
                    <a:lnT>
                      <a:noFill/>
                    </a:lnT>
                    <a:lnB>
                      <a:noFill/>
                    </a:lnB>
                  </a:tcPr>
                </a:tc>
              </a:tr>
              <a:tr h="444756">
                <a:tc>
                  <a:txBody>
                    <a:bodyPr/>
                    <a:lstStyle/>
                    <a:p>
                      <a:pPr algn="just">
                        <a:spcAft>
                          <a:spcPts val="0"/>
                        </a:spcAft>
                      </a:pPr>
                      <a:r>
                        <a:rPr lang="ja-JP" sz="1600" kern="0">
                          <a:latin typeface="+mn-ea"/>
                          <a:ea typeface="+mn-ea"/>
                          <a:cs typeface="Times New Roman"/>
                        </a:rPr>
                        <a:t>　　　疾病</a:t>
                      </a:r>
                      <a:endParaRPr lang="ja-JP" sz="1600" kern="10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喘息による受診</a:t>
                      </a:r>
                      <a:endParaRPr lang="ja-JP" sz="1600" kern="100" dirty="0">
                        <a:latin typeface="+mn-ea"/>
                        <a:ea typeface="+mn-ea"/>
                        <a:cs typeface="Times New Roman"/>
                      </a:endParaRPr>
                    </a:p>
                  </a:txBody>
                  <a:tcPr marL="61702" marR="0" marT="36000" marB="36000">
                    <a:lnL>
                      <a:noFill/>
                    </a:lnL>
                    <a:lnR>
                      <a:noFill/>
                    </a:lnR>
                    <a:lnT>
                      <a:noFill/>
                    </a:lnT>
                    <a:lnB>
                      <a:noFill/>
                    </a:lnB>
                  </a:tcPr>
                </a:tc>
                <a:tc>
                  <a:txBody>
                    <a:bodyPr/>
                    <a:lstStyle/>
                    <a:p>
                      <a:pPr algn="ctr">
                        <a:spcAft>
                          <a:spcPts val="0"/>
                        </a:spcAft>
                      </a:pPr>
                      <a:r>
                        <a:rPr lang="en-US"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a:latin typeface="+mn-ea"/>
                          <a:ea typeface="+mn-ea"/>
                          <a:cs typeface="Times New Roman"/>
                        </a:rPr>
                        <a:t>喘息による急病診療所受診と</a:t>
                      </a:r>
                      <a:r>
                        <a:rPr lang="en-US" sz="1600" kern="0">
                          <a:latin typeface="+mn-ea"/>
                          <a:ea typeface="+mn-ea"/>
                          <a:cs typeface="Times New Roman"/>
                        </a:rPr>
                        <a:t>PM</a:t>
                      </a:r>
                      <a:r>
                        <a:rPr lang="en-US" sz="1600" kern="0" baseline="-25000">
                          <a:latin typeface="+mn-ea"/>
                          <a:ea typeface="+mn-ea"/>
                          <a:cs typeface="Times New Roman"/>
                        </a:rPr>
                        <a:t>2.5</a:t>
                      </a:r>
                      <a:r>
                        <a:rPr lang="ja-JP" sz="1600" kern="0">
                          <a:latin typeface="+mn-ea"/>
                          <a:ea typeface="+mn-ea"/>
                          <a:cs typeface="Times New Roman"/>
                        </a:rPr>
                        <a:t>濃度との関連なし</a:t>
                      </a:r>
                      <a:endParaRPr lang="ja-JP" sz="1600" kern="100">
                        <a:latin typeface="+mn-ea"/>
                        <a:ea typeface="+mn-ea"/>
                        <a:cs typeface="Times New Roman"/>
                      </a:endParaRPr>
                    </a:p>
                    <a:p>
                      <a:pPr algn="l">
                        <a:spcAft>
                          <a:spcPts val="0"/>
                        </a:spcAft>
                      </a:pPr>
                      <a:r>
                        <a:rPr lang="ja-JP" sz="1600" kern="0">
                          <a:latin typeface="+mn-ea"/>
                          <a:ea typeface="+mn-ea"/>
                          <a:cs typeface="Times New Roman"/>
                        </a:rPr>
                        <a:t>（オゾン濃度とは関連あり）</a:t>
                      </a:r>
                      <a:endParaRPr lang="ja-JP" sz="1600" kern="100">
                        <a:latin typeface="+mn-ea"/>
                        <a:ea typeface="+mn-ea"/>
                        <a:cs typeface="Times New Roman"/>
                      </a:endParaRPr>
                    </a:p>
                  </a:txBody>
                  <a:tcPr marL="61702" marR="61702" marT="36000" marB="36000" anchor="ctr">
                    <a:lnL>
                      <a:noFill/>
                    </a:lnL>
                    <a:lnR>
                      <a:noFill/>
                    </a:lnR>
                    <a:lnT>
                      <a:noFill/>
                    </a:lnT>
                    <a:lnB>
                      <a:noFill/>
                    </a:lnB>
                  </a:tcPr>
                </a:tc>
              </a:tr>
              <a:tr h="444756">
                <a:tc>
                  <a:txBody>
                    <a:bodyPr/>
                    <a:lstStyle/>
                    <a:p>
                      <a:pPr algn="just">
                        <a:spcAft>
                          <a:spcPts val="0"/>
                        </a:spcAft>
                      </a:pPr>
                      <a:endParaRPr lang="en-US" sz="1600" kern="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呼吸器系</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ctr">
                        <a:spcAft>
                          <a:spcPts val="0"/>
                        </a:spcAft>
                      </a:pPr>
                      <a:r>
                        <a:rPr lang="ja-JP"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en-US" sz="1600" kern="0" dirty="0">
                          <a:latin typeface="+mn-ea"/>
                          <a:ea typeface="+mn-ea"/>
                          <a:cs typeface="Times New Roman"/>
                        </a:rPr>
                        <a:t>PM</a:t>
                      </a:r>
                      <a:r>
                        <a:rPr lang="en-US" sz="1600" kern="0" baseline="-25000" dirty="0">
                          <a:latin typeface="+mn-ea"/>
                          <a:ea typeface="+mn-ea"/>
                          <a:cs typeface="Times New Roman"/>
                        </a:rPr>
                        <a:t>2.5</a:t>
                      </a:r>
                      <a:r>
                        <a:rPr lang="ja-JP" sz="1600" kern="0" dirty="0">
                          <a:latin typeface="+mn-ea"/>
                          <a:ea typeface="+mn-ea"/>
                          <a:cs typeface="Times New Roman"/>
                        </a:rPr>
                        <a:t>濃度の上昇により喘息児、小学生のピークフロー値が有意に低下</a:t>
                      </a:r>
                      <a:endParaRPr lang="ja-JP" sz="1600" kern="100" dirty="0">
                        <a:latin typeface="+mn-ea"/>
                        <a:ea typeface="+mn-ea"/>
                        <a:cs typeface="Times New Roman"/>
                      </a:endParaRPr>
                    </a:p>
                  </a:txBody>
                  <a:tcPr marL="61702" marR="61702" marT="36000" marB="36000" anchor="ctr">
                    <a:lnL>
                      <a:noFill/>
                    </a:lnL>
                    <a:lnR>
                      <a:noFill/>
                    </a:lnR>
                    <a:lnT>
                      <a:noFill/>
                    </a:lnT>
                    <a:lnB>
                      <a:noFill/>
                    </a:lnB>
                  </a:tcPr>
                </a:tc>
              </a:tr>
              <a:tr h="317683">
                <a:tc>
                  <a:txBody>
                    <a:bodyPr/>
                    <a:lstStyle/>
                    <a:p>
                      <a:pPr algn="just">
                        <a:spcAft>
                          <a:spcPts val="0"/>
                        </a:spcAft>
                      </a:pPr>
                      <a:endParaRPr lang="en-US" sz="1600" kern="0">
                        <a:latin typeface="+mn-ea"/>
                        <a:ea typeface="+mn-ea"/>
                        <a:cs typeface="Times New Roman"/>
                      </a:endParaRPr>
                    </a:p>
                  </a:txBody>
                  <a:tcPr marL="61702" marR="61702" marT="36000" marB="36000">
                    <a:lnL>
                      <a:noFill/>
                    </a:lnL>
                    <a:lnR>
                      <a:noFill/>
                    </a:lnR>
                    <a:lnT>
                      <a:noFill/>
                    </a:lnT>
                    <a:lnB w="12700" cap="flat" cmpd="sng" algn="ctr">
                      <a:solidFill>
                        <a:srgbClr val="000000"/>
                      </a:solidFill>
                      <a:prstDash val="dash"/>
                      <a:round/>
                      <a:headEnd type="none" w="med" len="med"/>
                      <a:tailEnd type="none" w="med" len="med"/>
                    </a:lnB>
                  </a:tcPr>
                </a:tc>
                <a:tc>
                  <a:txBody>
                    <a:bodyPr/>
                    <a:lstStyle/>
                    <a:p>
                      <a:pPr algn="l">
                        <a:spcAft>
                          <a:spcPts val="0"/>
                        </a:spcAft>
                      </a:pPr>
                      <a:r>
                        <a:rPr lang="ja-JP" sz="1600" kern="0" dirty="0">
                          <a:latin typeface="+mn-ea"/>
                          <a:ea typeface="+mn-ea"/>
                          <a:cs typeface="Times New Roman"/>
                        </a:rPr>
                        <a:t>循環器系</a:t>
                      </a:r>
                      <a:endParaRPr lang="ja-JP" sz="1600" kern="100" dirty="0">
                        <a:latin typeface="+mn-ea"/>
                        <a:ea typeface="+mn-ea"/>
                        <a:cs typeface="Times New Roman"/>
                      </a:endParaRPr>
                    </a:p>
                  </a:txBody>
                  <a:tcPr marL="61702" marR="61702" marT="36000" marB="36000">
                    <a:lnL>
                      <a:noFill/>
                    </a:lnL>
                    <a:lnR>
                      <a:noFill/>
                    </a:lnR>
                    <a:lnT>
                      <a:noFill/>
                    </a:lnT>
                    <a:lnB w="12700" cap="flat" cmpd="sng" algn="ctr">
                      <a:solidFill>
                        <a:srgbClr val="000000"/>
                      </a:solidFill>
                      <a:prstDash val="dash"/>
                      <a:round/>
                      <a:headEnd type="none" w="med" len="med"/>
                      <a:tailEnd type="none" w="med" len="med"/>
                    </a:lnB>
                  </a:tcPr>
                </a:tc>
                <a:tc>
                  <a:txBody>
                    <a:bodyPr/>
                    <a:lstStyle/>
                    <a:p>
                      <a:pPr algn="ctr">
                        <a:spcAft>
                          <a:spcPts val="0"/>
                        </a:spcAft>
                      </a:pPr>
                      <a:r>
                        <a:rPr lang="en-US"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w="12700" cap="flat" cmpd="sng" algn="ctr">
                      <a:solidFill>
                        <a:srgbClr val="000000"/>
                      </a:solidFill>
                      <a:prstDash val="dash"/>
                      <a:round/>
                      <a:headEnd type="none" w="med" len="med"/>
                      <a:tailEnd type="none" w="med" len="med"/>
                    </a:lnB>
                  </a:tcPr>
                </a:tc>
                <a:tc>
                  <a:txBody>
                    <a:bodyPr/>
                    <a:lstStyle/>
                    <a:p>
                      <a:pPr algn="l">
                        <a:spcAft>
                          <a:spcPts val="0"/>
                        </a:spcAft>
                      </a:pPr>
                      <a:r>
                        <a:rPr lang="en-US" sz="1600" kern="0" dirty="0">
                          <a:latin typeface="+mn-ea"/>
                          <a:ea typeface="+mn-ea"/>
                          <a:cs typeface="Times New Roman"/>
                        </a:rPr>
                        <a:t>SPM</a:t>
                      </a:r>
                      <a:r>
                        <a:rPr lang="ja-JP" sz="1600" kern="0" dirty="0">
                          <a:latin typeface="+mn-ea"/>
                          <a:ea typeface="+mn-ea"/>
                          <a:cs typeface="Times New Roman"/>
                        </a:rPr>
                        <a:t>濃度と心室性不整脈との関連なし</a:t>
                      </a:r>
                      <a:endParaRPr lang="ja-JP" sz="1600" kern="100" dirty="0">
                        <a:latin typeface="+mn-ea"/>
                        <a:ea typeface="+mn-ea"/>
                        <a:cs typeface="Times New Roman"/>
                      </a:endParaRPr>
                    </a:p>
                  </a:txBody>
                  <a:tcPr marL="61702" marR="61702" marT="36000" marB="36000" anchor="ctr">
                    <a:lnL>
                      <a:noFill/>
                    </a:lnL>
                    <a:lnR>
                      <a:noFill/>
                    </a:lnR>
                    <a:lnT>
                      <a:noFill/>
                    </a:lnT>
                    <a:lnB w="12700" cap="flat" cmpd="sng" algn="ctr">
                      <a:solidFill>
                        <a:srgbClr val="000000"/>
                      </a:solidFill>
                      <a:prstDash val="dash"/>
                      <a:round/>
                      <a:headEnd type="none" w="med" len="med"/>
                      <a:tailEnd type="none" w="med" len="med"/>
                    </a:lnB>
                  </a:tcPr>
                </a:tc>
              </a:tr>
              <a:tr h="444756">
                <a:tc>
                  <a:txBody>
                    <a:bodyPr/>
                    <a:lstStyle/>
                    <a:p>
                      <a:pPr algn="just">
                        <a:spcAft>
                          <a:spcPts val="0"/>
                        </a:spcAft>
                      </a:pPr>
                      <a:r>
                        <a:rPr lang="ja-JP" sz="1600" kern="0" dirty="0" smtClean="0">
                          <a:latin typeface="+mn-ea"/>
                          <a:ea typeface="+mn-ea"/>
                          <a:cs typeface="Times New Roman"/>
                        </a:rPr>
                        <a:t>長期的</a:t>
                      </a:r>
                      <a:r>
                        <a:rPr lang="ja-JP" sz="1600" kern="0" dirty="0">
                          <a:latin typeface="+mn-ea"/>
                          <a:ea typeface="+mn-ea"/>
                          <a:cs typeface="Times New Roman"/>
                        </a:rPr>
                        <a:t>影響</a:t>
                      </a:r>
                      <a:endParaRPr lang="ja-JP" sz="1600" kern="100" dirty="0">
                        <a:latin typeface="+mn-ea"/>
                        <a:ea typeface="+mn-ea"/>
                        <a:cs typeface="Times New Roman"/>
                      </a:endParaRPr>
                    </a:p>
                  </a:txBody>
                  <a:tcPr marL="61702" marR="61702" marT="36000" marB="3600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latin typeface="+mn-ea"/>
                          <a:ea typeface="+mn-ea"/>
                          <a:cs typeface="Times New Roman"/>
                        </a:rPr>
                        <a:t>呼吸器系</a:t>
                      </a:r>
                      <a:endParaRPr lang="ja-JP" sz="1600" kern="100" dirty="0">
                        <a:latin typeface="+mn-ea"/>
                        <a:ea typeface="+mn-ea"/>
                        <a:cs typeface="Times New Roman"/>
                      </a:endParaRPr>
                    </a:p>
                  </a:txBody>
                  <a:tcPr marL="61702" marR="61702" marT="36000" marB="3600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latin typeface="+mn-ea"/>
                          <a:ea typeface="+mn-ea"/>
                          <a:cs typeface="ＭＳ Ｐゴシック"/>
                        </a:rPr>
                        <a:t>保護者の持続性の咳・痰は</a:t>
                      </a:r>
                      <a:r>
                        <a:rPr lang="en-US" sz="1600" kern="0" dirty="0">
                          <a:latin typeface="+mn-ea"/>
                          <a:ea typeface="+mn-ea"/>
                          <a:cs typeface="Times New Roman"/>
                        </a:rPr>
                        <a:t>PM</a:t>
                      </a:r>
                      <a:r>
                        <a:rPr lang="en-US" sz="1600" kern="0" baseline="-25000" dirty="0">
                          <a:latin typeface="+mn-ea"/>
                          <a:ea typeface="+mn-ea"/>
                          <a:cs typeface="Times New Roman"/>
                        </a:rPr>
                        <a:t>2.5</a:t>
                      </a:r>
                      <a:r>
                        <a:rPr lang="ja-JP" sz="1600" kern="0" dirty="0">
                          <a:latin typeface="+mn-ea"/>
                          <a:ea typeface="+mn-ea"/>
                          <a:cs typeface="Times New Roman"/>
                        </a:rPr>
                        <a:t>濃度</a:t>
                      </a:r>
                      <a:r>
                        <a:rPr lang="ja-JP" sz="1600" kern="0" dirty="0">
                          <a:latin typeface="+mn-ea"/>
                          <a:ea typeface="+mn-ea"/>
                          <a:cs typeface="ＭＳ Ｐゴシック"/>
                        </a:rPr>
                        <a:t>が高い地域ほど高率だが、小児の呼吸器症状とは関連なし</a:t>
                      </a:r>
                      <a:endParaRPr lang="ja-JP" sz="16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317683">
                <a:tc gridSpan="4">
                  <a:txBody>
                    <a:bodyPr/>
                    <a:lstStyle/>
                    <a:p>
                      <a:pPr algn="l">
                        <a:spcAft>
                          <a:spcPts val="0"/>
                        </a:spcAft>
                      </a:pPr>
                      <a:r>
                        <a:rPr lang="ja-JP" sz="2000" kern="0" dirty="0">
                          <a:latin typeface="+mn-ea"/>
                          <a:ea typeface="+mn-ea"/>
                          <a:cs typeface="Times New Roman"/>
                        </a:rPr>
                        <a:t>粒子状物質による長期曝露影響</a:t>
                      </a:r>
                      <a:r>
                        <a:rPr lang="ja-JP" sz="2000" kern="0" dirty="0" smtClean="0">
                          <a:latin typeface="+mn-ea"/>
                          <a:ea typeface="+mn-ea"/>
                          <a:cs typeface="Times New Roman"/>
                        </a:rPr>
                        <a:t>調査</a:t>
                      </a:r>
                      <a:endParaRPr lang="ja-JP" sz="20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7683">
                <a:tc>
                  <a:txBody>
                    <a:bodyPr/>
                    <a:lstStyle/>
                    <a:p>
                      <a:pPr algn="just">
                        <a:spcAft>
                          <a:spcPts val="0"/>
                        </a:spcAft>
                      </a:pPr>
                      <a:r>
                        <a:rPr lang="ja-JP" sz="1600" kern="0" dirty="0" smtClean="0">
                          <a:latin typeface="+mn-ea"/>
                          <a:ea typeface="+mn-ea"/>
                          <a:cs typeface="Times New Roman"/>
                        </a:rPr>
                        <a:t>長期的</a:t>
                      </a:r>
                      <a:r>
                        <a:rPr lang="ja-JP" sz="1600" kern="0" dirty="0">
                          <a:latin typeface="+mn-ea"/>
                          <a:ea typeface="+mn-ea"/>
                          <a:cs typeface="Times New Roman"/>
                        </a:rPr>
                        <a:t>影響</a:t>
                      </a:r>
                      <a:endParaRPr lang="ja-JP" sz="1600" kern="100" dirty="0">
                        <a:latin typeface="+mn-ea"/>
                        <a:ea typeface="+mn-ea"/>
                        <a:cs typeface="Times New Roman"/>
                      </a:endParaRPr>
                    </a:p>
                  </a:txBody>
                  <a:tcPr marL="61702" marR="61702" marT="36000" marB="36000">
                    <a:lnL>
                      <a:noFill/>
                    </a:lnL>
                    <a:lnR>
                      <a:noFill/>
                    </a:lnR>
                    <a:lnT w="12700" cap="flat" cmpd="sng" algn="ctr">
                      <a:solidFill>
                        <a:srgbClr val="000000"/>
                      </a:solidFill>
                      <a:prstDash val="dash"/>
                      <a:round/>
                      <a:headEnd type="none" w="med" len="med"/>
                      <a:tailEnd type="none" w="med" len="med"/>
                    </a:lnT>
                    <a:lnB>
                      <a:noFill/>
                    </a:lnB>
                  </a:tcPr>
                </a:tc>
                <a:tc>
                  <a:txBody>
                    <a:bodyPr/>
                    <a:lstStyle/>
                    <a:p>
                      <a:pPr algn="l">
                        <a:spcAft>
                          <a:spcPts val="0"/>
                        </a:spcAft>
                      </a:pPr>
                      <a:r>
                        <a:rPr lang="ja-JP" sz="1600" kern="0" dirty="0">
                          <a:latin typeface="+mn-ea"/>
                          <a:ea typeface="+mn-ea"/>
                          <a:cs typeface="Times New Roman"/>
                        </a:rPr>
                        <a:t>総死亡</a:t>
                      </a:r>
                      <a:endParaRPr lang="ja-JP" sz="1600" kern="100" dirty="0">
                        <a:latin typeface="+mn-ea"/>
                        <a:ea typeface="+mn-ea"/>
                        <a:cs typeface="Times New Roman"/>
                      </a:endParaRPr>
                    </a:p>
                  </a:txBody>
                  <a:tcPr marL="61702" marR="61702" marT="36000" marB="36000">
                    <a:lnL>
                      <a:noFill/>
                    </a:lnL>
                    <a:lnR>
                      <a:noFill/>
                    </a:lnR>
                    <a:lnT w="12700" cap="flat" cmpd="sng" algn="ctr">
                      <a:solidFill>
                        <a:srgbClr val="000000"/>
                      </a:solidFill>
                      <a:prstDash val="dash"/>
                      <a:round/>
                      <a:headEnd type="none" w="med" len="med"/>
                      <a:tailEnd type="none" w="med" len="med"/>
                    </a:lnT>
                    <a:lnB>
                      <a:noFill/>
                    </a:lnB>
                  </a:tcPr>
                </a:tc>
                <a:tc>
                  <a:txBody>
                    <a:bodyPr/>
                    <a:lstStyle/>
                    <a:p>
                      <a:pPr algn="ctr">
                        <a:spcAft>
                          <a:spcPts val="0"/>
                        </a:spcAft>
                      </a:pPr>
                      <a:r>
                        <a:rPr lang="en-US"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w="12700" cap="flat" cmpd="sng" algn="ctr">
                      <a:solidFill>
                        <a:srgbClr val="000000"/>
                      </a:solidFill>
                      <a:prstDash val="dash"/>
                      <a:round/>
                      <a:headEnd type="none" w="med" len="med"/>
                      <a:tailEnd type="none" w="med" len="med"/>
                    </a:lnT>
                    <a:lnB>
                      <a:noFill/>
                    </a:lnB>
                  </a:tcPr>
                </a:tc>
                <a:tc>
                  <a:txBody>
                    <a:bodyPr/>
                    <a:lstStyle/>
                    <a:p>
                      <a:pPr algn="l">
                        <a:spcAft>
                          <a:spcPts val="0"/>
                        </a:spcAft>
                      </a:pPr>
                      <a:r>
                        <a:rPr lang="ja-JP" sz="1600" kern="0" dirty="0">
                          <a:latin typeface="+mn-ea"/>
                          <a:ea typeface="+mn-ea"/>
                          <a:cs typeface="ＭＳ Ｐゴシック"/>
                        </a:rPr>
                        <a:t>大気汚染との関連なし</a:t>
                      </a:r>
                      <a:endParaRPr lang="ja-JP" sz="1600" kern="100" dirty="0">
                        <a:latin typeface="+mn-ea"/>
                        <a:ea typeface="+mn-ea"/>
                        <a:cs typeface="Times New Roman"/>
                      </a:endParaRPr>
                    </a:p>
                  </a:txBody>
                  <a:tcPr marL="61702" marR="61702" marT="36000" marB="36000" anchor="ctr">
                    <a:lnL>
                      <a:noFill/>
                    </a:lnL>
                    <a:lnR>
                      <a:noFill/>
                    </a:lnR>
                    <a:lnT w="12700" cap="flat" cmpd="sng" algn="ctr">
                      <a:solidFill>
                        <a:srgbClr val="000000"/>
                      </a:solidFill>
                      <a:prstDash val="dash"/>
                      <a:round/>
                      <a:headEnd type="none" w="med" len="med"/>
                      <a:tailEnd type="none" w="med" len="med"/>
                    </a:lnT>
                    <a:lnB>
                      <a:noFill/>
                    </a:lnB>
                  </a:tcPr>
                </a:tc>
              </a:tr>
              <a:tr h="317683">
                <a:tc>
                  <a:txBody>
                    <a:bodyPr/>
                    <a:lstStyle/>
                    <a:p>
                      <a:pPr algn="just">
                        <a:spcAft>
                          <a:spcPts val="0"/>
                        </a:spcAft>
                      </a:pPr>
                      <a:endParaRPr lang="en-US" sz="1600" kern="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肺がん</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ctr">
                        <a:spcAft>
                          <a:spcPts val="0"/>
                        </a:spcAft>
                      </a:pPr>
                      <a:r>
                        <a:rPr lang="ja-JP"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ＭＳ Ｐゴシック"/>
                        </a:rPr>
                        <a:t>喫煙</a:t>
                      </a:r>
                      <a:r>
                        <a:rPr lang="ja-JP" sz="1600" kern="0" dirty="0" smtClean="0">
                          <a:latin typeface="+mn-ea"/>
                          <a:ea typeface="+mn-ea"/>
                          <a:cs typeface="ＭＳ Ｐゴシック"/>
                        </a:rPr>
                        <a:t>等を</a:t>
                      </a:r>
                      <a:r>
                        <a:rPr lang="ja-JP" sz="1600" kern="0" dirty="0">
                          <a:latin typeface="+mn-ea"/>
                          <a:ea typeface="+mn-ea"/>
                          <a:cs typeface="ＭＳ Ｐゴシック"/>
                        </a:rPr>
                        <a:t>調整した後で</a:t>
                      </a:r>
                      <a:r>
                        <a:rPr lang="en-US" sz="1600" kern="0" dirty="0">
                          <a:latin typeface="+mn-ea"/>
                          <a:ea typeface="+mn-ea"/>
                          <a:cs typeface="Times New Roman"/>
                        </a:rPr>
                        <a:t>SPM</a:t>
                      </a:r>
                      <a:r>
                        <a:rPr lang="ja-JP" sz="1600" kern="0" dirty="0">
                          <a:latin typeface="+mn-ea"/>
                          <a:ea typeface="+mn-ea"/>
                          <a:cs typeface="ＭＳ Ｐゴシック"/>
                        </a:rPr>
                        <a:t>濃度と正の関連あり</a:t>
                      </a:r>
                      <a:endParaRPr lang="ja-JP" sz="1600" kern="100" dirty="0">
                        <a:latin typeface="+mn-ea"/>
                        <a:ea typeface="+mn-ea"/>
                        <a:cs typeface="Times New Roman"/>
                      </a:endParaRPr>
                    </a:p>
                  </a:txBody>
                  <a:tcPr marL="61702" marR="61702" marT="36000" marB="36000" anchor="ctr">
                    <a:lnL>
                      <a:noFill/>
                    </a:lnL>
                    <a:lnR>
                      <a:noFill/>
                    </a:lnR>
                    <a:lnT>
                      <a:noFill/>
                    </a:lnT>
                    <a:lnB>
                      <a:noFill/>
                    </a:lnB>
                  </a:tcPr>
                </a:tc>
              </a:tr>
              <a:tr h="444756">
                <a:tc>
                  <a:txBody>
                    <a:bodyPr/>
                    <a:lstStyle/>
                    <a:p>
                      <a:pPr algn="just">
                        <a:spcAft>
                          <a:spcPts val="0"/>
                        </a:spcAft>
                      </a:pPr>
                      <a:endParaRPr lang="en-US" sz="1600" kern="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Times New Roman"/>
                        </a:rPr>
                        <a:t>呼吸器系</a:t>
                      </a:r>
                      <a:endParaRPr lang="ja-JP" sz="1600" kern="100" dirty="0">
                        <a:latin typeface="+mn-ea"/>
                        <a:ea typeface="+mn-ea"/>
                        <a:cs typeface="Times New Roman"/>
                      </a:endParaRPr>
                    </a:p>
                  </a:txBody>
                  <a:tcPr marL="61702" marR="61702" marT="36000" marB="36000">
                    <a:lnL>
                      <a:noFill/>
                    </a:lnL>
                    <a:lnR>
                      <a:noFill/>
                    </a:lnR>
                    <a:lnT>
                      <a:noFill/>
                    </a:lnT>
                    <a:lnB>
                      <a:noFill/>
                    </a:lnB>
                  </a:tcPr>
                </a:tc>
                <a:tc>
                  <a:txBody>
                    <a:bodyPr/>
                    <a:lstStyle/>
                    <a:p>
                      <a:pPr algn="ctr">
                        <a:spcAft>
                          <a:spcPts val="0"/>
                        </a:spcAft>
                      </a:pPr>
                      <a:r>
                        <a:rPr lang="ja-JP"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a:noFill/>
                    </a:lnB>
                  </a:tcPr>
                </a:tc>
                <a:tc>
                  <a:txBody>
                    <a:bodyPr/>
                    <a:lstStyle/>
                    <a:p>
                      <a:pPr algn="l">
                        <a:spcAft>
                          <a:spcPts val="0"/>
                        </a:spcAft>
                      </a:pPr>
                      <a:r>
                        <a:rPr lang="ja-JP" sz="1600" kern="0" dirty="0">
                          <a:latin typeface="+mn-ea"/>
                          <a:ea typeface="+mn-ea"/>
                          <a:cs typeface="ＭＳ Ｐゴシック"/>
                        </a:rPr>
                        <a:t>女性では二酸化硫黄、二酸化窒素濃度と有意な関連あり</a:t>
                      </a:r>
                      <a:endParaRPr lang="ja-JP" sz="1600" kern="100" dirty="0">
                        <a:latin typeface="+mn-ea"/>
                        <a:ea typeface="+mn-ea"/>
                        <a:cs typeface="Times New Roman"/>
                      </a:endParaRPr>
                    </a:p>
                    <a:p>
                      <a:pPr algn="l">
                        <a:spcAft>
                          <a:spcPts val="0"/>
                        </a:spcAft>
                      </a:pPr>
                      <a:r>
                        <a:rPr lang="ja-JP" sz="1600" kern="0" dirty="0">
                          <a:latin typeface="+mn-ea"/>
                          <a:ea typeface="+mn-ea"/>
                          <a:cs typeface="ＭＳ Ｐゴシック"/>
                        </a:rPr>
                        <a:t>（</a:t>
                      </a:r>
                      <a:r>
                        <a:rPr lang="en-US" sz="1600" kern="0" dirty="0">
                          <a:latin typeface="+mn-ea"/>
                          <a:ea typeface="+mn-ea"/>
                          <a:cs typeface="Times New Roman"/>
                        </a:rPr>
                        <a:t>SPM</a:t>
                      </a:r>
                      <a:r>
                        <a:rPr lang="ja-JP" sz="1600" kern="0" dirty="0">
                          <a:latin typeface="+mn-ea"/>
                          <a:ea typeface="+mn-ea"/>
                          <a:cs typeface="ＭＳ Ｐゴシック"/>
                        </a:rPr>
                        <a:t>濃度との関連は有意ではない）</a:t>
                      </a:r>
                      <a:endParaRPr lang="ja-JP" sz="1600" kern="100" dirty="0">
                        <a:latin typeface="+mn-ea"/>
                        <a:ea typeface="+mn-ea"/>
                        <a:cs typeface="Times New Roman"/>
                      </a:endParaRPr>
                    </a:p>
                  </a:txBody>
                  <a:tcPr marL="61702" marR="61702" marT="36000" marB="36000" anchor="ctr">
                    <a:lnL>
                      <a:noFill/>
                    </a:lnL>
                    <a:lnR>
                      <a:noFill/>
                    </a:lnR>
                    <a:lnT>
                      <a:noFill/>
                    </a:lnT>
                    <a:lnB>
                      <a:noFill/>
                    </a:lnB>
                  </a:tcPr>
                </a:tc>
              </a:tr>
              <a:tr h="287816">
                <a:tc>
                  <a:txBody>
                    <a:bodyPr/>
                    <a:lstStyle/>
                    <a:p>
                      <a:pPr algn="just">
                        <a:spcAft>
                          <a:spcPts val="0"/>
                        </a:spcAft>
                      </a:pPr>
                      <a:endParaRPr lang="en-US" sz="1600" kern="0">
                        <a:latin typeface="+mn-ea"/>
                        <a:ea typeface="+mn-ea"/>
                        <a:cs typeface="Times New Roman"/>
                      </a:endParaRPr>
                    </a:p>
                  </a:txBody>
                  <a:tcPr marL="61702" marR="61702"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600" kern="0" dirty="0">
                          <a:latin typeface="+mn-ea"/>
                          <a:ea typeface="+mn-ea"/>
                          <a:cs typeface="Times New Roman"/>
                        </a:rPr>
                        <a:t>循環器系</a:t>
                      </a:r>
                      <a:endParaRPr lang="ja-JP" sz="1600" kern="100" dirty="0">
                        <a:latin typeface="+mn-ea"/>
                        <a:ea typeface="+mn-ea"/>
                        <a:cs typeface="Times New Roman"/>
                      </a:endParaRPr>
                    </a:p>
                  </a:txBody>
                  <a:tcPr marL="61702" marR="61702"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0" dirty="0">
                          <a:latin typeface="+mn-ea"/>
                          <a:ea typeface="+mn-ea"/>
                          <a:cs typeface="Times New Roman"/>
                        </a:rPr>
                        <a:t>×</a:t>
                      </a:r>
                      <a:endParaRPr lang="ja-JP" sz="1600" b="1" kern="100" dirty="0">
                        <a:latin typeface="+mn-ea"/>
                        <a:ea typeface="+mn-ea"/>
                        <a:cs typeface="Times New Roman"/>
                      </a:endParaRPr>
                    </a:p>
                  </a:txBody>
                  <a:tcPr marL="61702" marR="61702" marT="36000" marB="3600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0" dirty="0">
                          <a:latin typeface="+mn-ea"/>
                          <a:ea typeface="+mn-ea"/>
                          <a:cs typeface="Times New Roman"/>
                        </a:rPr>
                        <a:t>SPM</a:t>
                      </a:r>
                      <a:r>
                        <a:rPr lang="ja-JP" sz="1600" kern="0" dirty="0">
                          <a:latin typeface="+mn-ea"/>
                          <a:ea typeface="+mn-ea"/>
                          <a:cs typeface="ＭＳ Ｐゴシック"/>
                        </a:rPr>
                        <a:t>濃度と負の関連あり</a:t>
                      </a:r>
                      <a:r>
                        <a:rPr lang="ja-JP" sz="1600" kern="0" dirty="0" smtClean="0">
                          <a:latin typeface="+mn-ea"/>
                          <a:ea typeface="+mn-ea"/>
                          <a:cs typeface="ＭＳ Ｐゴシック"/>
                        </a:rPr>
                        <a:t>（血圧</a:t>
                      </a:r>
                      <a:r>
                        <a:rPr lang="ja-JP" sz="1600" kern="0" dirty="0">
                          <a:latin typeface="+mn-ea"/>
                          <a:ea typeface="+mn-ea"/>
                          <a:cs typeface="ＭＳ Ｐゴシック"/>
                        </a:rPr>
                        <a:t>など</a:t>
                      </a:r>
                      <a:r>
                        <a:rPr lang="ja-JP" sz="1600" kern="0" dirty="0" smtClean="0">
                          <a:latin typeface="+mn-ea"/>
                          <a:ea typeface="+mn-ea"/>
                          <a:cs typeface="ＭＳ Ｐゴシック"/>
                        </a:rPr>
                        <a:t>のリスク因子未調整</a:t>
                      </a:r>
                      <a:r>
                        <a:rPr lang="ja-JP" sz="1600" kern="0" dirty="0">
                          <a:latin typeface="+mn-ea"/>
                          <a:ea typeface="+mn-ea"/>
                          <a:cs typeface="ＭＳ Ｐゴシック"/>
                        </a:rPr>
                        <a:t>）</a:t>
                      </a:r>
                      <a:endParaRPr lang="ja-JP" sz="1600" kern="100" dirty="0">
                        <a:latin typeface="+mn-ea"/>
                        <a:ea typeface="+mn-ea"/>
                        <a:cs typeface="Times New Roman"/>
                      </a:endParaRPr>
                    </a:p>
                  </a:txBody>
                  <a:tcPr marL="61702" marR="61702" marT="36000" marB="3600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9453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67544" y="260648"/>
            <a:ext cx="6984776" cy="1008112"/>
          </a:xfrm>
        </p:spPr>
        <p:txBody>
          <a:bodyPr/>
          <a:lstStyle/>
          <a:p>
            <a:pPr algn="ctr" eaLnBrk="1" hangingPunct="1">
              <a:defRPr/>
            </a:pPr>
            <a:r>
              <a:rPr lang="ja-JP" altLang="en-US" sz="4800" dirty="0" smtClean="0"/>
              <a:t>日死亡との関連</a:t>
            </a:r>
          </a:p>
        </p:txBody>
      </p:sp>
      <p:sp>
        <p:nvSpPr>
          <p:cNvPr id="15363" name="Rectangle 3"/>
          <p:cNvSpPr>
            <a:spLocks noGrp="1" noChangeArrowheads="1"/>
          </p:cNvSpPr>
          <p:nvPr>
            <p:ph type="body" idx="1"/>
          </p:nvPr>
        </p:nvSpPr>
        <p:spPr>
          <a:xfrm>
            <a:off x="684213" y="1341438"/>
            <a:ext cx="7920037" cy="5400675"/>
          </a:xfrm>
        </p:spPr>
        <p:txBody>
          <a:bodyPr/>
          <a:lstStyle/>
          <a:p>
            <a:pPr eaLnBrk="1" hangingPunct="1">
              <a:lnSpc>
                <a:spcPct val="120000"/>
              </a:lnSpc>
            </a:pPr>
            <a:r>
              <a:rPr lang="en-US" altLang="ja-JP" sz="2800" smtClean="0"/>
              <a:t>PM</a:t>
            </a:r>
            <a:r>
              <a:rPr lang="en-US" altLang="ja-JP" sz="2800" baseline="-25000" smtClean="0"/>
              <a:t>2.5</a:t>
            </a:r>
            <a:r>
              <a:rPr lang="ja-JP" altLang="en-US" sz="2800" smtClean="0"/>
              <a:t>測定地点がある</a:t>
            </a:r>
            <a:r>
              <a:rPr lang="en-US" altLang="ja-JP" sz="2800" smtClean="0"/>
              <a:t>20</a:t>
            </a:r>
            <a:r>
              <a:rPr lang="ja-JP" altLang="en-US" sz="2800" smtClean="0"/>
              <a:t>地域</a:t>
            </a:r>
          </a:p>
          <a:p>
            <a:pPr eaLnBrk="1" hangingPunct="1">
              <a:lnSpc>
                <a:spcPct val="120000"/>
              </a:lnSpc>
            </a:pPr>
            <a:r>
              <a:rPr lang="en-US" altLang="ja-JP" sz="2800" smtClean="0"/>
              <a:t>65</a:t>
            </a:r>
            <a:r>
              <a:rPr lang="ja-JP" altLang="en-US" sz="2800" smtClean="0"/>
              <a:t>歳以上の全死因（外因死を除く）、呼吸器疾患、循環器疾患による死亡（平成</a:t>
            </a:r>
            <a:r>
              <a:rPr lang="en-US" altLang="ja-JP" sz="2800" smtClean="0"/>
              <a:t>14</a:t>
            </a:r>
            <a:r>
              <a:rPr lang="ja-JP" altLang="en-US" sz="2800" smtClean="0"/>
              <a:t>～</a:t>
            </a:r>
            <a:r>
              <a:rPr lang="en-US" altLang="ja-JP" sz="2800" smtClean="0"/>
              <a:t>16</a:t>
            </a:r>
            <a:r>
              <a:rPr lang="ja-JP" altLang="en-US" sz="2800" smtClean="0"/>
              <a:t>年）</a:t>
            </a:r>
          </a:p>
          <a:p>
            <a:pPr eaLnBrk="1" hangingPunct="1">
              <a:lnSpc>
                <a:spcPct val="120000"/>
              </a:lnSpc>
            </a:pPr>
            <a:r>
              <a:rPr lang="en-US" altLang="ja-JP" sz="2800" smtClean="0"/>
              <a:t>20</a:t>
            </a:r>
            <a:r>
              <a:rPr lang="ja-JP" altLang="en-US" sz="2800" smtClean="0"/>
              <a:t>地域の統合では、呼吸器疾患などで統計的に有意な上昇がみられるものがあった。</a:t>
            </a:r>
          </a:p>
          <a:p>
            <a:pPr eaLnBrk="1" hangingPunct="1">
              <a:lnSpc>
                <a:spcPct val="120000"/>
              </a:lnSpc>
            </a:pPr>
            <a:r>
              <a:rPr lang="ja-JP" altLang="en-US" sz="2800" smtClean="0"/>
              <a:t>地域別には、有意な上昇が見られる場合もあったが、逆に有意な低下が見られた地域もある。</a:t>
            </a:r>
          </a:p>
          <a:p>
            <a:pPr eaLnBrk="1" hangingPunct="1">
              <a:lnSpc>
                <a:spcPct val="120000"/>
              </a:lnSpc>
            </a:pPr>
            <a:r>
              <a:rPr lang="ja-JP" altLang="en-US" sz="2800" smtClean="0"/>
              <a:t>諸外国に比して死亡リスク推計値は小さく、特に循環器疾患による死亡リスクは異なっていた。</a:t>
            </a:r>
          </a:p>
        </p:txBody>
      </p:sp>
    </p:spTree>
    <p:extLst>
      <p:ext uri="{BB962C8B-B14F-4D97-AF65-F5344CB8AC3E}">
        <p14:creationId xmlns:p14="http://schemas.microsoft.com/office/powerpoint/2010/main" val="312687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0850" y="188913"/>
            <a:ext cx="7001470" cy="791815"/>
          </a:xfrm>
        </p:spPr>
        <p:txBody>
          <a:bodyPr/>
          <a:lstStyle/>
          <a:p>
            <a:pPr algn="ctr" eaLnBrk="1" hangingPunct="1">
              <a:defRPr/>
            </a:pPr>
            <a:r>
              <a:rPr lang="ja-JP" altLang="en-US" sz="4400" dirty="0" smtClean="0">
                <a:effectLst>
                  <a:outerShdw blurRad="38100" dist="38100" dir="2700000" algn="tl">
                    <a:srgbClr val="000000">
                      <a:alpha val="43137"/>
                    </a:srgbClr>
                  </a:outerShdw>
                </a:effectLst>
              </a:rPr>
              <a:t>ピークフロー値との関連</a:t>
            </a:r>
          </a:p>
        </p:txBody>
      </p:sp>
      <p:sp>
        <p:nvSpPr>
          <p:cNvPr id="18435" name="Rectangle 3"/>
          <p:cNvSpPr>
            <a:spLocks noGrp="1" noChangeArrowheads="1"/>
          </p:cNvSpPr>
          <p:nvPr>
            <p:ph type="body" idx="1"/>
          </p:nvPr>
        </p:nvSpPr>
        <p:spPr>
          <a:xfrm>
            <a:off x="683568" y="1770629"/>
            <a:ext cx="7816850" cy="4562475"/>
          </a:xfrm>
        </p:spPr>
        <p:txBody>
          <a:bodyPr/>
          <a:lstStyle/>
          <a:p>
            <a:pPr eaLnBrk="1" hangingPunct="1">
              <a:lnSpc>
                <a:spcPts val="4000"/>
              </a:lnSpc>
              <a:spcBef>
                <a:spcPts val="600"/>
              </a:spcBef>
            </a:pPr>
            <a:r>
              <a:rPr lang="ja-JP" altLang="en-US" sz="2800" dirty="0" smtClean="0">
                <a:latin typeface="ＭＳ Ｐゴシック" pitchFamily="50" charset="-128"/>
              </a:rPr>
              <a:t>千葉県の病院に長期間入院している小児気管支喘息患者</a:t>
            </a:r>
            <a:r>
              <a:rPr lang="en-US" altLang="ja-JP" sz="2800" dirty="0" smtClean="0">
                <a:latin typeface="ＭＳ Ｐゴシック" pitchFamily="50" charset="-128"/>
              </a:rPr>
              <a:t>17</a:t>
            </a:r>
            <a:r>
              <a:rPr lang="ja-JP" altLang="en-US" sz="2800" dirty="0" smtClean="0">
                <a:latin typeface="ＭＳ Ｐゴシック" pitchFamily="50" charset="-128"/>
              </a:rPr>
              <a:t>名（平均</a:t>
            </a:r>
            <a:r>
              <a:rPr lang="en-US" altLang="ja-JP" sz="2800" dirty="0" smtClean="0">
                <a:latin typeface="ＭＳ Ｐゴシック" pitchFamily="50" charset="-128"/>
              </a:rPr>
              <a:t>11.4</a:t>
            </a:r>
            <a:r>
              <a:rPr lang="ja-JP" altLang="en-US" sz="2800" dirty="0" smtClean="0">
                <a:latin typeface="ＭＳ Ｐゴシック" pitchFamily="50" charset="-128"/>
              </a:rPr>
              <a:t>歳）</a:t>
            </a:r>
          </a:p>
          <a:p>
            <a:pPr eaLnBrk="1" hangingPunct="1">
              <a:lnSpc>
                <a:spcPts val="4000"/>
              </a:lnSpc>
              <a:spcBef>
                <a:spcPts val="600"/>
              </a:spcBef>
            </a:pPr>
            <a:r>
              <a:rPr lang="ja-JP" altLang="en-US" sz="2800" dirty="0" smtClean="0">
                <a:latin typeface="ＭＳ Ｐゴシック" pitchFamily="50" charset="-128"/>
              </a:rPr>
              <a:t>毎日</a:t>
            </a:r>
            <a:r>
              <a:rPr lang="ja-JP" altLang="en-US" sz="2800" dirty="0" smtClean="0">
                <a:solidFill>
                  <a:srgbClr val="800080"/>
                </a:solidFill>
              </a:rPr>
              <a:t>午前</a:t>
            </a:r>
            <a:r>
              <a:rPr lang="en-US" altLang="ja-JP" sz="2800" dirty="0" smtClean="0">
                <a:solidFill>
                  <a:srgbClr val="800080"/>
                </a:solidFill>
              </a:rPr>
              <a:t>7</a:t>
            </a:r>
            <a:r>
              <a:rPr lang="ja-JP" altLang="en-US" sz="2800" dirty="0" smtClean="0">
                <a:solidFill>
                  <a:srgbClr val="800080"/>
                </a:solidFill>
              </a:rPr>
              <a:t>時</a:t>
            </a:r>
            <a:r>
              <a:rPr lang="ja-JP" altLang="en-US" sz="2800" dirty="0" smtClean="0"/>
              <a:t>と</a:t>
            </a:r>
            <a:r>
              <a:rPr lang="ja-JP" altLang="en-US" sz="2800" dirty="0" smtClean="0">
                <a:solidFill>
                  <a:srgbClr val="800080"/>
                </a:solidFill>
              </a:rPr>
              <a:t>午後</a:t>
            </a:r>
            <a:r>
              <a:rPr lang="en-US" altLang="ja-JP" sz="2800" dirty="0" smtClean="0">
                <a:solidFill>
                  <a:srgbClr val="800080"/>
                </a:solidFill>
              </a:rPr>
              <a:t>7</a:t>
            </a:r>
            <a:r>
              <a:rPr lang="ja-JP" altLang="en-US" sz="2800" dirty="0" smtClean="0">
                <a:solidFill>
                  <a:srgbClr val="800080"/>
                </a:solidFill>
              </a:rPr>
              <a:t>時</a:t>
            </a:r>
            <a:r>
              <a:rPr lang="ja-JP" altLang="en-US" sz="2800" dirty="0" smtClean="0">
                <a:latin typeface="ＭＳ Ｐゴシック" pitchFamily="50" charset="-128"/>
              </a:rPr>
              <a:t>にピークフロー値を測定</a:t>
            </a:r>
            <a:endParaRPr lang="en-US" altLang="ja-JP" sz="2800" dirty="0" smtClean="0">
              <a:latin typeface="ＭＳ Ｐゴシック" pitchFamily="50" charset="-128"/>
            </a:endParaRPr>
          </a:p>
          <a:p>
            <a:pPr eaLnBrk="1" hangingPunct="1">
              <a:lnSpc>
                <a:spcPts val="4000"/>
              </a:lnSpc>
              <a:spcBef>
                <a:spcPts val="600"/>
              </a:spcBef>
            </a:pPr>
            <a:r>
              <a:rPr lang="en-US" altLang="ja-JP" sz="2800" dirty="0" smtClean="0"/>
              <a:t>PM</a:t>
            </a:r>
            <a:r>
              <a:rPr lang="en-US" altLang="ja-JP" sz="2800" baseline="-25000" dirty="0" smtClean="0"/>
              <a:t>2.5</a:t>
            </a:r>
            <a:r>
              <a:rPr lang="ja-JP" altLang="en-US" sz="2800" dirty="0" smtClean="0"/>
              <a:t>濃度は病院近傍の大気環境測定局で測定</a:t>
            </a:r>
          </a:p>
          <a:p>
            <a:pPr eaLnBrk="1" hangingPunct="1">
              <a:lnSpc>
                <a:spcPts val="4000"/>
              </a:lnSpc>
              <a:spcBef>
                <a:spcPts val="600"/>
              </a:spcBef>
            </a:pPr>
            <a:r>
              <a:rPr lang="ja-JP" altLang="en-US" sz="3000" dirty="0" smtClean="0"/>
              <a:t>ピークフロー値と</a:t>
            </a:r>
            <a:r>
              <a:rPr lang="en-US" altLang="ja-JP" sz="3000" dirty="0" smtClean="0"/>
              <a:t>PM</a:t>
            </a:r>
            <a:r>
              <a:rPr lang="en-US" altLang="ja-JP" sz="3000" baseline="-25000" dirty="0" smtClean="0"/>
              <a:t>2.5</a:t>
            </a:r>
            <a:r>
              <a:rPr lang="ja-JP" altLang="en-US" sz="3000" dirty="0" smtClean="0"/>
              <a:t>濃度の関連を検討</a:t>
            </a:r>
          </a:p>
          <a:p>
            <a:pPr lvl="1" eaLnBrk="1" hangingPunct="1">
              <a:lnSpc>
                <a:spcPts val="4000"/>
              </a:lnSpc>
              <a:spcBef>
                <a:spcPts val="600"/>
              </a:spcBef>
            </a:pPr>
            <a:r>
              <a:rPr lang="ja-JP" altLang="en-US" sz="2600" dirty="0" smtClean="0"/>
              <a:t>性，年齢，身長，気温の影響を調整</a:t>
            </a:r>
          </a:p>
          <a:p>
            <a:pPr lvl="1" eaLnBrk="1" hangingPunct="1">
              <a:lnSpc>
                <a:spcPts val="4000"/>
              </a:lnSpc>
              <a:spcBef>
                <a:spcPts val="600"/>
              </a:spcBef>
            </a:pPr>
            <a:r>
              <a:rPr lang="en-US" altLang="ja-JP" sz="2600" dirty="0" smtClean="0">
                <a:solidFill>
                  <a:srgbClr val="800080"/>
                </a:solidFill>
              </a:rPr>
              <a:t>PM</a:t>
            </a:r>
            <a:r>
              <a:rPr lang="en-US" altLang="ja-JP" sz="2600" baseline="-25000" dirty="0" smtClean="0">
                <a:solidFill>
                  <a:srgbClr val="800080"/>
                </a:solidFill>
              </a:rPr>
              <a:t>2.5</a:t>
            </a:r>
            <a:r>
              <a:rPr lang="ja-JP" altLang="en-US" sz="2600" dirty="0" smtClean="0">
                <a:solidFill>
                  <a:srgbClr val="800080"/>
                </a:solidFill>
              </a:rPr>
              <a:t>濃度が</a:t>
            </a:r>
            <a:r>
              <a:rPr lang="en-US" altLang="ja-JP" sz="2600" dirty="0" smtClean="0">
                <a:solidFill>
                  <a:srgbClr val="800080"/>
                </a:solidFill>
              </a:rPr>
              <a:t>10 </a:t>
            </a:r>
            <a:r>
              <a:rPr lang="en-US" altLang="ja-JP" sz="2600" dirty="0" smtClean="0">
                <a:solidFill>
                  <a:srgbClr val="800080"/>
                </a:solidFill>
                <a:latin typeface="Symbol" pitchFamily="18" charset="2"/>
              </a:rPr>
              <a:t>m</a:t>
            </a:r>
            <a:r>
              <a:rPr lang="en-US" altLang="ja-JP" sz="2600" dirty="0" smtClean="0">
                <a:solidFill>
                  <a:srgbClr val="800080"/>
                </a:solidFill>
              </a:rPr>
              <a:t>g/m</a:t>
            </a:r>
            <a:r>
              <a:rPr lang="en-US" altLang="ja-JP" sz="2600" baseline="30000" dirty="0" smtClean="0">
                <a:solidFill>
                  <a:srgbClr val="800080"/>
                </a:solidFill>
              </a:rPr>
              <a:t>3</a:t>
            </a:r>
            <a:r>
              <a:rPr lang="ja-JP" altLang="en-US" sz="2600" dirty="0" smtClean="0">
                <a:solidFill>
                  <a:srgbClr val="800080"/>
                </a:solidFill>
              </a:rPr>
              <a:t>増加したときのピークフロー値の変化量</a:t>
            </a:r>
            <a:r>
              <a:rPr lang="ja-JP" altLang="en-US" sz="2600" dirty="0" smtClean="0"/>
              <a:t>で示した。</a:t>
            </a:r>
          </a:p>
        </p:txBody>
      </p:sp>
      <p:sp>
        <p:nvSpPr>
          <p:cNvPr id="18436" name="Text Box 5"/>
          <p:cNvSpPr txBox="1">
            <a:spLocks noChangeArrowheads="1"/>
          </p:cNvSpPr>
          <p:nvPr/>
        </p:nvSpPr>
        <p:spPr bwMode="auto">
          <a:xfrm>
            <a:off x="395288" y="1052513"/>
            <a:ext cx="4801314" cy="646331"/>
          </a:xfrm>
          <a:prstGeom prst="rect">
            <a:avLst/>
          </a:prstGeom>
          <a:noFill/>
          <a:ln w="9525">
            <a:noFill/>
            <a:miter lim="800000"/>
            <a:headEnd/>
            <a:tailEnd/>
          </a:ln>
        </p:spPr>
        <p:txBody>
          <a:bodyPr wrap="none">
            <a:spAutoFit/>
          </a:bodyPr>
          <a:lstStyle/>
          <a:p>
            <a:r>
              <a:rPr lang="ja-JP" altLang="en-US" sz="3600" dirty="0" smtClean="0">
                <a:solidFill>
                  <a:srgbClr val="800080"/>
                </a:solidFill>
              </a:rPr>
              <a:t>気管支</a:t>
            </a:r>
            <a:r>
              <a:rPr lang="ja-JP" altLang="en-US" sz="3600" dirty="0">
                <a:solidFill>
                  <a:srgbClr val="800080"/>
                </a:solidFill>
              </a:rPr>
              <a:t>喘息児（入院児）</a:t>
            </a:r>
          </a:p>
        </p:txBody>
      </p:sp>
      <p:sp>
        <p:nvSpPr>
          <p:cNvPr id="5" name="正方形/長方形 6"/>
          <p:cNvSpPr>
            <a:spLocks noChangeArrowheads="1"/>
          </p:cNvSpPr>
          <p:nvPr/>
        </p:nvSpPr>
        <p:spPr bwMode="auto">
          <a:xfrm>
            <a:off x="3132138" y="6488113"/>
            <a:ext cx="601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dirty="0">
                <a:latin typeface="Times New Roman" panose="02020603050405020304" pitchFamily="18" charset="0"/>
                <a:cs typeface="Times New Roman" panose="02020603050405020304" pitchFamily="18" charset="0"/>
              </a:rPr>
              <a:t>(Yamazaki, </a:t>
            </a:r>
            <a:r>
              <a:rPr lang="en-US" altLang="ja-JP" sz="1800" dirty="0" err="1">
                <a:latin typeface="Times New Roman" panose="02020603050405020304" pitchFamily="18" charset="0"/>
                <a:cs typeface="Times New Roman" panose="02020603050405020304" pitchFamily="18" charset="0"/>
              </a:rPr>
              <a:t>Shima</a:t>
            </a:r>
            <a:r>
              <a:rPr lang="en-US" altLang="ja-JP" sz="1800" dirty="0">
                <a:latin typeface="Times New Roman" panose="02020603050405020304" pitchFamily="18" charset="0"/>
                <a:cs typeface="Times New Roman" panose="02020603050405020304" pitchFamily="18" charset="0"/>
              </a:rPr>
              <a:t>, et al. Environmental Health, 10:15, 2011) </a:t>
            </a:r>
            <a:endParaRPr lang="ja-JP"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221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3062683" y="3665969"/>
            <a:ext cx="5912907" cy="2808312"/>
          </a:xfrm>
          <a:prstGeom prst="rect">
            <a:avLst/>
          </a:prstGeom>
          <a:noFill/>
          <a:ln w="9525">
            <a:noFill/>
            <a:miter lim="800000"/>
            <a:headEnd/>
            <a:tailEnd/>
          </a:ln>
        </p:spPr>
      </p:pic>
      <p:pic>
        <p:nvPicPr>
          <p:cNvPr id="20482" name="Picture 5"/>
          <p:cNvPicPr>
            <a:picLocks noChangeAspect="1" noChangeArrowheads="1"/>
          </p:cNvPicPr>
          <p:nvPr/>
        </p:nvPicPr>
        <p:blipFill>
          <a:blip r:embed="rId4" cstate="print"/>
          <a:srcRect/>
          <a:stretch>
            <a:fillRect/>
          </a:stretch>
        </p:blipFill>
        <p:spPr bwMode="auto">
          <a:xfrm>
            <a:off x="2973142" y="848263"/>
            <a:ext cx="5915037" cy="2829902"/>
          </a:xfrm>
          <a:prstGeom prst="rect">
            <a:avLst/>
          </a:prstGeom>
          <a:noFill/>
          <a:ln w="9525">
            <a:noFill/>
            <a:miter lim="800000"/>
            <a:headEnd/>
            <a:tailEnd/>
          </a:ln>
        </p:spPr>
      </p:pic>
      <p:sp>
        <p:nvSpPr>
          <p:cNvPr id="82946" name="Rectangle 2"/>
          <p:cNvSpPr>
            <a:spLocks noGrp="1" noChangeArrowheads="1"/>
          </p:cNvSpPr>
          <p:nvPr>
            <p:ph type="title"/>
          </p:nvPr>
        </p:nvSpPr>
        <p:spPr>
          <a:xfrm>
            <a:off x="467544" y="116632"/>
            <a:ext cx="7056784" cy="706437"/>
          </a:xfrm>
        </p:spPr>
        <p:txBody>
          <a:bodyPr/>
          <a:lstStyle/>
          <a:p>
            <a:pPr algn="ctr" eaLnBrk="1" hangingPunct="1">
              <a:defRPr/>
            </a:pPr>
            <a:r>
              <a:rPr lang="ja-JP" altLang="en-US" sz="4800" dirty="0" smtClean="0">
                <a:effectLst>
                  <a:outerShdw blurRad="38100" dist="38100" dir="2700000" algn="tl">
                    <a:srgbClr val="000000">
                      <a:alpha val="43137"/>
                    </a:srgbClr>
                  </a:outerShdw>
                </a:effectLst>
              </a:rPr>
              <a:t>ピークフロー値変化量</a:t>
            </a:r>
          </a:p>
        </p:txBody>
      </p:sp>
      <p:sp>
        <p:nvSpPr>
          <p:cNvPr id="82948" name="Rectangle 4"/>
          <p:cNvSpPr>
            <a:spLocks noChangeArrowheads="1"/>
          </p:cNvSpPr>
          <p:nvPr/>
        </p:nvSpPr>
        <p:spPr bwMode="auto">
          <a:xfrm>
            <a:off x="-5851" y="908720"/>
            <a:ext cx="3096344" cy="1144929"/>
          </a:xfrm>
          <a:prstGeom prst="rect">
            <a:avLst/>
          </a:prstGeom>
          <a:noFill/>
          <a:ln w="9525">
            <a:noFill/>
            <a:miter lim="800000"/>
            <a:headEnd/>
            <a:tailEnd/>
          </a:ln>
          <a:effectLst/>
        </p:spPr>
        <p:txBody>
          <a:bodyPr wrap="square" anchor="ctr">
            <a:spAutoFit/>
          </a:bodyPr>
          <a:lstStyle/>
          <a:p>
            <a:pPr algn="ctr">
              <a:lnSpc>
                <a:spcPct val="95000"/>
              </a:lnSpc>
              <a:defRPr/>
            </a:pPr>
            <a:r>
              <a:rPr lang="en-US" altLang="ja-JP" sz="2400" dirty="0" smtClean="0">
                <a:solidFill>
                  <a:srgbClr val="002060"/>
                </a:solidFill>
              </a:rPr>
              <a:t>24</a:t>
            </a:r>
            <a:r>
              <a:rPr lang="ja-JP" altLang="en-US" sz="2400" dirty="0" smtClean="0">
                <a:solidFill>
                  <a:srgbClr val="002060"/>
                </a:solidFill>
              </a:rPr>
              <a:t>時間前～測定時の１時間平均</a:t>
            </a:r>
            <a:r>
              <a:rPr lang="en-US" altLang="ja-JP" sz="2400" dirty="0" smtClean="0">
                <a:solidFill>
                  <a:srgbClr val="002060"/>
                </a:solidFill>
              </a:rPr>
              <a:t>PM</a:t>
            </a:r>
            <a:r>
              <a:rPr lang="en-US" altLang="ja-JP" sz="2400" baseline="-25000" dirty="0" smtClean="0">
                <a:solidFill>
                  <a:srgbClr val="002060"/>
                </a:solidFill>
              </a:rPr>
              <a:t>2.5</a:t>
            </a:r>
            <a:r>
              <a:rPr lang="ja-JP" altLang="en-US" sz="2400" dirty="0">
                <a:solidFill>
                  <a:srgbClr val="002060"/>
                </a:solidFill>
              </a:rPr>
              <a:t>濃度</a:t>
            </a:r>
            <a:r>
              <a:rPr lang="en-US" altLang="ja-JP" sz="2400" dirty="0">
                <a:solidFill>
                  <a:srgbClr val="002060"/>
                </a:solidFill>
              </a:rPr>
              <a:t>10 </a:t>
            </a:r>
            <a:r>
              <a:rPr lang="en-US" altLang="ja-JP" sz="2400" dirty="0">
                <a:solidFill>
                  <a:srgbClr val="002060"/>
                </a:solidFill>
                <a:latin typeface="Symbol" pitchFamily="18" charset="2"/>
              </a:rPr>
              <a:t>m</a:t>
            </a:r>
            <a:r>
              <a:rPr lang="en-US" altLang="ja-JP" sz="2400" dirty="0">
                <a:solidFill>
                  <a:srgbClr val="002060"/>
                </a:solidFill>
              </a:rPr>
              <a:t>g/m</a:t>
            </a:r>
            <a:r>
              <a:rPr lang="en-US" altLang="ja-JP" sz="2400" baseline="30000" dirty="0">
                <a:solidFill>
                  <a:srgbClr val="002060"/>
                </a:solidFill>
              </a:rPr>
              <a:t>3</a:t>
            </a:r>
            <a:r>
              <a:rPr lang="ja-JP" altLang="en-US" sz="2400" dirty="0">
                <a:solidFill>
                  <a:srgbClr val="002060"/>
                </a:solidFill>
              </a:rPr>
              <a:t>増加</a:t>
            </a:r>
            <a:r>
              <a:rPr lang="ja-JP" altLang="en-US" sz="2400" dirty="0" smtClean="0">
                <a:solidFill>
                  <a:srgbClr val="002060"/>
                </a:solidFill>
              </a:rPr>
              <a:t>あたり</a:t>
            </a:r>
          </a:p>
        </p:txBody>
      </p:sp>
      <p:sp>
        <p:nvSpPr>
          <p:cNvPr id="20485" name="Text Box 6"/>
          <p:cNvSpPr txBox="1">
            <a:spLocks noChangeArrowheads="1"/>
          </p:cNvSpPr>
          <p:nvPr/>
        </p:nvSpPr>
        <p:spPr bwMode="auto">
          <a:xfrm>
            <a:off x="107504" y="1196752"/>
            <a:ext cx="3600400" cy="504056"/>
          </a:xfrm>
          <a:prstGeom prst="rect">
            <a:avLst/>
          </a:prstGeom>
          <a:noFill/>
          <a:ln w="9525">
            <a:noFill/>
            <a:miter lim="800000"/>
            <a:headEnd/>
            <a:tailEnd/>
          </a:ln>
        </p:spPr>
        <p:txBody>
          <a:bodyPr/>
          <a:lstStyle/>
          <a:p>
            <a:endParaRPr lang="ja-JP" altLang="en-US" sz="2400" dirty="0">
              <a:solidFill>
                <a:srgbClr val="0033CC"/>
              </a:solidFill>
            </a:endParaRPr>
          </a:p>
        </p:txBody>
      </p:sp>
      <p:sp>
        <p:nvSpPr>
          <p:cNvPr id="8" name="Rectangle 7"/>
          <p:cNvSpPr>
            <a:spLocks noChangeArrowheads="1"/>
          </p:cNvSpPr>
          <p:nvPr/>
        </p:nvSpPr>
        <p:spPr bwMode="auto">
          <a:xfrm>
            <a:off x="5603216" y="764704"/>
            <a:ext cx="543739" cy="523220"/>
          </a:xfrm>
          <a:prstGeom prst="rect">
            <a:avLst/>
          </a:prstGeom>
          <a:noFill/>
          <a:ln w="9525">
            <a:noFill/>
            <a:miter lim="800000"/>
            <a:headEnd/>
            <a:tailEnd/>
          </a:ln>
          <a:effectLst/>
        </p:spPr>
        <p:txBody>
          <a:bodyPr wrap="none">
            <a:spAutoFit/>
          </a:bodyPr>
          <a:lstStyle/>
          <a:p>
            <a:pPr>
              <a:defRPr/>
            </a:pPr>
            <a:r>
              <a:rPr lang="ja-JP" altLang="en-US" sz="2800" dirty="0">
                <a:solidFill>
                  <a:srgbClr val="800080"/>
                </a:solidFill>
                <a:effectLst>
                  <a:outerShdw blurRad="38100" dist="38100" dir="2700000" algn="tl">
                    <a:srgbClr val="C0C0C0"/>
                  </a:outerShdw>
                </a:effectLst>
              </a:rPr>
              <a:t>朝</a:t>
            </a:r>
          </a:p>
        </p:txBody>
      </p:sp>
      <p:sp>
        <p:nvSpPr>
          <p:cNvPr id="9" name="Rectangle 8"/>
          <p:cNvSpPr>
            <a:spLocks noChangeArrowheads="1"/>
          </p:cNvSpPr>
          <p:nvPr/>
        </p:nvSpPr>
        <p:spPr bwMode="auto">
          <a:xfrm>
            <a:off x="5658790" y="3640775"/>
            <a:ext cx="543739" cy="523220"/>
          </a:xfrm>
          <a:prstGeom prst="rect">
            <a:avLst/>
          </a:prstGeom>
          <a:noFill/>
          <a:ln w="9525">
            <a:noFill/>
            <a:miter lim="800000"/>
            <a:headEnd/>
            <a:tailEnd/>
          </a:ln>
          <a:effectLst/>
        </p:spPr>
        <p:txBody>
          <a:bodyPr wrap="none">
            <a:spAutoFit/>
          </a:bodyPr>
          <a:lstStyle/>
          <a:p>
            <a:pPr>
              <a:defRPr/>
            </a:pPr>
            <a:r>
              <a:rPr lang="ja-JP" altLang="en-US" sz="2800" dirty="0">
                <a:solidFill>
                  <a:srgbClr val="800080"/>
                </a:solidFill>
                <a:effectLst>
                  <a:outerShdw blurRad="38100" dist="38100" dir="2700000" algn="tl">
                    <a:srgbClr val="C0C0C0"/>
                  </a:outerShdw>
                </a:effectLst>
              </a:rPr>
              <a:t>夜</a:t>
            </a:r>
          </a:p>
        </p:txBody>
      </p:sp>
      <p:sp>
        <p:nvSpPr>
          <p:cNvPr id="10" name="正方形/長方形 6"/>
          <p:cNvSpPr>
            <a:spLocks noChangeArrowheads="1"/>
          </p:cNvSpPr>
          <p:nvPr/>
        </p:nvSpPr>
        <p:spPr bwMode="auto">
          <a:xfrm>
            <a:off x="3132138" y="6488113"/>
            <a:ext cx="6011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dirty="0">
                <a:latin typeface="Times New Roman" panose="02020603050405020304" pitchFamily="18" charset="0"/>
                <a:cs typeface="Times New Roman" panose="02020603050405020304" pitchFamily="18" charset="0"/>
              </a:rPr>
              <a:t>(Yamazaki, </a:t>
            </a:r>
            <a:r>
              <a:rPr lang="en-US" altLang="ja-JP" sz="1800" dirty="0" err="1">
                <a:latin typeface="Times New Roman" panose="02020603050405020304" pitchFamily="18" charset="0"/>
                <a:cs typeface="Times New Roman" panose="02020603050405020304" pitchFamily="18" charset="0"/>
              </a:rPr>
              <a:t>Shima</a:t>
            </a:r>
            <a:r>
              <a:rPr lang="en-US" altLang="ja-JP" sz="1800" dirty="0">
                <a:latin typeface="Times New Roman" panose="02020603050405020304" pitchFamily="18" charset="0"/>
                <a:cs typeface="Times New Roman" panose="02020603050405020304" pitchFamily="18" charset="0"/>
              </a:rPr>
              <a:t>, et al. Environmental Health, 10:15, 2011) </a:t>
            </a:r>
            <a:endParaRPr lang="ja-JP"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377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8976" y="188640"/>
            <a:ext cx="8784976" cy="792163"/>
          </a:xfrm>
        </p:spPr>
        <p:txBody>
          <a:bodyPr/>
          <a:lstStyle/>
          <a:p>
            <a:pPr eaLnBrk="1" hangingPunct="1">
              <a:defRPr/>
            </a:pPr>
            <a:r>
              <a:rPr lang="ja-JP" altLang="en-US" sz="4400" dirty="0" smtClean="0">
                <a:effectLst>
                  <a:outerShdw blurRad="38100" dist="38100" dir="2700000" algn="tl">
                    <a:srgbClr val="000000">
                      <a:alpha val="43137"/>
                    </a:srgbClr>
                  </a:outerShdw>
                </a:effectLst>
              </a:rPr>
              <a:t>ピークフロー値との関連（要約）</a:t>
            </a:r>
          </a:p>
        </p:txBody>
      </p:sp>
      <p:sp>
        <p:nvSpPr>
          <p:cNvPr id="27651" name="Rectangle 3"/>
          <p:cNvSpPr>
            <a:spLocks noGrp="1" noChangeArrowheads="1"/>
          </p:cNvSpPr>
          <p:nvPr>
            <p:ph type="body" idx="1"/>
          </p:nvPr>
        </p:nvSpPr>
        <p:spPr>
          <a:xfrm>
            <a:off x="467544" y="1268760"/>
            <a:ext cx="8280920" cy="5400600"/>
          </a:xfrm>
        </p:spPr>
        <p:txBody>
          <a:bodyPr/>
          <a:lstStyle/>
          <a:p>
            <a:pPr eaLnBrk="1" hangingPunct="1">
              <a:lnSpc>
                <a:spcPct val="105000"/>
              </a:lnSpc>
            </a:pPr>
            <a:r>
              <a:rPr lang="ja-JP" altLang="en-US" sz="3200" dirty="0" smtClean="0">
                <a:solidFill>
                  <a:srgbClr val="800080"/>
                </a:solidFill>
              </a:rPr>
              <a:t>気管支喘息児（入院児）</a:t>
            </a:r>
          </a:p>
          <a:p>
            <a:pPr lvl="1" eaLnBrk="1" hangingPunct="1">
              <a:lnSpc>
                <a:spcPct val="105000"/>
              </a:lnSpc>
              <a:spcBef>
                <a:spcPts val="0"/>
              </a:spcBef>
            </a:pPr>
            <a:r>
              <a:rPr lang="ja-JP" altLang="en-US" sz="2800" dirty="0" smtClean="0"/>
              <a:t>午後４時以降の大気中</a:t>
            </a:r>
            <a:r>
              <a:rPr lang="en-US" altLang="ja-JP" sz="2800" dirty="0" smtClean="0"/>
              <a:t>PM</a:t>
            </a:r>
            <a:r>
              <a:rPr lang="en-US" altLang="ja-JP" sz="2800" baseline="-25000" dirty="0" smtClean="0"/>
              <a:t>2.5</a:t>
            </a:r>
            <a:r>
              <a:rPr lang="ja-JP" altLang="en-US" sz="2800" dirty="0" smtClean="0"/>
              <a:t>濃度の上昇により、当日夜と翌日朝のピークフロー値の有意な低下が観察された。</a:t>
            </a:r>
          </a:p>
          <a:p>
            <a:pPr eaLnBrk="1" hangingPunct="1">
              <a:lnSpc>
                <a:spcPct val="105000"/>
              </a:lnSpc>
            </a:pPr>
            <a:r>
              <a:rPr lang="ja-JP" altLang="en-US" sz="3200" dirty="0" smtClean="0">
                <a:solidFill>
                  <a:srgbClr val="800080"/>
                </a:solidFill>
              </a:rPr>
              <a:t>水泳教室に通う喘息児</a:t>
            </a:r>
          </a:p>
          <a:p>
            <a:pPr lvl="1" eaLnBrk="1" hangingPunct="1">
              <a:lnSpc>
                <a:spcPct val="105000"/>
              </a:lnSpc>
              <a:spcBef>
                <a:spcPts val="0"/>
              </a:spcBef>
            </a:pPr>
            <a:r>
              <a:rPr lang="ja-JP" altLang="en-US" sz="2800" dirty="0" smtClean="0"/>
              <a:t>温暖期に起床時のピークフロー値の低下と大気中</a:t>
            </a:r>
            <a:r>
              <a:rPr lang="en-US" altLang="ja-JP" sz="2800" dirty="0" smtClean="0"/>
              <a:t>SPM</a:t>
            </a:r>
            <a:r>
              <a:rPr lang="ja-JP" altLang="en-US" sz="2800" dirty="0" smtClean="0"/>
              <a:t>濃度との関連がみられた。</a:t>
            </a:r>
          </a:p>
          <a:p>
            <a:pPr eaLnBrk="1" hangingPunct="1">
              <a:lnSpc>
                <a:spcPct val="105000"/>
              </a:lnSpc>
            </a:pPr>
            <a:r>
              <a:rPr lang="ja-JP" altLang="en-US" sz="3200" dirty="0" smtClean="0">
                <a:solidFill>
                  <a:srgbClr val="800080"/>
                </a:solidFill>
              </a:rPr>
              <a:t>小学生（健常児）</a:t>
            </a:r>
          </a:p>
          <a:p>
            <a:pPr lvl="1" eaLnBrk="1" hangingPunct="1">
              <a:lnSpc>
                <a:spcPct val="105000"/>
              </a:lnSpc>
              <a:spcBef>
                <a:spcPts val="0"/>
              </a:spcBef>
            </a:pPr>
            <a:r>
              <a:rPr lang="ja-JP" altLang="en-US" sz="2800" dirty="0" smtClean="0"/>
              <a:t>夜間の肺機能値は、測定前の一部の時間帯の大気中</a:t>
            </a:r>
            <a:r>
              <a:rPr lang="en-US" altLang="ja-JP" sz="2800" dirty="0" smtClean="0"/>
              <a:t>PM</a:t>
            </a:r>
            <a:r>
              <a:rPr lang="en-US" altLang="ja-JP" sz="2800" baseline="-25000" dirty="0" smtClean="0"/>
              <a:t>2.5</a:t>
            </a:r>
            <a:r>
              <a:rPr lang="ja-JP" altLang="en-US" sz="2800" dirty="0" smtClean="0"/>
              <a:t>濃度が高いとわずかな低下が認められたが、喘息児に比べて、その程度は小さかった。</a:t>
            </a:r>
          </a:p>
        </p:txBody>
      </p:sp>
    </p:spTree>
    <p:extLst>
      <p:ext uri="{BB962C8B-B14F-4D97-AF65-F5344CB8AC3E}">
        <p14:creationId xmlns:p14="http://schemas.microsoft.com/office/powerpoint/2010/main" val="3804066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7238" y="188913"/>
            <a:ext cx="8229600" cy="1008062"/>
          </a:xfrm>
        </p:spPr>
        <p:txBody>
          <a:bodyPr/>
          <a:lstStyle/>
          <a:p>
            <a:pPr eaLnBrk="1" hangingPunct="1">
              <a:defRPr/>
            </a:pPr>
            <a:r>
              <a:rPr lang="ja-JP" altLang="en-US" sz="4400" dirty="0" smtClean="0"/>
              <a:t>長期曝露の呼吸器系への影響</a:t>
            </a:r>
          </a:p>
        </p:txBody>
      </p:sp>
      <p:sp>
        <p:nvSpPr>
          <p:cNvPr id="36867" name="Rectangle 3"/>
          <p:cNvSpPr>
            <a:spLocks noGrp="1" noChangeArrowheads="1"/>
          </p:cNvSpPr>
          <p:nvPr>
            <p:ph type="body" idx="1"/>
          </p:nvPr>
        </p:nvSpPr>
        <p:spPr>
          <a:xfrm>
            <a:off x="467544" y="1341438"/>
            <a:ext cx="7992888" cy="5327650"/>
          </a:xfrm>
        </p:spPr>
        <p:txBody>
          <a:bodyPr/>
          <a:lstStyle/>
          <a:p>
            <a:pPr eaLnBrk="1" hangingPunct="1">
              <a:lnSpc>
                <a:spcPct val="120000"/>
              </a:lnSpc>
              <a:spcBef>
                <a:spcPct val="30000"/>
              </a:spcBef>
            </a:pPr>
            <a:r>
              <a:rPr lang="ja-JP" altLang="en-US" sz="3600" dirty="0" smtClean="0">
                <a:solidFill>
                  <a:srgbClr val="800080"/>
                </a:solidFill>
              </a:rPr>
              <a:t>環境省微小粒子状物質曝露影響調査</a:t>
            </a:r>
          </a:p>
          <a:p>
            <a:pPr lvl="1" eaLnBrk="1" hangingPunct="1">
              <a:lnSpc>
                <a:spcPct val="120000"/>
              </a:lnSpc>
              <a:spcBef>
                <a:spcPct val="30000"/>
              </a:spcBef>
            </a:pPr>
            <a:r>
              <a:rPr lang="ja-JP" altLang="en-US" sz="3200" dirty="0" smtClean="0"/>
              <a:t>全国</a:t>
            </a:r>
            <a:r>
              <a:rPr lang="en-US" altLang="ja-JP" sz="3200" dirty="0" smtClean="0"/>
              <a:t>7</a:t>
            </a:r>
            <a:r>
              <a:rPr lang="ja-JP" altLang="en-US" sz="3200" dirty="0" smtClean="0"/>
              <a:t>地域の</a:t>
            </a:r>
            <a:r>
              <a:rPr lang="en-US" altLang="ja-JP" sz="3200" dirty="0" smtClean="0"/>
              <a:t>3</a:t>
            </a:r>
            <a:r>
              <a:rPr lang="ja-JP" altLang="en-US" sz="3200" dirty="0" smtClean="0"/>
              <a:t>歳児とその保護者について、呼吸器症状を５年間追跡調査</a:t>
            </a:r>
          </a:p>
          <a:p>
            <a:pPr lvl="1" eaLnBrk="1" hangingPunct="1">
              <a:lnSpc>
                <a:spcPct val="120000"/>
              </a:lnSpc>
              <a:spcBef>
                <a:spcPct val="30000"/>
              </a:spcBef>
            </a:pPr>
            <a:r>
              <a:rPr lang="ja-JP" altLang="en-US" sz="3200" dirty="0" smtClean="0"/>
              <a:t>小児では、呼吸器症状の有症率及び喘息様症状の発症率と</a:t>
            </a:r>
            <a:r>
              <a:rPr lang="en-US" altLang="ja-JP" sz="3200" dirty="0" smtClean="0"/>
              <a:t>PM</a:t>
            </a:r>
            <a:r>
              <a:rPr lang="en-US" altLang="ja-JP" sz="3200" baseline="-25000" dirty="0" smtClean="0"/>
              <a:t>2.5</a:t>
            </a:r>
            <a:r>
              <a:rPr lang="ja-JP" altLang="en-US" sz="3200" dirty="0" smtClean="0"/>
              <a:t>濃度との関連はみられなかった。</a:t>
            </a:r>
          </a:p>
          <a:p>
            <a:pPr lvl="1" eaLnBrk="1" hangingPunct="1">
              <a:lnSpc>
                <a:spcPct val="120000"/>
              </a:lnSpc>
              <a:spcBef>
                <a:spcPct val="30000"/>
              </a:spcBef>
            </a:pPr>
            <a:r>
              <a:rPr lang="ja-JP" altLang="en-US" sz="3200" dirty="0" smtClean="0"/>
              <a:t>保護者では、持続性の咳、痰の有症率と</a:t>
            </a:r>
            <a:r>
              <a:rPr lang="en-US" altLang="ja-JP" sz="3200" dirty="0" smtClean="0"/>
              <a:t>PM</a:t>
            </a:r>
            <a:r>
              <a:rPr lang="en-US" altLang="ja-JP" sz="3200" baseline="-25000" dirty="0" smtClean="0"/>
              <a:t>2.5</a:t>
            </a:r>
            <a:r>
              <a:rPr lang="ja-JP" altLang="en-US" sz="3200" dirty="0" smtClean="0"/>
              <a:t>濃度の関連性が認められた。 </a:t>
            </a:r>
          </a:p>
        </p:txBody>
      </p:sp>
    </p:spTree>
    <p:extLst>
      <p:ext uri="{BB962C8B-B14F-4D97-AF65-F5344CB8AC3E}">
        <p14:creationId xmlns:p14="http://schemas.microsoft.com/office/powerpoint/2010/main" val="210477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23850" y="188913"/>
            <a:ext cx="8229600" cy="1008062"/>
          </a:xfrm>
        </p:spPr>
        <p:txBody>
          <a:bodyPr/>
          <a:lstStyle/>
          <a:p>
            <a:pPr eaLnBrk="1" hangingPunct="1">
              <a:defRPr/>
            </a:pPr>
            <a:r>
              <a:rPr lang="ja-JP" altLang="en-US" sz="4400" dirty="0" smtClean="0"/>
              <a:t>長期曝露の死亡への影響</a:t>
            </a:r>
          </a:p>
        </p:txBody>
      </p:sp>
      <p:sp>
        <p:nvSpPr>
          <p:cNvPr id="34819" name="Rectangle 3"/>
          <p:cNvSpPr>
            <a:spLocks noGrp="1" noChangeArrowheads="1"/>
          </p:cNvSpPr>
          <p:nvPr>
            <p:ph type="body" idx="1"/>
          </p:nvPr>
        </p:nvSpPr>
        <p:spPr>
          <a:xfrm>
            <a:off x="679631" y="1197336"/>
            <a:ext cx="7815783" cy="5472316"/>
          </a:xfrm>
        </p:spPr>
        <p:txBody>
          <a:bodyPr/>
          <a:lstStyle/>
          <a:p>
            <a:pPr eaLnBrk="1" hangingPunct="1">
              <a:lnSpc>
                <a:spcPct val="110000"/>
              </a:lnSpc>
              <a:spcBef>
                <a:spcPts val="600"/>
              </a:spcBef>
            </a:pPr>
            <a:r>
              <a:rPr lang="en-US" altLang="ja-JP" sz="3600" dirty="0" smtClean="0">
                <a:solidFill>
                  <a:srgbClr val="800080"/>
                </a:solidFill>
              </a:rPr>
              <a:t>3</a:t>
            </a:r>
            <a:r>
              <a:rPr lang="ja-JP" altLang="en-US" sz="3600" dirty="0" smtClean="0">
                <a:solidFill>
                  <a:srgbClr val="800080"/>
                </a:solidFill>
              </a:rPr>
              <a:t>府県コホート研究</a:t>
            </a:r>
          </a:p>
          <a:p>
            <a:pPr lvl="1" eaLnBrk="1" hangingPunct="1">
              <a:lnSpc>
                <a:spcPct val="110000"/>
              </a:lnSpc>
              <a:spcBef>
                <a:spcPts val="600"/>
              </a:spcBef>
            </a:pPr>
            <a:r>
              <a:rPr lang="ja-JP" altLang="en-US" dirty="0" smtClean="0"/>
              <a:t>宮城県、愛知県、大阪府で、それぞれ都市地区と対照地区の</a:t>
            </a:r>
            <a:r>
              <a:rPr lang="en-US" altLang="ja-JP" dirty="0" smtClean="0"/>
              <a:t>40</a:t>
            </a:r>
            <a:r>
              <a:rPr lang="ja-JP" altLang="en-US" dirty="0" smtClean="0"/>
              <a:t>歳以上の男女約</a:t>
            </a:r>
            <a:r>
              <a:rPr lang="en-US" altLang="ja-JP" dirty="0" smtClean="0"/>
              <a:t>10</a:t>
            </a:r>
            <a:r>
              <a:rPr lang="ja-JP" altLang="en-US" dirty="0" smtClean="0"/>
              <a:t>万人を対象</a:t>
            </a:r>
          </a:p>
          <a:p>
            <a:pPr lvl="1" eaLnBrk="1" hangingPunct="1">
              <a:lnSpc>
                <a:spcPct val="110000"/>
              </a:lnSpc>
              <a:spcBef>
                <a:spcPts val="600"/>
              </a:spcBef>
            </a:pPr>
            <a:r>
              <a:rPr lang="en-US" altLang="ja-JP" dirty="0" smtClean="0"/>
              <a:t>1983</a:t>
            </a:r>
            <a:r>
              <a:rPr lang="ja-JP" altLang="en-US" dirty="0" smtClean="0"/>
              <a:t>～</a:t>
            </a:r>
            <a:r>
              <a:rPr lang="en-US" altLang="ja-JP" dirty="0" smtClean="0"/>
              <a:t>85</a:t>
            </a:r>
            <a:r>
              <a:rPr lang="ja-JP" altLang="en-US" dirty="0" smtClean="0"/>
              <a:t>年から</a:t>
            </a:r>
            <a:r>
              <a:rPr lang="en-US" altLang="ja-JP" dirty="0" smtClean="0"/>
              <a:t>10</a:t>
            </a:r>
            <a:r>
              <a:rPr lang="ja-JP" altLang="en-US" dirty="0" smtClean="0"/>
              <a:t>～</a:t>
            </a:r>
            <a:r>
              <a:rPr lang="en-US" altLang="ja-JP" dirty="0" smtClean="0"/>
              <a:t>15</a:t>
            </a:r>
            <a:r>
              <a:rPr lang="ja-JP" altLang="en-US" dirty="0" smtClean="0"/>
              <a:t>年間追跡</a:t>
            </a:r>
          </a:p>
          <a:p>
            <a:pPr lvl="1" eaLnBrk="1" hangingPunct="1">
              <a:lnSpc>
                <a:spcPct val="110000"/>
              </a:lnSpc>
              <a:spcBef>
                <a:spcPts val="600"/>
              </a:spcBef>
            </a:pPr>
            <a:r>
              <a:rPr lang="ja-JP" altLang="en-US" dirty="0" smtClean="0"/>
              <a:t>全死亡、循環器及び呼吸器系疾患による死亡は</a:t>
            </a:r>
            <a:r>
              <a:rPr lang="en-US" altLang="ja-JP" dirty="0" smtClean="0"/>
              <a:t>SPM</a:t>
            </a:r>
            <a:r>
              <a:rPr lang="ja-JP" altLang="en-US" dirty="0" smtClean="0"/>
              <a:t>濃度との関連はみられない（負の関連あり）。</a:t>
            </a:r>
          </a:p>
          <a:p>
            <a:pPr lvl="1" eaLnBrk="1" hangingPunct="1">
              <a:lnSpc>
                <a:spcPct val="110000"/>
              </a:lnSpc>
              <a:spcBef>
                <a:spcPts val="600"/>
              </a:spcBef>
            </a:pPr>
            <a:r>
              <a:rPr lang="ja-JP" altLang="en-US" dirty="0" smtClean="0"/>
              <a:t>肺がん死亡は、男性及び男女計で</a:t>
            </a:r>
            <a:r>
              <a:rPr lang="en-US" altLang="ja-JP" dirty="0" smtClean="0"/>
              <a:t>SPM</a:t>
            </a:r>
            <a:r>
              <a:rPr lang="ja-JP" altLang="en-US" dirty="0" smtClean="0"/>
              <a:t>濃度との間に有意な正の相関がみられた。</a:t>
            </a:r>
            <a:endParaRPr lang="en-US" altLang="ja-JP" dirty="0" smtClean="0"/>
          </a:p>
          <a:p>
            <a:pPr lvl="1" eaLnBrk="1" hangingPunct="1">
              <a:lnSpc>
                <a:spcPct val="110000"/>
              </a:lnSpc>
              <a:spcBef>
                <a:spcPts val="600"/>
              </a:spcBef>
            </a:pPr>
            <a:r>
              <a:rPr lang="ja-JP" altLang="en-US" sz="2400" dirty="0" smtClean="0"/>
              <a:t>相対リスク（</a:t>
            </a:r>
            <a:r>
              <a:rPr lang="en-US" altLang="ja-JP" sz="2400" dirty="0" smtClean="0"/>
              <a:t>95</a:t>
            </a:r>
            <a:r>
              <a:rPr lang="ja-JP" altLang="en-US" sz="2400" dirty="0" smtClean="0"/>
              <a:t>％信頼区間）</a:t>
            </a:r>
            <a:endParaRPr lang="en-US" altLang="ja-JP" sz="2400" dirty="0"/>
          </a:p>
          <a:p>
            <a:pPr lvl="2">
              <a:lnSpc>
                <a:spcPct val="110000"/>
              </a:lnSpc>
              <a:spcBef>
                <a:spcPts val="600"/>
              </a:spcBef>
            </a:pPr>
            <a:r>
              <a:rPr lang="en-US" altLang="ja-JP" sz="2400" dirty="0" smtClean="0">
                <a:solidFill>
                  <a:srgbClr val="FF0000"/>
                </a:solidFill>
              </a:rPr>
              <a:t>SPM</a:t>
            </a:r>
            <a:r>
              <a:rPr lang="ja-JP" altLang="en-US" sz="2400" dirty="0" smtClean="0">
                <a:solidFill>
                  <a:srgbClr val="FF0000"/>
                </a:solidFill>
              </a:rPr>
              <a:t>濃度</a:t>
            </a:r>
            <a:r>
              <a:rPr lang="en-US" altLang="ja-JP" sz="2400" dirty="0" smtClean="0">
                <a:solidFill>
                  <a:srgbClr val="FF0000"/>
                </a:solidFill>
              </a:rPr>
              <a:t>10µg/m</a:t>
            </a:r>
            <a:r>
              <a:rPr lang="en-US" altLang="ja-JP" sz="2400" baseline="30000" dirty="0" smtClean="0">
                <a:solidFill>
                  <a:srgbClr val="FF0000"/>
                </a:solidFill>
              </a:rPr>
              <a:t>3</a:t>
            </a:r>
            <a:r>
              <a:rPr lang="ja-JP" altLang="en-US" sz="2400" dirty="0" smtClean="0">
                <a:solidFill>
                  <a:srgbClr val="FF0000"/>
                </a:solidFill>
              </a:rPr>
              <a:t>増加あたり </a:t>
            </a:r>
            <a:r>
              <a:rPr lang="en-US" altLang="ja-JP" sz="2400" dirty="0" smtClean="0">
                <a:solidFill>
                  <a:srgbClr val="FF0000"/>
                </a:solidFill>
              </a:rPr>
              <a:t>1.16 (1.08-1.25</a:t>
            </a:r>
            <a:r>
              <a:rPr lang="ja-JP" altLang="en-US" sz="2400" dirty="0" smtClean="0">
                <a:solidFill>
                  <a:srgbClr val="FF0000"/>
                </a:solidFill>
              </a:rPr>
              <a:t>）</a:t>
            </a:r>
            <a:endParaRPr lang="en-US" altLang="ja-JP" sz="2400" dirty="0" smtClean="0">
              <a:solidFill>
                <a:srgbClr val="FF0000"/>
              </a:solidFill>
            </a:endParaRPr>
          </a:p>
          <a:p>
            <a:pPr marL="693737" lvl="2" indent="0">
              <a:lnSpc>
                <a:spcPct val="110000"/>
              </a:lnSpc>
              <a:spcBef>
                <a:spcPts val="600"/>
              </a:spcBef>
              <a:buNone/>
            </a:pPr>
            <a:r>
              <a:rPr lang="ja-JP" altLang="en-US" sz="2400" dirty="0" smtClean="0">
                <a:solidFill>
                  <a:srgbClr val="FF0000"/>
                </a:solidFill>
              </a:rPr>
              <a:t>　 </a:t>
            </a:r>
            <a:r>
              <a:rPr lang="en-US" altLang="ja-JP" sz="2400" dirty="0" smtClean="0">
                <a:solidFill>
                  <a:srgbClr val="FF0000"/>
                </a:solidFill>
              </a:rPr>
              <a:t>PM</a:t>
            </a:r>
            <a:r>
              <a:rPr lang="en-US" altLang="ja-JP" sz="2400" baseline="-25000" dirty="0" smtClean="0">
                <a:solidFill>
                  <a:srgbClr val="FF0000"/>
                </a:solidFill>
              </a:rPr>
              <a:t>2.5</a:t>
            </a:r>
            <a:r>
              <a:rPr lang="ja-JP" altLang="en-US" sz="2400" dirty="0" smtClean="0">
                <a:solidFill>
                  <a:srgbClr val="FF0000"/>
                </a:solidFill>
              </a:rPr>
              <a:t>濃度に換算すれば、</a:t>
            </a:r>
            <a:r>
              <a:rPr lang="en-US" altLang="ja-JP" sz="2400" dirty="0" smtClean="0">
                <a:solidFill>
                  <a:srgbClr val="FF0000"/>
                </a:solidFill>
              </a:rPr>
              <a:t>1.24</a:t>
            </a:r>
            <a:r>
              <a:rPr lang="ja-JP" altLang="en-US" sz="2400" dirty="0">
                <a:solidFill>
                  <a:srgbClr val="FF0000"/>
                </a:solidFill>
              </a:rPr>
              <a:t> </a:t>
            </a:r>
            <a:r>
              <a:rPr lang="en-US" altLang="ja-JP" sz="2400" dirty="0" smtClean="0">
                <a:solidFill>
                  <a:srgbClr val="FF0000"/>
                </a:solidFill>
              </a:rPr>
              <a:t>(1.12-1.37) </a:t>
            </a:r>
          </a:p>
        </p:txBody>
      </p:sp>
    </p:spTree>
    <p:extLst>
      <p:ext uri="{BB962C8B-B14F-4D97-AF65-F5344CB8AC3E}">
        <p14:creationId xmlns:p14="http://schemas.microsoft.com/office/powerpoint/2010/main" val="3826670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3248" y="272840"/>
            <a:ext cx="6912768" cy="1224136"/>
          </a:xfrm>
        </p:spPr>
        <p:txBody>
          <a:bodyPr/>
          <a:lstStyle/>
          <a:p>
            <a:pPr algn="dist">
              <a:lnSpc>
                <a:spcPct val="90000"/>
              </a:lnSpc>
            </a:pPr>
            <a:r>
              <a:rPr lang="ja-JP" altLang="en-US" sz="4400" dirty="0" smtClean="0">
                <a:effectLst>
                  <a:outerShdw blurRad="38100" dist="38100" dir="2700000" algn="tl">
                    <a:srgbClr val="000000">
                      <a:alpha val="43137"/>
                    </a:srgbClr>
                  </a:outerShdw>
                </a:effectLst>
              </a:rPr>
              <a:t>微小粒子状物質（</a:t>
            </a:r>
            <a:r>
              <a:rPr lang="en-US" altLang="ja-JP" sz="4400" dirty="0" smtClean="0">
                <a:effectLst>
                  <a:outerShdw blurRad="38100" dist="38100" dir="2700000" algn="tl">
                    <a:srgbClr val="000000">
                      <a:alpha val="43137"/>
                    </a:srgbClr>
                  </a:outerShdw>
                </a:effectLst>
              </a:rPr>
              <a:t>PM</a:t>
            </a:r>
            <a:r>
              <a:rPr lang="en-US" altLang="ja-JP" sz="4400" baseline="-25000" dirty="0" smtClean="0">
                <a:effectLst>
                  <a:outerShdw blurRad="38100" dist="38100" dir="2700000" algn="tl">
                    <a:srgbClr val="000000">
                      <a:alpha val="43137"/>
                    </a:srgbClr>
                  </a:outerShdw>
                </a:effectLst>
              </a:rPr>
              <a:t>2.5</a:t>
            </a:r>
            <a:r>
              <a:rPr lang="ja-JP" altLang="en-US" sz="4400" dirty="0" smtClean="0">
                <a:effectLst>
                  <a:outerShdw blurRad="38100" dist="38100" dir="2700000" algn="tl">
                    <a:srgbClr val="000000">
                      <a:alpha val="43137"/>
                    </a:srgbClr>
                  </a:outerShdw>
                </a:effectLst>
              </a:rPr>
              <a:t>）の</a:t>
            </a:r>
            <a:r>
              <a:rPr lang="en-US" altLang="ja-JP" sz="4400" dirty="0" smtClean="0">
                <a:effectLst>
                  <a:outerShdw blurRad="38100" dist="38100" dir="2700000" algn="tl">
                    <a:srgbClr val="000000">
                      <a:alpha val="43137"/>
                    </a:srgbClr>
                  </a:outerShdw>
                </a:effectLst>
              </a:rPr>
              <a:t/>
            </a:r>
            <a:br>
              <a:rPr lang="en-US" altLang="ja-JP" sz="4400" dirty="0" smtClean="0">
                <a:effectLst>
                  <a:outerShdw blurRad="38100" dist="38100" dir="2700000" algn="tl">
                    <a:srgbClr val="000000">
                      <a:alpha val="43137"/>
                    </a:srgbClr>
                  </a:outerShdw>
                </a:effectLst>
              </a:rPr>
            </a:br>
            <a:r>
              <a:rPr lang="ja-JP" altLang="en-US" sz="4400" dirty="0" smtClean="0">
                <a:effectLst>
                  <a:outerShdw blurRad="38100" dist="38100" dir="2700000" algn="tl">
                    <a:srgbClr val="000000">
                      <a:alpha val="43137"/>
                    </a:srgbClr>
                  </a:outerShdw>
                </a:effectLst>
              </a:rPr>
              <a:t>喘息に与える短期的影響</a:t>
            </a:r>
            <a:endParaRPr lang="ja-JP" altLang="en-US" sz="4400" b="0" dirty="0" smtClean="0">
              <a:effectLst>
                <a:outerShdw blurRad="38100" dist="38100" dir="2700000" algn="tl">
                  <a:srgbClr val="000000">
                    <a:alpha val="43137"/>
                  </a:srgbClr>
                </a:outerShdw>
              </a:effectLst>
            </a:endParaRPr>
          </a:p>
        </p:txBody>
      </p:sp>
      <p:sp>
        <p:nvSpPr>
          <p:cNvPr id="34822" name="コンテンツ プレースホルダ 96"/>
          <p:cNvSpPr>
            <a:spLocks noGrp="1"/>
          </p:cNvSpPr>
          <p:nvPr>
            <p:ph idx="1"/>
          </p:nvPr>
        </p:nvSpPr>
        <p:spPr>
          <a:xfrm>
            <a:off x="323528" y="1484784"/>
            <a:ext cx="7920880" cy="4680520"/>
          </a:xfrm>
        </p:spPr>
        <p:txBody>
          <a:bodyPr/>
          <a:lstStyle/>
          <a:p>
            <a:pPr>
              <a:lnSpc>
                <a:spcPct val="105000"/>
              </a:lnSpc>
              <a:spcBef>
                <a:spcPts val="600"/>
              </a:spcBef>
            </a:pPr>
            <a:r>
              <a:rPr lang="ja-JP" altLang="en-US" sz="3200" dirty="0" smtClean="0"/>
              <a:t>対象</a:t>
            </a:r>
            <a:endParaRPr lang="en-US" altLang="ja-JP" sz="3200" dirty="0" smtClean="0"/>
          </a:p>
          <a:p>
            <a:pPr lvl="1">
              <a:lnSpc>
                <a:spcPct val="105000"/>
              </a:lnSpc>
              <a:spcBef>
                <a:spcPts val="0"/>
              </a:spcBef>
            </a:pPr>
            <a:r>
              <a:rPr lang="ja-JP" altLang="en-US" sz="2800" dirty="0" smtClean="0">
                <a:latin typeface="ＭＳ Ｐゴシック" charset="-128"/>
              </a:rPr>
              <a:t>長期にわたって入院中の小児気管支喘息患者</a:t>
            </a:r>
            <a:r>
              <a:rPr lang="en-US" altLang="ja-JP" sz="2800" dirty="0" smtClean="0"/>
              <a:t>19</a:t>
            </a:r>
            <a:r>
              <a:rPr lang="ja-JP" altLang="en-US" sz="2800" dirty="0" smtClean="0"/>
              <a:t>名（</a:t>
            </a:r>
            <a:r>
              <a:rPr lang="en-US" altLang="ja-JP" sz="2800" dirty="0" smtClean="0"/>
              <a:t>8</a:t>
            </a:r>
            <a:r>
              <a:rPr lang="ja-JP" altLang="en-US" sz="2800" dirty="0" smtClean="0"/>
              <a:t>～</a:t>
            </a:r>
            <a:r>
              <a:rPr lang="en-US" altLang="ja-JP" sz="2800" dirty="0" smtClean="0"/>
              <a:t>15</a:t>
            </a:r>
            <a:r>
              <a:rPr lang="ja-JP" altLang="en-US" sz="2800" dirty="0" smtClean="0"/>
              <a:t>歳）</a:t>
            </a:r>
          </a:p>
          <a:p>
            <a:pPr>
              <a:lnSpc>
                <a:spcPct val="105000"/>
              </a:lnSpc>
              <a:spcBef>
                <a:spcPts val="600"/>
              </a:spcBef>
            </a:pPr>
            <a:r>
              <a:rPr lang="ja-JP" altLang="en-US" sz="3200" dirty="0" smtClean="0"/>
              <a:t>方法</a:t>
            </a:r>
            <a:endParaRPr lang="en-US" altLang="ja-JP" sz="3200" dirty="0" smtClean="0"/>
          </a:p>
          <a:p>
            <a:pPr lvl="1">
              <a:lnSpc>
                <a:spcPct val="105000"/>
              </a:lnSpc>
              <a:spcBef>
                <a:spcPts val="0"/>
              </a:spcBef>
            </a:pPr>
            <a:r>
              <a:rPr lang="ja-JP" altLang="en-US" sz="2800" dirty="0" smtClean="0"/>
              <a:t>毎日、朝（午前</a:t>
            </a:r>
            <a:r>
              <a:rPr lang="en-US" altLang="ja-JP" sz="2800" dirty="0" smtClean="0"/>
              <a:t>6</a:t>
            </a:r>
            <a:r>
              <a:rPr lang="ja-JP" altLang="en-US" sz="2800" dirty="0" smtClean="0"/>
              <a:t>時）と夜（午後</a:t>
            </a:r>
            <a:r>
              <a:rPr lang="en-US" altLang="ja-JP" sz="2800" dirty="0" smtClean="0"/>
              <a:t>7</a:t>
            </a:r>
            <a:r>
              <a:rPr lang="ja-JP" altLang="en-US" sz="2800" dirty="0" smtClean="0"/>
              <a:t>時）に肺機能を測定し、看護師により喘鳴の有無を確認した。</a:t>
            </a:r>
            <a:endParaRPr lang="en-US" altLang="ja-JP" sz="2800" dirty="0" smtClean="0"/>
          </a:p>
          <a:p>
            <a:pPr lvl="1">
              <a:lnSpc>
                <a:spcPct val="105000"/>
              </a:lnSpc>
              <a:spcBef>
                <a:spcPts val="600"/>
              </a:spcBef>
            </a:pPr>
            <a:r>
              <a:rPr lang="en-US" altLang="ja-JP" sz="2800" dirty="0" smtClean="0"/>
              <a:t>PM</a:t>
            </a:r>
            <a:r>
              <a:rPr lang="en-US" altLang="ja-JP" sz="2800" baseline="-25000" dirty="0" smtClean="0"/>
              <a:t>2.5</a:t>
            </a:r>
            <a:r>
              <a:rPr lang="ja-JP" altLang="en-US" sz="2800" dirty="0" smtClean="0"/>
              <a:t>濃度は、病院内（病室）、病院外（玄関）、病院に近接する一般環境大気測定局で測定</a:t>
            </a:r>
            <a:endParaRPr lang="en-US" altLang="ja-JP" sz="2800" dirty="0" smtClean="0"/>
          </a:p>
          <a:p>
            <a:pPr lvl="1">
              <a:lnSpc>
                <a:spcPct val="105000"/>
              </a:lnSpc>
              <a:spcBef>
                <a:spcPts val="600"/>
              </a:spcBef>
            </a:pPr>
            <a:r>
              <a:rPr lang="ja-JP" altLang="en-US" sz="2800" dirty="0" smtClean="0"/>
              <a:t>ピークフロー値（</a:t>
            </a:r>
            <a:r>
              <a:rPr lang="en-US" altLang="ja-JP" sz="2800" dirty="0" smtClean="0"/>
              <a:t>PEF</a:t>
            </a:r>
            <a:r>
              <a:rPr lang="ja-JP" altLang="en-US" sz="2800" dirty="0" smtClean="0"/>
              <a:t>）及び喘鳴症状と</a:t>
            </a:r>
            <a:r>
              <a:rPr lang="en-US" altLang="ja-JP" sz="2800" dirty="0" smtClean="0"/>
              <a:t>PM</a:t>
            </a:r>
            <a:r>
              <a:rPr lang="en-US" altLang="ja-JP" sz="2800" baseline="-25000" dirty="0" smtClean="0"/>
              <a:t>2.5</a:t>
            </a:r>
            <a:r>
              <a:rPr lang="ja-JP" altLang="en-US" sz="2800" dirty="0" smtClean="0"/>
              <a:t>濃度との関連を解析した。</a:t>
            </a:r>
          </a:p>
        </p:txBody>
      </p:sp>
      <p:sp>
        <p:nvSpPr>
          <p:cNvPr id="4" name="Text Box 5"/>
          <p:cNvSpPr txBox="1">
            <a:spLocks noChangeArrowheads="1"/>
          </p:cNvSpPr>
          <p:nvPr/>
        </p:nvSpPr>
        <p:spPr bwMode="auto">
          <a:xfrm>
            <a:off x="3881384" y="6457203"/>
            <a:ext cx="5274329" cy="36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000" dirty="0">
                <a:latin typeface="Times New Roman" panose="02020603050405020304" pitchFamily="18" charset="0"/>
              </a:rPr>
              <a:t>(Ma, </a:t>
            </a:r>
            <a:r>
              <a:rPr lang="en-US" altLang="ja-JP" sz="2000" dirty="0" err="1">
                <a:latin typeface="Times New Roman" panose="02020603050405020304" pitchFamily="18" charset="0"/>
              </a:rPr>
              <a:t>Shima</a:t>
            </a:r>
            <a:r>
              <a:rPr lang="en-US" altLang="ja-JP" sz="2000" dirty="0">
                <a:latin typeface="Times New Roman" panose="02020603050405020304" pitchFamily="18" charset="0"/>
              </a:rPr>
              <a:t>, et al. J </a:t>
            </a:r>
            <a:r>
              <a:rPr lang="en-US" altLang="ja-JP" sz="2000" dirty="0" err="1">
                <a:latin typeface="Times New Roman" panose="02020603050405020304" pitchFamily="18" charset="0"/>
              </a:rPr>
              <a:t>Epidemiol</a:t>
            </a:r>
            <a:r>
              <a:rPr lang="en-US" altLang="ja-JP" sz="2000" dirty="0">
                <a:latin typeface="Times New Roman" panose="02020603050405020304" pitchFamily="18" charset="0"/>
              </a:rPr>
              <a:t>, 18: 97-110, 2008)</a:t>
            </a:r>
            <a:endParaRPr lang="ja-JP" alt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7545" y="273048"/>
            <a:ext cx="6768752" cy="1150739"/>
          </a:xfrm>
        </p:spPr>
        <p:txBody>
          <a:bodyPr/>
          <a:lstStyle/>
          <a:p>
            <a:pPr algn="dist">
              <a:lnSpc>
                <a:spcPct val="90000"/>
              </a:lnSpc>
            </a:pPr>
            <a:r>
              <a:rPr lang="ja-JP" altLang="en-US" sz="4400" dirty="0" smtClean="0">
                <a:effectLst>
                  <a:outerShdw blurRad="38100" dist="38100" dir="2700000" algn="tl">
                    <a:srgbClr val="000000">
                      <a:alpha val="43137"/>
                    </a:srgbClr>
                  </a:outerShdw>
                </a:effectLst>
              </a:rPr>
              <a:t>期間中の</a:t>
            </a:r>
            <a:r>
              <a:rPr lang="en-US" altLang="ja-JP" sz="4400" dirty="0" smtClean="0">
                <a:effectLst>
                  <a:outerShdw blurRad="38100" dist="38100" dir="2700000" algn="tl">
                    <a:srgbClr val="000000">
                      <a:alpha val="43137"/>
                    </a:srgbClr>
                  </a:outerShdw>
                </a:effectLst>
              </a:rPr>
              <a:t>PM</a:t>
            </a:r>
            <a:r>
              <a:rPr lang="en-US" altLang="ja-JP" sz="4400" baseline="-25000" dirty="0" smtClean="0">
                <a:effectLst>
                  <a:outerShdw blurRad="38100" dist="38100" dir="2700000" algn="tl">
                    <a:srgbClr val="000000">
                      <a:alpha val="43137"/>
                    </a:srgbClr>
                  </a:outerShdw>
                </a:effectLst>
              </a:rPr>
              <a:t>2.5</a:t>
            </a:r>
            <a:r>
              <a:rPr lang="ja-JP" altLang="en-US" sz="4400" dirty="0" smtClean="0">
                <a:effectLst>
                  <a:outerShdw blurRad="38100" dist="38100" dir="2700000" algn="tl">
                    <a:srgbClr val="000000">
                      <a:alpha val="43137"/>
                    </a:srgbClr>
                  </a:outerShdw>
                </a:effectLst>
              </a:rPr>
              <a:t>濃度及び</a:t>
            </a:r>
            <a:r>
              <a:rPr lang="en-US" altLang="ja-JP" sz="4400" dirty="0" smtClean="0">
                <a:effectLst>
                  <a:outerShdw blurRad="38100" dist="38100" dir="2700000" algn="tl">
                    <a:srgbClr val="000000">
                      <a:alpha val="43137"/>
                    </a:srgbClr>
                  </a:outerShdw>
                </a:effectLst>
              </a:rPr>
              <a:t/>
            </a:r>
            <a:br>
              <a:rPr lang="en-US" altLang="ja-JP" sz="4400" dirty="0" smtClean="0">
                <a:effectLst>
                  <a:outerShdw blurRad="38100" dist="38100" dir="2700000" algn="tl">
                    <a:srgbClr val="000000">
                      <a:alpha val="43137"/>
                    </a:srgbClr>
                  </a:outerShdw>
                </a:effectLst>
              </a:rPr>
            </a:br>
            <a:r>
              <a:rPr lang="ja-JP" altLang="en-US" sz="4400" dirty="0" smtClean="0">
                <a:effectLst>
                  <a:outerShdw blurRad="38100" dist="38100" dir="2700000" algn="tl">
                    <a:srgbClr val="000000">
                      <a:alpha val="43137"/>
                    </a:srgbClr>
                  </a:outerShdw>
                </a:effectLst>
              </a:rPr>
              <a:t>喘鳴症状有症率</a:t>
            </a:r>
            <a:r>
              <a:rPr lang="ja-JP" altLang="en-US" sz="4400" dirty="0">
                <a:effectLst>
                  <a:outerShdw blurRad="38100" dist="38100" dir="2700000" algn="tl">
                    <a:srgbClr val="000000">
                      <a:alpha val="43137"/>
                    </a:srgbClr>
                  </a:outerShdw>
                </a:effectLst>
              </a:rPr>
              <a:t>の推移</a:t>
            </a:r>
          </a:p>
        </p:txBody>
      </p:sp>
      <p:pic>
        <p:nvPicPr>
          <p:cNvPr id="65549" name="Picture 13"/>
          <p:cNvPicPr>
            <a:picLocks noChangeAspect="1" noChangeArrowheads="1"/>
          </p:cNvPicPr>
          <p:nvPr/>
        </p:nvPicPr>
        <p:blipFill>
          <a:blip r:embed="rId3" cstate="print"/>
          <a:srcRect/>
          <a:stretch>
            <a:fillRect/>
          </a:stretch>
        </p:blipFill>
        <p:spPr bwMode="auto">
          <a:xfrm>
            <a:off x="527981" y="1470477"/>
            <a:ext cx="7284379" cy="2771143"/>
          </a:xfrm>
          <a:prstGeom prst="rect">
            <a:avLst/>
          </a:prstGeom>
          <a:noFill/>
          <a:ln w="9525">
            <a:noFill/>
            <a:miter lim="800000"/>
            <a:headEnd/>
            <a:tailEnd/>
          </a:ln>
          <a:effectLst/>
        </p:spPr>
      </p:pic>
      <p:sp>
        <p:nvSpPr>
          <p:cNvPr id="65550" name="Text Box 14"/>
          <p:cNvSpPr txBox="1">
            <a:spLocks noChangeArrowheads="1"/>
          </p:cNvSpPr>
          <p:nvPr/>
        </p:nvSpPr>
        <p:spPr bwMode="auto">
          <a:xfrm rot="16200000">
            <a:off x="-461142" y="2527040"/>
            <a:ext cx="2193925" cy="336550"/>
          </a:xfrm>
          <a:prstGeom prst="rect">
            <a:avLst/>
          </a:prstGeom>
          <a:noFill/>
          <a:ln w="9525">
            <a:noFill/>
            <a:miter lim="800000"/>
            <a:headEnd/>
            <a:tailEnd/>
          </a:ln>
          <a:effectLst/>
        </p:spPr>
        <p:txBody>
          <a:bodyPr wrap="none">
            <a:spAutoFit/>
          </a:bodyPr>
          <a:lstStyle/>
          <a:p>
            <a:r>
              <a:rPr lang="en-US" altLang="ja-JP" sz="1600" b="1" dirty="0">
                <a:latin typeface="Times New Roman" pitchFamily="18" charset="0"/>
              </a:rPr>
              <a:t>Concentration (mg/m</a:t>
            </a:r>
            <a:r>
              <a:rPr lang="en-US" altLang="ja-JP" sz="1600" b="1" baseline="30000" dirty="0">
                <a:latin typeface="Times New Roman" pitchFamily="18" charset="0"/>
              </a:rPr>
              <a:t>3</a:t>
            </a:r>
            <a:r>
              <a:rPr lang="en-US" altLang="ja-JP" sz="1600" b="1" dirty="0">
                <a:latin typeface="Times New Roman" pitchFamily="18" charset="0"/>
              </a:rPr>
              <a:t>)</a:t>
            </a:r>
          </a:p>
        </p:txBody>
      </p:sp>
      <p:sp>
        <p:nvSpPr>
          <p:cNvPr id="65551" name="Text Box 15"/>
          <p:cNvSpPr txBox="1">
            <a:spLocks noChangeArrowheads="1"/>
          </p:cNvSpPr>
          <p:nvPr/>
        </p:nvSpPr>
        <p:spPr bwMode="auto">
          <a:xfrm>
            <a:off x="2915841" y="1668096"/>
            <a:ext cx="2017712" cy="754062"/>
          </a:xfrm>
          <a:prstGeom prst="rect">
            <a:avLst/>
          </a:prstGeom>
          <a:noFill/>
          <a:ln w="9525">
            <a:noFill/>
            <a:miter lim="800000"/>
            <a:headEnd/>
            <a:tailEnd/>
          </a:ln>
          <a:effectLst/>
        </p:spPr>
        <p:txBody>
          <a:bodyPr>
            <a:spAutoFit/>
          </a:bodyPr>
          <a:lstStyle/>
          <a:p>
            <a:pPr>
              <a:lnSpc>
                <a:spcPct val="90000"/>
              </a:lnSpc>
            </a:pPr>
            <a:r>
              <a:rPr lang="en-US" altLang="ja-JP" sz="1600" b="1" dirty="0">
                <a:latin typeface="Times New Roman" pitchFamily="18" charset="0"/>
              </a:rPr>
              <a:t>Inside PM</a:t>
            </a:r>
            <a:r>
              <a:rPr lang="en-US" altLang="ja-JP" sz="1600" b="1" baseline="-10000" dirty="0">
                <a:latin typeface="Times New Roman" pitchFamily="18" charset="0"/>
              </a:rPr>
              <a:t>2.5(LD)</a:t>
            </a:r>
            <a:endParaRPr lang="en-US" altLang="ja-JP" sz="1600" b="1" dirty="0">
              <a:latin typeface="Times New Roman" pitchFamily="18" charset="0"/>
            </a:endParaRPr>
          </a:p>
          <a:p>
            <a:pPr>
              <a:lnSpc>
                <a:spcPct val="90000"/>
              </a:lnSpc>
            </a:pPr>
            <a:r>
              <a:rPr lang="en-US" altLang="ja-JP" sz="1600" b="1" dirty="0">
                <a:latin typeface="Times New Roman" pitchFamily="18" charset="0"/>
              </a:rPr>
              <a:t>Outside PM</a:t>
            </a:r>
            <a:r>
              <a:rPr lang="en-US" altLang="ja-JP" sz="1600" b="1" baseline="-10000" dirty="0">
                <a:latin typeface="Times New Roman" pitchFamily="18" charset="0"/>
              </a:rPr>
              <a:t>2.5(LD)</a:t>
            </a:r>
            <a:endParaRPr lang="en-US" altLang="ja-JP" sz="1600" b="1" dirty="0">
              <a:latin typeface="Times New Roman" pitchFamily="18" charset="0"/>
            </a:endParaRPr>
          </a:p>
          <a:p>
            <a:pPr>
              <a:lnSpc>
                <a:spcPct val="90000"/>
              </a:lnSpc>
            </a:pPr>
            <a:r>
              <a:rPr lang="en-US" altLang="ja-JP" sz="1600" b="1" dirty="0">
                <a:latin typeface="Times New Roman" pitchFamily="18" charset="0"/>
              </a:rPr>
              <a:t>Stationary-site PM</a:t>
            </a:r>
            <a:r>
              <a:rPr lang="en-US" altLang="ja-JP" sz="1600" b="1" baseline="-10000" dirty="0">
                <a:latin typeface="Times New Roman" pitchFamily="18" charset="0"/>
              </a:rPr>
              <a:t>2.5</a:t>
            </a:r>
          </a:p>
        </p:txBody>
      </p:sp>
      <p:sp>
        <p:nvSpPr>
          <p:cNvPr id="65552" name="Line 16"/>
          <p:cNvSpPr>
            <a:spLocks noChangeShapeType="1"/>
          </p:cNvSpPr>
          <p:nvPr/>
        </p:nvSpPr>
        <p:spPr bwMode="auto">
          <a:xfrm>
            <a:off x="2328466" y="1834783"/>
            <a:ext cx="546100" cy="1588"/>
          </a:xfrm>
          <a:prstGeom prst="line">
            <a:avLst/>
          </a:prstGeom>
          <a:noFill/>
          <a:ln w="9525">
            <a:solidFill>
              <a:schemeClr val="tx1"/>
            </a:solidFill>
            <a:round/>
            <a:headEnd/>
            <a:tailEnd/>
          </a:ln>
          <a:effectLst/>
        </p:spPr>
        <p:txBody>
          <a:bodyPr/>
          <a:lstStyle/>
          <a:p>
            <a:endParaRPr lang="ja-JP" altLang="en-US"/>
          </a:p>
        </p:txBody>
      </p:sp>
      <p:sp>
        <p:nvSpPr>
          <p:cNvPr id="65553" name="Line 17"/>
          <p:cNvSpPr>
            <a:spLocks noChangeShapeType="1"/>
          </p:cNvSpPr>
          <p:nvPr/>
        </p:nvSpPr>
        <p:spPr bwMode="auto">
          <a:xfrm>
            <a:off x="2328466" y="2036396"/>
            <a:ext cx="546100" cy="1587"/>
          </a:xfrm>
          <a:prstGeom prst="line">
            <a:avLst/>
          </a:prstGeom>
          <a:noFill/>
          <a:ln w="9525">
            <a:solidFill>
              <a:schemeClr val="tx1"/>
            </a:solidFill>
            <a:prstDash val="dash"/>
            <a:round/>
            <a:headEnd/>
            <a:tailEnd/>
          </a:ln>
          <a:effectLst/>
        </p:spPr>
        <p:txBody>
          <a:bodyPr/>
          <a:lstStyle/>
          <a:p>
            <a:endParaRPr lang="ja-JP" altLang="en-US"/>
          </a:p>
        </p:txBody>
      </p:sp>
      <p:sp>
        <p:nvSpPr>
          <p:cNvPr id="65554" name="Line 18"/>
          <p:cNvSpPr>
            <a:spLocks noChangeShapeType="1"/>
          </p:cNvSpPr>
          <p:nvPr/>
        </p:nvSpPr>
        <p:spPr bwMode="auto">
          <a:xfrm>
            <a:off x="2328466" y="2253883"/>
            <a:ext cx="546100" cy="1588"/>
          </a:xfrm>
          <a:prstGeom prst="line">
            <a:avLst/>
          </a:prstGeom>
          <a:noFill/>
          <a:ln w="9525">
            <a:solidFill>
              <a:schemeClr val="tx1"/>
            </a:solidFill>
            <a:prstDash val="dashDot"/>
            <a:round/>
            <a:headEnd/>
            <a:tailEnd/>
          </a:ln>
          <a:effectLst/>
        </p:spPr>
        <p:txBody>
          <a:bodyPr/>
          <a:lstStyle/>
          <a:p>
            <a:endParaRPr lang="ja-JP" altLang="en-US"/>
          </a:p>
        </p:txBody>
      </p:sp>
      <p:sp>
        <p:nvSpPr>
          <p:cNvPr id="65555" name="Rectangle 19"/>
          <p:cNvSpPr>
            <a:spLocks noChangeArrowheads="1"/>
          </p:cNvSpPr>
          <p:nvPr/>
        </p:nvSpPr>
        <p:spPr bwMode="auto">
          <a:xfrm>
            <a:off x="2123678" y="1668096"/>
            <a:ext cx="2879725" cy="758825"/>
          </a:xfrm>
          <a:prstGeom prst="rect">
            <a:avLst/>
          </a:prstGeom>
          <a:noFill/>
          <a:ln w="6350">
            <a:solidFill>
              <a:schemeClr val="tx1"/>
            </a:solidFill>
            <a:miter lim="800000"/>
            <a:headEnd/>
            <a:tailEnd/>
          </a:ln>
          <a:effectLst/>
        </p:spPr>
        <p:txBody>
          <a:bodyPr wrap="none" anchor="ctr"/>
          <a:lstStyle/>
          <a:p>
            <a:endParaRPr lang="ja-JP" altLang="en-US"/>
          </a:p>
        </p:txBody>
      </p:sp>
      <p:pic>
        <p:nvPicPr>
          <p:cNvPr id="65556" name="Picture 20"/>
          <p:cNvPicPr>
            <a:picLocks noChangeAspect="1" noChangeArrowheads="1"/>
          </p:cNvPicPr>
          <p:nvPr/>
        </p:nvPicPr>
        <p:blipFill>
          <a:blip r:embed="rId4" cstate="print"/>
          <a:srcRect/>
          <a:stretch>
            <a:fillRect/>
          </a:stretch>
        </p:blipFill>
        <p:spPr bwMode="auto">
          <a:xfrm>
            <a:off x="527981" y="4079310"/>
            <a:ext cx="7243299" cy="2493225"/>
          </a:xfrm>
          <a:prstGeom prst="rect">
            <a:avLst/>
          </a:prstGeom>
          <a:noFill/>
          <a:ln w="9525">
            <a:noFill/>
            <a:miter lim="800000"/>
            <a:headEnd/>
            <a:tailEnd/>
          </a:ln>
          <a:effectLst/>
        </p:spPr>
      </p:pic>
      <p:sp>
        <p:nvSpPr>
          <p:cNvPr id="65557" name="Rectangle 21" descr="右上がり対角線 (太)"/>
          <p:cNvSpPr>
            <a:spLocks noChangeArrowheads="1"/>
          </p:cNvSpPr>
          <p:nvPr/>
        </p:nvSpPr>
        <p:spPr bwMode="auto">
          <a:xfrm>
            <a:off x="3536848" y="5644451"/>
            <a:ext cx="561975" cy="142875"/>
          </a:xfrm>
          <a:prstGeom prst="rect">
            <a:avLst/>
          </a:prstGeom>
          <a:pattFill prst="wdUpDiag">
            <a:fgClr>
              <a:schemeClr val="tx1"/>
            </a:fgClr>
            <a:bgClr>
              <a:schemeClr val="bg1"/>
            </a:bgClr>
          </a:pattFill>
          <a:ln w="9525">
            <a:solidFill>
              <a:schemeClr val="tx1"/>
            </a:solidFill>
            <a:miter lim="800000"/>
            <a:headEnd/>
            <a:tailEnd/>
          </a:ln>
          <a:effectLst/>
        </p:spPr>
        <p:txBody>
          <a:bodyPr wrap="none" anchor="ctr"/>
          <a:lstStyle/>
          <a:p>
            <a:endParaRPr lang="ja-JP" altLang="en-US"/>
          </a:p>
        </p:txBody>
      </p:sp>
      <p:sp>
        <p:nvSpPr>
          <p:cNvPr id="65558" name="Text Box 22"/>
          <p:cNvSpPr txBox="1">
            <a:spLocks noChangeArrowheads="1"/>
          </p:cNvSpPr>
          <p:nvPr/>
        </p:nvSpPr>
        <p:spPr bwMode="auto">
          <a:xfrm>
            <a:off x="3090760" y="5373975"/>
            <a:ext cx="1457325" cy="258763"/>
          </a:xfrm>
          <a:prstGeom prst="rect">
            <a:avLst/>
          </a:prstGeom>
          <a:noFill/>
          <a:ln w="9525">
            <a:noFill/>
            <a:miter lim="800000"/>
            <a:headEnd/>
            <a:tailEnd/>
          </a:ln>
          <a:effectLst/>
        </p:spPr>
        <p:txBody>
          <a:bodyPr wrap="none" bIns="0">
            <a:spAutoFit/>
          </a:bodyPr>
          <a:lstStyle/>
          <a:p>
            <a:r>
              <a:rPr lang="en-US" altLang="ja-JP" sz="1400" b="1" dirty="0">
                <a:latin typeface="Times New Roman" pitchFamily="18" charset="0"/>
              </a:rPr>
              <a:t> Winter vacation</a:t>
            </a:r>
          </a:p>
        </p:txBody>
      </p:sp>
      <p:sp>
        <p:nvSpPr>
          <p:cNvPr id="65559" name="Text Box 23"/>
          <p:cNvSpPr txBox="1">
            <a:spLocks noChangeArrowheads="1"/>
          </p:cNvSpPr>
          <p:nvPr/>
        </p:nvSpPr>
        <p:spPr bwMode="auto">
          <a:xfrm rot="16200000">
            <a:off x="-73750" y="4813836"/>
            <a:ext cx="1524000" cy="336550"/>
          </a:xfrm>
          <a:prstGeom prst="rect">
            <a:avLst/>
          </a:prstGeom>
          <a:noFill/>
          <a:ln w="9525">
            <a:noFill/>
            <a:miter lim="800000"/>
            <a:headEnd/>
            <a:tailEnd/>
          </a:ln>
          <a:effectLst/>
        </p:spPr>
        <p:txBody>
          <a:bodyPr wrap="none">
            <a:spAutoFit/>
          </a:bodyPr>
          <a:lstStyle/>
          <a:p>
            <a:r>
              <a:rPr lang="en-US" altLang="ja-JP" sz="1600" b="1" dirty="0">
                <a:latin typeface="Times New Roman" pitchFamily="18" charset="0"/>
              </a:rPr>
              <a:t>Prevalence (%)</a:t>
            </a:r>
          </a:p>
        </p:txBody>
      </p:sp>
      <p:sp>
        <p:nvSpPr>
          <p:cNvPr id="65560" name="Text Box 24"/>
          <p:cNvSpPr txBox="1">
            <a:spLocks noChangeArrowheads="1"/>
          </p:cNvSpPr>
          <p:nvPr/>
        </p:nvSpPr>
        <p:spPr bwMode="auto">
          <a:xfrm>
            <a:off x="2915842" y="4139696"/>
            <a:ext cx="2166768" cy="486287"/>
          </a:xfrm>
          <a:prstGeom prst="rect">
            <a:avLst/>
          </a:prstGeom>
          <a:noFill/>
          <a:ln w="9525">
            <a:noFill/>
            <a:miter lim="800000"/>
            <a:headEnd/>
            <a:tailEnd/>
          </a:ln>
          <a:effectLst/>
        </p:spPr>
        <p:txBody>
          <a:bodyPr wrap="square">
            <a:spAutoFit/>
          </a:bodyPr>
          <a:lstStyle/>
          <a:p>
            <a:pPr>
              <a:lnSpc>
                <a:spcPct val="80000"/>
              </a:lnSpc>
            </a:pPr>
            <a:r>
              <a:rPr lang="en-US" altLang="ja-JP" sz="1600" b="1">
                <a:latin typeface="Times New Roman" pitchFamily="18" charset="0"/>
              </a:rPr>
              <a:t>Wheezing in morning</a:t>
            </a:r>
          </a:p>
          <a:p>
            <a:pPr>
              <a:lnSpc>
                <a:spcPct val="80000"/>
              </a:lnSpc>
            </a:pPr>
            <a:r>
              <a:rPr lang="en-US" altLang="ja-JP" sz="1600" b="1">
                <a:latin typeface="Times New Roman" pitchFamily="18" charset="0"/>
              </a:rPr>
              <a:t>Wheezing in evening</a:t>
            </a:r>
          </a:p>
        </p:txBody>
      </p:sp>
      <p:sp>
        <p:nvSpPr>
          <p:cNvPr id="65561" name="Line 25"/>
          <p:cNvSpPr>
            <a:spLocks noChangeShapeType="1"/>
          </p:cNvSpPr>
          <p:nvPr/>
        </p:nvSpPr>
        <p:spPr bwMode="auto">
          <a:xfrm>
            <a:off x="2306241" y="4376664"/>
            <a:ext cx="490671" cy="1289"/>
          </a:xfrm>
          <a:prstGeom prst="line">
            <a:avLst/>
          </a:prstGeom>
          <a:noFill/>
          <a:ln w="9525">
            <a:solidFill>
              <a:schemeClr val="tx1"/>
            </a:solidFill>
            <a:round/>
            <a:headEnd/>
            <a:tailEnd/>
          </a:ln>
          <a:effectLst/>
        </p:spPr>
        <p:txBody>
          <a:bodyPr/>
          <a:lstStyle/>
          <a:p>
            <a:endParaRPr lang="ja-JP" altLang="en-US"/>
          </a:p>
        </p:txBody>
      </p:sp>
      <p:sp>
        <p:nvSpPr>
          <p:cNvPr id="65562" name="Line 26"/>
          <p:cNvSpPr>
            <a:spLocks noChangeShapeType="1"/>
          </p:cNvSpPr>
          <p:nvPr/>
        </p:nvSpPr>
        <p:spPr bwMode="auto">
          <a:xfrm>
            <a:off x="2306241" y="4471483"/>
            <a:ext cx="490671" cy="1289"/>
          </a:xfrm>
          <a:prstGeom prst="line">
            <a:avLst/>
          </a:prstGeom>
          <a:noFill/>
          <a:ln w="9525">
            <a:solidFill>
              <a:schemeClr val="tx1"/>
            </a:solidFill>
            <a:prstDash val="dash"/>
            <a:round/>
            <a:headEnd/>
            <a:tailEnd/>
          </a:ln>
          <a:effectLst/>
        </p:spPr>
        <p:txBody>
          <a:bodyPr/>
          <a:lstStyle/>
          <a:p>
            <a:endParaRPr lang="ja-JP" altLang="en-US"/>
          </a:p>
        </p:txBody>
      </p:sp>
      <p:sp>
        <p:nvSpPr>
          <p:cNvPr id="65563" name="Rectangle 27"/>
          <p:cNvSpPr>
            <a:spLocks noChangeArrowheads="1"/>
          </p:cNvSpPr>
          <p:nvPr/>
        </p:nvSpPr>
        <p:spPr bwMode="auto">
          <a:xfrm>
            <a:off x="2156194" y="4119305"/>
            <a:ext cx="2878137" cy="504825"/>
          </a:xfrm>
          <a:prstGeom prst="rect">
            <a:avLst/>
          </a:prstGeom>
          <a:noFill/>
          <a:ln w="6350">
            <a:solidFill>
              <a:schemeClr val="tx1"/>
            </a:solidFill>
            <a:miter lim="800000"/>
            <a:headEnd/>
            <a:tailEnd/>
          </a:ln>
          <a:effectLst/>
        </p:spPr>
        <p:txBody>
          <a:bodyPr wrap="none" anchor="ctr"/>
          <a:lstStyle/>
          <a:p>
            <a:endParaRPr lang="ja-JP" altLang="en-US"/>
          </a:p>
        </p:txBody>
      </p:sp>
      <p:sp>
        <p:nvSpPr>
          <p:cNvPr id="19" name="Text Box 5"/>
          <p:cNvSpPr txBox="1">
            <a:spLocks noChangeArrowheads="1"/>
          </p:cNvSpPr>
          <p:nvPr/>
        </p:nvSpPr>
        <p:spPr bwMode="auto">
          <a:xfrm>
            <a:off x="3881384" y="6457203"/>
            <a:ext cx="5274329" cy="36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080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2000" dirty="0">
                <a:latin typeface="Times New Roman" panose="02020603050405020304" pitchFamily="18" charset="0"/>
              </a:rPr>
              <a:t>(Ma, </a:t>
            </a:r>
            <a:r>
              <a:rPr lang="en-US" altLang="ja-JP" sz="2000" dirty="0" err="1">
                <a:latin typeface="Times New Roman" panose="02020603050405020304" pitchFamily="18" charset="0"/>
              </a:rPr>
              <a:t>Shima</a:t>
            </a:r>
            <a:r>
              <a:rPr lang="en-US" altLang="ja-JP" sz="2000" dirty="0">
                <a:latin typeface="Times New Roman" panose="02020603050405020304" pitchFamily="18" charset="0"/>
              </a:rPr>
              <a:t>, et al. J </a:t>
            </a:r>
            <a:r>
              <a:rPr lang="en-US" altLang="ja-JP" sz="2000" dirty="0" err="1">
                <a:latin typeface="Times New Roman" panose="02020603050405020304" pitchFamily="18" charset="0"/>
              </a:rPr>
              <a:t>Epidemiol</a:t>
            </a:r>
            <a:r>
              <a:rPr lang="en-US" altLang="ja-JP" sz="2000" dirty="0">
                <a:latin typeface="Times New Roman" panose="02020603050405020304" pitchFamily="18" charset="0"/>
              </a:rPr>
              <a:t>, 18: 97-110, 2008)</a:t>
            </a:r>
            <a:endParaRPr lang="ja-JP" alt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468313" y="188913"/>
            <a:ext cx="8229600" cy="922337"/>
          </a:xfrm>
        </p:spPr>
        <p:txBody>
          <a:bodyPr/>
          <a:lstStyle/>
          <a:p>
            <a:pPr eaLnBrk="1" hangingPunct="1">
              <a:defRPr/>
            </a:pPr>
            <a:r>
              <a:rPr lang="ja-JP" altLang="en-US" sz="4800" dirty="0" smtClean="0">
                <a:effectLst>
                  <a:outerShdw blurRad="38100" dist="38100" dir="2700000" algn="tl">
                    <a:srgbClr val="000000">
                      <a:alpha val="43137"/>
                    </a:srgbClr>
                  </a:outerShdw>
                </a:effectLst>
              </a:rPr>
              <a:t>粒子状物質の定義</a:t>
            </a:r>
          </a:p>
        </p:txBody>
      </p:sp>
      <p:sp>
        <p:nvSpPr>
          <p:cNvPr id="5123" name="Rectangle 3"/>
          <p:cNvSpPr>
            <a:spLocks noGrp="1" noChangeArrowheads="1"/>
          </p:cNvSpPr>
          <p:nvPr>
            <p:ph type="body" idx="4294967295"/>
          </p:nvPr>
        </p:nvSpPr>
        <p:spPr>
          <a:xfrm>
            <a:off x="611560" y="1196752"/>
            <a:ext cx="7704211" cy="5256213"/>
          </a:xfrm>
        </p:spPr>
        <p:txBody>
          <a:bodyPr/>
          <a:lstStyle/>
          <a:p>
            <a:pPr eaLnBrk="1" hangingPunct="1">
              <a:lnSpc>
                <a:spcPct val="105000"/>
              </a:lnSpc>
              <a:spcBef>
                <a:spcPts val="600"/>
              </a:spcBef>
            </a:pPr>
            <a:r>
              <a:rPr lang="ja-JP" altLang="en-US" sz="3200" dirty="0" smtClean="0">
                <a:solidFill>
                  <a:srgbClr val="800080"/>
                </a:solidFill>
              </a:rPr>
              <a:t>浮遊粒子状物質 </a:t>
            </a:r>
            <a:r>
              <a:rPr lang="en-US" altLang="ja-JP" sz="3200" dirty="0" smtClean="0">
                <a:solidFill>
                  <a:srgbClr val="800080"/>
                </a:solidFill>
              </a:rPr>
              <a:t/>
            </a:r>
            <a:br>
              <a:rPr lang="en-US" altLang="ja-JP" sz="3200" dirty="0" smtClean="0">
                <a:solidFill>
                  <a:srgbClr val="800080"/>
                </a:solidFill>
              </a:rPr>
            </a:br>
            <a:r>
              <a:rPr lang="en-US" altLang="ja-JP" sz="3200" dirty="0" smtClean="0">
                <a:solidFill>
                  <a:srgbClr val="800080"/>
                </a:solidFill>
              </a:rPr>
              <a:t>Suspended Particulate Matter (SPM)</a:t>
            </a:r>
          </a:p>
          <a:p>
            <a:pPr lvl="1" eaLnBrk="1" hangingPunct="1">
              <a:lnSpc>
                <a:spcPct val="105000"/>
              </a:lnSpc>
              <a:spcBef>
                <a:spcPct val="30000"/>
              </a:spcBef>
            </a:pPr>
            <a:r>
              <a:rPr lang="ja-JP" altLang="en-US" sz="2800" dirty="0" smtClean="0"/>
              <a:t>大気中に比較的長く浮遊し、呼吸器系に吸入される粒径</a:t>
            </a:r>
            <a:r>
              <a:rPr lang="en-US" altLang="ja-JP" sz="2800" dirty="0" smtClean="0"/>
              <a:t>10</a:t>
            </a:r>
            <a:r>
              <a:rPr lang="en-US" altLang="ja-JP" sz="2800" dirty="0" smtClean="0">
                <a:latin typeface="Symbol" pitchFamily="18" charset="2"/>
              </a:rPr>
              <a:t>m</a:t>
            </a:r>
            <a:r>
              <a:rPr lang="en-US" altLang="ja-JP" sz="2800" dirty="0" smtClean="0"/>
              <a:t>m</a:t>
            </a:r>
            <a:r>
              <a:rPr lang="ja-JP" altLang="en-US" sz="2800" dirty="0" smtClean="0"/>
              <a:t>以下の粒子</a:t>
            </a:r>
          </a:p>
          <a:p>
            <a:pPr eaLnBrk="1" hangingPunct="1">
              <a:lnSpc>
                <a:spcPct val="105000"/>
              </a:lnSpc>
              <a:spcBef>
                <a:spcPts val="1800"/>
              </a:spcBef>
            </a:pPr>
            <a:r>
              <a:rPr lang="ja-JP" altLang="en-US" sz="3200" dirty="0" smtClean="0">
                <a:solidFill>
                  <a:srgbClr val="800080"/>
                </a:solidFill>
              </a:rPr>
              <a:t>微小粒子状物質（</a:t>
            </a:r>
            <a:r>
              <a:rPr lang="en-US" altLang="ja-JP" sz="3200" dirty="0" smtClean="0">
                <a:solidFill>
                  <a:srgbClr val="800080"/>
                </a:solidFill>
              </a:rPr>
              <a:t>PM</a:t>
            </a:r>
            <a:r>
              <a:rPr lang="en-US" altLang="ja-JP" sz="3200" baseline="-25000" dirty="0" smtClean="0">
                <a:solidFill>
                  <a:srgbClr val="800080"/>
                </a:solidFill>
              </a:rPr>
              <a:t>2.5</a:t>
            </a:r>
            <a:r>
              <a:rPr lang="ja-JP" altLang="en-US" sz="3200" dirty="0" smtClean="0">
                <a:solidFill>
                  <a:srgbClr val="800080"/>
                </a:solidFill>
              </a:rPr>
              <a:t>）</a:t>
            </a:r>
          </a:p>
          <a:p>
            <a:pPr lvl="1" eaLnBrk="1" hangingPunct="1">
              <a:lnSpc>
                <a:spcPct val="105000"/>
              </a:lnSpc>
              <a:spcBef>
                <a:spcPct val="30000"/>
              </a:spcBef>
            </a:pPr>
            <a:r>
              <a:rPr lang="ja-JP" altLang="en-US" sz="2800" dirty="0" smtClean="0"/>
              <a:t>粒子状物質の中でも粒径</a:t>
            </a:r>
            <a:r>
              <a:rPr lang="en-US" altLang="ja-JP" sz="2800" dirty="0" smtClean="0"/>
              <a:t>2.5</a:t>
            </a:r>
            <a:r>
              <a:rPr lang="en-US" altLang="ja-JP" sz="2800" dirty="0" smtClean="0">
                <a:latin typeface="Symbol" pitchFamily="18" charset="2"/>
              </a:rPr>
              <a:t>m</a:t>
            </a:r>
            <a:r>
              <a:rPr lang="en-US" altLang="ja-JP" sz="2800" dirty="0" smtClean="0"/>
              <a:t>m</a:t>
            </a:r>
            <a:r>
              <a:rPr lang="ja-JP" altLang="en-US" sz="2800" dirty="0" smtClean="0"/>
              <a:t>以下の微小なもの</a:t>
            </a:r>
          </a:p>
          <a:p>
            <a:pPr lvl="1" eaLnBrk="1" hangingPunct="1">
              <a:lnSpc>
                <a:spcPct val="105000"/>
              </a:lnSpc>
              <a:spcBef>
                <a:spcPct val="30000"/>
              </a:spcBef>
            </a:pPr>
            <a:r>
              <a:rPr lang="ja-JP" altLang="en-US" sz="2800" dirty="0" smtClean="0"/>
              <a:t>呼吸器系の深部まで到達しやすく、粒子表面に様々な有害成分が吸収・吸着されていること等から健康影響が懸念されている。</a:t>
            </a:r>
          </a:p>
        </p:txBody>
      </p:sp>
    </p:spTree>
    <p:extLst>
      <p:ext uri="{BB962C8B-B14F-4D97-AF65-F5344CB8AC3E}">
        <p14:creationId xmlns:p14="http://schemas.microsoft.com/office/powerpoint/2010/main" val="3131852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6844" y="73684"/>
            <a:ext cx="7416948" cy="1079500"/>
          </a:xfrm>
        </p:spPr>
        <p:txBody>
          <a:bodyPr/>
          <a:lstStyle/>
          <a:p>
            <a:pPr algn="ctr"/>
            <a:r>
              <a:rPr lang="en-US" altLang="ja-JP" sz="4400" dirty="0">
                <a:effectLst>
                  <a:outerShdw blurRad="38100" dist="38100" dir="2700000" algn="tl">
                    <a:srgbClr val="C0C0C0"/>
                  </a:outerShdw>
                </a:effectLst>
                <a:ea typeface="ＭＳ Ｐゴシック" charset="-128"/>
              </a:rPr>
              <a:t>PM</a:t>
            </a:r>
            <a:r>
              <a:rPr lang="en-US" altLang="ja-JP" sz="4400" baseline="-25000" dirty="0">
                <a:effectLst>
                  <a:outerShdw blurRad="38100" dist="38100" dir="2700000" algn="tl">
                    <a:srgbClr val="C0C0C0"/>
                  </a:outerShdw>
                </a:effectLst>
                <a:ea typeface="ＭＳ Ｐゴシック" charset="-128"/>
              </a:rPr>
              <a:t>2.5</a:t>
            </a:r>
            <a:r>
              <a:rPr lang="ja-JP" altLang="en-US" sz="4400" dirty="0" smtClean="0">
                <a:effectLst>
                  <a:outerShdw blurRad="38100" dist="38100" dir="2700000" algn="tl">
                    <a:srgbClr val="C0C0C0"/>
                  </a:outerShdw>
                </a:effectLst>
                <a:ea typeface="ＭＳ Ｐゴシック" charset="-128"/>
              </a:rPr>
              <a:t>濃度と</a:t>
            </a:r>
            <a:r>
              <a:rPr lang="en-US" altLang="ja-JP" sz="4400" dirty="0" smtClean="0">
                <a:effectLst>
                  <a:outerShdw blurRad="38100" dist="38100" dir="2700000" algn="tl">
                    <a:srgbClr val="C0C0C0"/>
                  </a:outerShdw>
                </a:effectLst>
                <a:ea typeface="ＭＳ Ｐゴシック" charset="-128"/>
              </a:rPr>
              <a:t>PEF</a:t>
            </a:r>
            <a:r>
              <a:rPr lang="ja-JP" altLang="en-US" sz="4400" dirty="0" smtClean="0">
                <a:effectLst>
                  <a:outerShdw blurRad="38100" dist="38100" dir="2700000" algn="tl">
                    <a:srgbClr val="C0C0C0"/>
                  </a:outerShdw>
                </a:effectLst>
                <a:ea typeface="ＭＳ Ｐゴシック" charset="-128"/>
              </a:rPr>
              <a:t>変化との関連</a:t>
            </a:r>
            <a:endParaRPr lang="ja-JP" altLang="en-US" sz="4400" dirty="0">
              <a:effectLst>
                <a:outerShdw blurRad="38100" dist="38100" dir="2700000" algn="tl">
                  <a:srgbClr val="C0C0C0"/>
                </a:outerShdw>
              </a:effectLst>
              <a:ea typeface="ＭＳ Ｐゴシック" charset="-128"/>
            </a:endParaRPr>
          </a:p>
        </p:txBody>
      </p:sp>
      <p:graphicFrame>
        <p:nvGraphicFramePr>
          <p:cNvPr id="130211" name="Group 163"/>
          <p:cNvGraphicFramePr>
            <a:graphicFrameLocks noGrp="1"/>
          </p:cNvGraphicFramePr>
          <p:nvPr>
            <p:ph idx="1"/>
          </p:nvPr>
        </p:nvGraphicFramePr>
        <p:xfrm>
          <a:off x="755650" y="1916113"/>
          <a:ext cx="7561263" cy="3987803"/>
        </p:xfrm>
        <a:graphic>
          <a:graphicData uri="http://schemas.openxmlformats.org/drawingml/2006/table">
            <a:tbl>
              <a:tblPr/>
              <a:tblGrid>
                <a:gridCol w="1800225"/>
                <a:gridCol w="1612900"/>
                <a:gridCol w="333375"/>
                <a:gridCol w="925513"/>
                <a:gridCol w="1154112"/>
                <a:gridCol w="265113"/>
                <a:gridCol w="1365250"/>
                <a:gridCol w="104775"/>
              </a:tblGrid>
              <a:tr h="3905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000000"/>
                          </a:solidFill>
                          <a:effectLst/>
                          <a:latin typeface="Times New Roman" pitchFamily="18" charset="0"/>
                          <a:ea typeface="ＭＳ Ｐゴシック" charset="-128"/>
                          <a:cs typeface="Times New Roman" pitchFamily="18" charset="0"/>
                        </a:rPr>
                        <a:t>　</a:t>
                      </a:r>
                      <a:endParaRPr kumimoji="0" lang="ja-JP" altLang="en-US" sz="2400" b="0" i="0" u="none" strike="noStrike" cap="none" normalizeH="0" baseline="0" dirty="0" smtClean="0">
                        <a:ln>
                          <a:noFill/>
                        </a:ln>
                        <a:solidFill>
                          <a:srgbClr val="000000"/>
                        </a:solidFill>
                        <a:effectLst/>
                        <a:latin typeface="Arial" charset="0"/>
                        <a:ea typeface="ＭＳ Ｐゴシック" charset="-128"/>
                        <a:cs typeface="Times New Roman" pitchFamily="18" charset="0"/>
                      </a:endParaRPr>
                    </a:p>
                  </a:txBody>
                  <a:tcPr marL="0" marR="0" marT="0" marB="0" anchor="ct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Change</a:t>
                      </a:r>
                      <a:r>
                        <a:rPr kumimoji="1" lang="en-US" altLang="ja-JP" sz="2400" b="0" i="0" u="none" strike="noStrike" cap="none" normalizeH="0" baseline="30000" smtClean="0">
                          <a:ln>
                            <a:noFill/>
                          </a:ln>
                          <a:solidFill>
                            <a:schemeClr val="tx1"/>
                          </a:solidFill>
                          <a:effectLst/>
                          <a:latin typeface="Arial" charset="0"/>
                          <a:ea typeface="ＭＳ Ｐゴシック" charset="-128"/>
                          <a:cs typeface="Times New Roman" pitchFamily="18" charset="0"/>
                        </a:rPr>
                        <a:t>*</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95% CI</a:t>
                      </a:r>
                    </a:p>
                  </a:txBody>
                  <a:tcPr marL="0" marR="0" marT="0" marB="0" anchor="ct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3">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値</a:t>
                      </a:r>
                    </a:p>
                  </a:txBody>
                  <a:tcPr marL="0" marR="0" marT="0" marB="0" anchor="ct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449263">
                <a:tc gridSpan="7">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1" i="1" u="none" strike="noStrike" cap="none" normalizeH="0" baseline="0" dirty="0" smtClean="0">
                          <a:ln>
                            <a:noFill/>
                          </a:ln>
                          <a:solidFill>
                            <a:srgbClr val="0033CC"/>
                          </a:solidFill>
                          <a:effectLst/>
                          <a:latin typeface="Arial" charset="0"/>
                          <a:ea typeface="ＭＳ Ｐゴシック" charset="-128"/>
                        </a:rPr>
                        <a:t>PEF in morning</a:t>
                      </a:r>
                    </a:p>
                  </a:txBody>
                  <a:tcPr marL="0" marR="0" marT="0" marB="0"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572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rPr>
                        <a:t>院内</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PM</a:t>
                      </a:r>
                      <a:r>
                        <a:rPr kumimoji="0" lang="en-US" altLang="ja-JP" sz="2400" b="0" i="0" u="none" strike="noStrike" cap="none" normalizeH="0" baseline="-30000" smtClean="0">
                          <a:ln>
                            <a:noFill/>
                          </a:ln>
                          <a:solidFill>
                            <a:srgbClr val="000000"/>
                          </a:solidFill>
                          <a:effectLst/>
                          <a:latin typeface="ＭＳ Ｐゴシック" charset="-128"/>
                          <a:ea typeface="ＭＳ Ｐゴシック" charset="-128"/>
                          <a:cs typeface="Times New Roman" pitchFamily="18" charset="0"/>
                        </a:rPr>
                        <a:t>2.5</a:t>
                      </a:r>
                      <a:endParaRPr kumimoji="0" lang="en-US" altLang="ja-JP"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-2.86 </a:t>
                      </a:r>
                    </a:p>
                  </a:txBody>
                  <a:tcPr marL="0" marR="0" marT="0" marB="0"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-4.12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-1.61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&lt;0.001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a:noFill/>
                    </a:lnB>
                    <a:lnTlToBr>
                      <a:noFill/>
                    </a:lnTlToBr>
                    <a:lnBlToTr>
                      <a:noFill/>
                    </a:lnBlToTr>
                    <a:noFill/>
                  </a:tcPr>
                </a:tc>
              </a:tr>
              <a:tr h="4492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rPr>
                        <a:t>院外</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PM</a:t>
                      </a:r>
                      <a:r>
                        <a:rPr kumimoji="0" lang="en-US" altLang="ja-JP" sz="2400" b="0" i="0" u="none" strike="noStrike" cap="none" normalizeH="0" baseline="-30000" smtClean="0">
                          <a:ln>
                            <a:noFill/>
                          </a:ln>
                          <a:solidFill>
                            <a:srgbClr val="000000"/>
                          </a:solidFill>
                          <a:effectLst/>
                          <a:latin typeface="ＭＳ Ｐゴシック" charset="-128"/>
                          <a:ea typeface="ＭＳ Ｐゴシック" charset="-128"/>
                          <a:cs typeface="Times New Roman" pitchFamily="18" charset="0"/>
                        </a:rPr>
                        <a:t>2.5</a:t>
                      </a:r>
                      <a:endParaRPr kumimoji="0" lang="en-US" altLang="ja-JP"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-1.34 </a:t>
                      </a:r>
                    </a:p>
                  </a:txBody>
                  <a:tcPr marL="0" marR="0" marT="0" marB="0"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-2.99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0.32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0.113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a:noFill/>
                    </a:lnB>
                    <a:lnTlToBr>
                      <a:noFill/>
                    </a:lnTlToBr>
                    <a:lnBlToTr>
                      <a:noFill/>
                    </a:lnBlToTr>
                    <a:noFill/>
                  </a:tcPr>
                </a:tc>
              </a:tr>
              <a:tr h="44608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rPr>
                        <a:t>測定局</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PM</a:t>
                      </a:r>
                      <a:r>
                        <a:rPr kumimoji="0" lang="en-US" altLang="ja-JP" sz="2400" b="0" i="0" u="none" strike="noStrike" cap="none" normalizeH="0" baseline="-30000" smtClean="0">
                          <a:ln>
                            <a:noFill/>
                          </a:ln>
                          <a:solidFill>
                            <a:srgbClr val="000000"/>
                          </a:solidFill>
                          <a:effectLst/>
                          <a:latin typeface="ＭＳ Ｐゴシック" charset="-128"/>
                          <a:ea typeface="ＭＳ Ｐゴシック" charset="-128"/>
                          <a:cs typeface="Times New Roman" pitchFamily="18" charset="0"/>
                        </a:rPr>
                        <a:t>2.5</a:t>
                      </a:r>
                      <a:endParaRPr kumimoji="0" lang="en-US" altLang="ja-JP"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-0.35 </a:t>
                      </a:r>
                    </a:p>
                  </a:txBody>
                  <a:tcPr marL="0" marR="0" marT="0" marB="0"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-1.89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1.20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0.662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a:noFill/>
                    </a:lnB>
                    <a:lnTlToBr>
                      <a:noFill/>
                    </a:lnTlToBr>
                    <a:lnBlToTr>
                      <a:noFill/>
                    </a:lnBlToTr>
                    <a:noFill/>
                  </a:tcPr>
                </a:tc>
              </a:tr>
              <a:tr h="444500">
                <a:tc gridSpan="7">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1" i="1" u="none" strike="noStrike" cap="none" normalizeH="0" baseline="0" dirty="0" smtClean="0">
                          <a:ln>
                            <a:noFill/>
                          </a:ln>
                          <a:solidFill>
                            <a:srgbClr val="0033CC"/>
                          </a:solidFill>
                          <a:effectLst/>
                          <a:latin typeface="Arial" charset="0"/>
                          <a:ea typeface="ＭＳ Ｐゴシック" charset="-128"/>
                        </a:rPr>
                        <a:t>PEF in evening</a:t>
                      </a:r>
                    </a:p>
                  </a:txBody>
                  <a:tcPr marL="0" marR="0" marT="0" marB="0" anchor="ctr" horzOverflow="overflow">
                    <a:lnL cap="flat">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a:noFill/>
                    </a:lnB>
                    <a:lnTlToBr>
                      <a:noFill/>
                    </a:lnTlToBr>
                    <a:lnBlToTr>
                      <a:noFill/>
                    </a:lnBlToTr>
                    <a:noFill/>
                  </a:tcPr>
                </a:tc>
              </a:tr>
              <a:tr h="44608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rPr>
                        <a:t>院内</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PM</a:t>
                      </a:r>
                      <a:r>
                        <a:rPr kumimoji="0" lang="en-US" altLang="ja-JP" sz="2400" b="0" i="0" u="none" strike="noStrike" cap="none" normalizeH="0" baseline="-30000" smtClean="0">
                          <a:ln>
                            <a:noFill/>
                          </a:ln>
                          <a:solidFill>
                            <a:srgbClr val="000000"/>
                          </a:solidFill>
                          <a:effectLst/>
                          <a:latin typeface="ＭＳ Ｐゴシック" charset="-128"/>
                          <a:ea typeface="ＭＳ Ｐゴシック" charset="-128"/>
                          <a:cs typeface="Times New Roman" pitchFamily="18" charset="0"/>
                        </a:rPr>
                        <a:t>2.5</a:t>
                      </a:r>
                      <a:endParaRPr kumimoji="0" lang="en-US" altLang="ja-JP"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-3.59 </a:t>
                      </a:r>
                    </a:p>
                  </a:txBody>
                  <a:tcPr marL="0" marR="0" marT="0" marB="0"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-4.99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-2.20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&lt;0.001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a:noFill/>
                    </a:lnB>
                    <a:lnTlToBr>
                      <a:noFill/>
                    </a:lnTlToBr>
                    <a:lnBlToTr>
                      <a:noFill/>
                    </a:lnBlToTr>
                    <a:noFill/>
                  </a:tcPr>
                </a:tc>
              </a:tr>
              <a:tr h="45878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rPr>
                        <a:t>院外</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PM</a:t>
                      </a:r>
                      <a:r>
                        <a:rPr kumimoji="0" lang="en-US" altLang="ja-JP" sz="2400" b="0" i="0" u="none" strike="noStrike" cap="none" normalizeH="0" baseline="-30000" smtClean="0">
                          <a:ln>
                            <a:noFill/>
                          </a:ln>
                          <a:solidFill>
                            <a:srgbClr val="000000"/>
                          </a:solidFill>
                          <a:effectLst/>
                          <a:latin typeface="ＭＳ Ｐゴシック" charset="-128"/>
                          <a:ea typeface="ＭＳ Ｐゴシック" charset="-128"/>
                          <a:cs typeface="Times New Roman" pitchFamily="18" charset="0"/>
                        </a:rPr>
                        <a:t>2.5</a:t>
                      </a:r>
                      <a:endParaRPr kumimoji="0" lang="en-US" altLang="ja-JP"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-3.40 </a:t>
                      </a:r>
                    </a:p>
                  </a:txBody>
                  <a:tcPr marL="0" marR="0" marT="0" marB="0" anchor="ctr" horzOverflow="overflow">
                    <a:lnL>
                      <a:noFill/>
                    </a:lnL>
                    <a:lnR>
                      <a:noFill/>
                    </a:lnR>
                    <a:lnT>
                      <a:noFill/>
                    </a:lnT>
                    <a:lnB>
                      <a:noFill/>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-6.47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-0.33 </a:t>
                      </a:r>
                    </a:p>
                  </a:txBody>
                  <a:tcPr marL="0" marR="0" marT="0" marB="0" anchor="ctr"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0.030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a:noFill/>
                    </a:lnB>
                    <a:lnTlToBr>
                      <a:noFill/>
                    </a:lnTlToBr>
                    <a:lnBlToTr>
                      <a:noFill/>
                    </a:lnBlToTr>
                    <a:noFill/>
                  </a:tcPr>
                </a:tc>
              </a:tr>
              <a:tr h="44608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rPr>
                        <a:t>測定局</a:t>
                      </a: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PM</a:t>
                      </a:r>
                      <a:r>
                        <a:rPr kumimoji="0" lang="en-US" altLang="ja-JP" sz="2400" b="0" i="0" u="none" strike="noStrike" cap="none" normalizeH="0" baseline="-30000" smtClean="0">
                          <a:ln>
                            <a:noFill/>
                          </a:ln>
                          <a:solidFill>
                            <a:srgbClr val="000000"/>
                          </a:solidFill>
                          <a:effectLst/>
                          <a:latin typeface="ＭＳ Ｐゴシック" charset="-128"/>
                          <a:ea typeface="ＭＳ Ｐゴシック" charset="-128"/>
                          <a:cs typeface="Times New Roman" pitchFamily="18" charset="0"/>
                        </a:rPr>
                        <a:t>2.5</a:t>
                      </a:r>
                      <a:endParaRPr kumimoji="0" lang="en-US" altLang="ja-JP" sz="24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-1.38 </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-3.84 </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ja-JP" altLang="en-US"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1.08 </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0.271 </a:t>
                      </a:r>
                    </a:p>
                  </a:txBody>
                  <a:tcPr marL="0" marR="0" marT="0"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0153" name="Text Box 105"/>
          <p:cNvSpPr txBox="1">
            <a:spLocks noChangeArrowheads="1"/>
          </p:cNvSpPr>
          <p:nvPr/>
        </p:nvSpPr>
        <p:spPr bwMode="auto">
          <a:xfrm>
            <a:off x="611188" y="5949950"/>
            <a:ext cx="7993062" cy="460375"/>
          </a:xfrm>
          <a:prstGeom prst="rect">
            <a:avLst/>
          </a:prstGeom>
          <a:noFill/>
          <a:ln w="9525">
            <a:noFill/>
            <a:miter lim="800000"/>
            <a:headEnd/>
            <a:tailEnd/>
          </a:ln>
          <a:effectLst/>
        </p:spPr>
        <p:txBody>
          <a:bodyPr>
            <a:spAutoFit/>
          </a:bodyPr>
          <a:lstStyle/>
          <a:p>
            <a:pPr fontAlgn="ctr">
              <a:lnSpc>
                <a:spcPct val="110000"/>
              </a:lnSpc>
            </a:pPr>
            <a:r>
              <a:rPr kumimoji="1" lang="ja-JP" altLang="en-US" sz="2200" dirty="0"/>
              <a:t>* 性、年齢、身長、期間中の成長、気温、相対湿度の影響を調整</a:t>
            </a:r>
            <a:endParaRPr kumimoji="1" lang="en-US" altLang="ja-JP" sz="2200" dirty="0"/>
          </a:p>
        </p:txBody>
      </p:sp>
      <p:sp>
        <p:nvSpPr>
          <p:cNvPr id="130210" name="Rectangle 162"/>
          <p:cNvSpPr>
            <a:spLocks noChangeArrowheads="1"/>
          </p:cNvSpPr>
          <p:nvPr/>
        </p:nvSpPr>
        <p:spPr bwMode="auto">
          <a:xfrm>
            <a:off x="1057676" y="1212488"/>
            <a:ext cx="6806672" cy="523220"/>
          </a:xfrm>
          <a:prstGeom prst="rect">
            <a:avLst/>
          </a:prstGeom>
          <a:noFill/>
          <a:ln w="9525">
            <a:noFill/>
            <a:miter lim="800000"/>
            <a:headEnd/>
            <a:tailEnd/>
          </a:ln>
          <a:effectLst/>
        </p:spPr>
        <p:txBody>
          <a:bodyPr wrap="none">
            <a:spAutoFit/>
          </a:bodyPr>
          <a:lstStyle/>
          <a:p>
            <a:r>
              <a:rPr kumimoji="1" lang="en-US" altLang="ja-JP" sz="2800" dirty="0">
                <a:solidFill>
                  <a:srgbClr val="890D83"/>
                </a:solidFill>
                <a:effectLst>
                  <a:outerShdw blurRad="38100" dist="38100" dir="2700000" algn="tl">
                    <a:srgbClr val="C0C0C0"/>
                  </a:outerShdw>
                </a:effectLst>
              </a:rPr>
              <a:t>PM</a:t>
            </a:r>
            <a:r>
              <a:rPr kumimoji="1" lang="en-US" altLang="ja-JP" sz="2800" baseline="-25000" dirty="0">
                <a:solidFill>
                  <a:srgbClr val="890D83"/>
                </a:solidFill>
                <a:effectLst>
                  <a:outerShdw blurRad="38100" dist="38100" dir="2700000" algn="tl">
                    <a:srgbClr val="C0C0C0"/>
                  </a:outerShdw>
                </a:effectLst>
              </a:rPr>
              <a:t>2.5</a:t>
            </a:r>
            <a:r>
              <a:rPr kumimoji="1" lang="en-US" altLang="ja-JP" sz="2800" dirty="0">
                <a:solidFill>
                  <a:srgbClr val="890D83"/>
                </a:solidFill>
                <a:effectLst>
                  <a:outerShdw blurRad="38100" dist="38100" dir="2700000" algn="tl">
                    <a:srgbClr val="C0C0C0"/>
                  </a:outerShdw>
                </a:effectLst>
              </a:rPr>
              <a:t> 10 </a:t>
            </a:r>
            <a:r>
              <a:rPr kumimoji="1" lang="en-US" altLang="ja-JP" sz="2800" dirty="0">
                <a:solidFill>
                  <a:srgbClr val="890D83"/>
                </a:solidFill>
                <a:effectLst>
                  <a:outerShdw blurRad="38100" dist="38100" dir="2700000" algn="tl">
                    <a:srgbClr val="C0C0C0"/>
                  </a:outerShdw>
                </a:effectLst>
                <a:latin typeface="Symbol" pitchFamily="18" charset="2"/>
              </a:rPr>
              <a:t>m</a:t>
            </a:r>
            <a:r>
              <a:rPr kumimoji="1" lang="en-US" altLang="ja-JP" sz="2800" dirty="0">
                <a:solidFill>
                  <a:srgbClr val="890D83"/>
                </a:solidFill>
                <a:effectLst>
                  <a:outerShdw blurRad="38100" dist="38100" dir="2700000" algn="tl">
                    <a:srgbClr val="C0C0C0"/>
                  </a:outerShdw>
                </a:effectLst>
              </a:rPr>
              <a:t>g/m</a:t>
            </a:r>
            <a:r>
              <a:rPr kumimoji="1" lang="en-US" altLang="ja-JP" sz="2800" baseline="30000" dirty="0">
                <a:solidFill>
                  <a:srgbClr val="890D83"/>
                </a:solidFill>
                <a:effectLst>
                  <a:outerShdw blurRad="38100" dist="38100" dir="2700000" algn="tl">
                    <a:srgbClr val="C0C0C0"/>
                  </a:outerShdw>
                </a:effectLst>
              </a:rPr>
              <a:t>3</a:t>
            </a:r>
            <a:r>
              <a:rPr kumimoji="1" lang="ja-JP" altLang="en-US" sz="2800" dirty="0">
                <a:solidFill>
                  <a:srgbClr val="890D83"/>
                </a:solidFill>
                <a:effectLst>
                  <a:outerShdw blurRad="38100" dist="38100" dir="2700000" algn="tl">
                    <a:srgbClr val="C0C0C0"/>
                  </a:outerShdw>
                </a:effectLst>
              </a:rPr>
              <a:t>増加あたりの変化量</a:t>
            </a:r>
            <a:r>
              <a:rPr kumimoji="1" lang="en-US" altLang="ja-JP" sz="2800" dirty="0">
                <a:solidFill>
                  <a:srgbClr val="890D83"/>
                </a:solidFill>
                <a:effectLst>
                  <a:outerShdw blurRad="38100" dist="38100" dir="2700000" algn="tl">
                    <a:srgbClr val="C0C0C0"/>
                  </a:outerShdw>
                </a:effectLst>
              </a:rPr>
              <a:t>(L/min)</a:t>
            </a:r>
            <a:endParaRPr kumimoji="1" lang="ja-JP" altLang="en-US" sz="2800" dirty="0">
              <a:solidFill>
                <a:srgbClr val="890D83"/>
              </a:solidFill>
              <a:effectLst>
                <a:outerShdw blurRad="38100" dist="38100" dir="2700000" algn="tl">
                  <a:srgbClr val="C0C0C0"/>
                </a:outerShdw>
              </a:effectLst>
            </a:endParaRPr>
          </a:p>
        </p:txBody>
      </p:sp>
      <p:sp>
        <p:nvSpPr>
          <p:cNvPr id="130214" name="Text Box 5"/>
          <p:cNvSpPr txBox="1">
            <a:spLocks noChangeArrowheads="1"/>
          </p:cNvSpPr>
          <p:nvPr/>
        </p:nvSpPr>
        <p:spPr bwMode="auto">
          <a:xfrm>
            <a:off x="3653798" y="6453188"/>
            <a:ext cx="5495543" cy="364849"/>
          </a:xfrm>
          <a:prstGeom prst="rect">
            <a:avLst/>
          </a:prstGeom>
          <a:noFill/>
          <a:ln w="9525">
            <a:noFill/>
            <a:miter lim="800000"/>
            <a:headEnd/>
            <a:tailEnd/>
          </a:ln>
        </p:spPr>
        <p:txBody>
          <a:bodyPr wrap="none" tIns="10800">
            <a:spAutoFit/>
          </a:bodyPr>
          <a:lstStyle/>
          <a:p>
            <a:r>
              <a:rPr kumimoji="1" lang="en-US" altLang="ja-JP" sz="2000" dirty="0">
                <a:latin typeface="Times New Roman" pitchFamily="18" charset="0"/>
              </a:rPr>
              <a:t>(Ma L, Shima, et al. J </a:t>
            </a:r>
            <a:r>
              <a:rPr kumimoji="1" lang="en-US" altLang="ja-JP" sz="2000" dirty="0" err="1">
                <a:latin typeface="Times New Roman" pitchFamily="18" charset="0"/>
              </a:rPr>
              <a:t>Epidemiol</a:t>
            </a:r>
            <a:r>
              <a:rPr kumimoji="1" lang="en-US" altLang="ja-JP" sz="2000" dirty="0">
                <a:latin typeface="Times New Roman" pitchFamily="18" charset="0"/>
              </a:rPr>
              <a:t>, 18: 97-110, 2008)</a:t>
            </a:r>
            <a:endParaRPr kumimoji="1" lang="ja-JP" alt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54" name="Rectangle 262"/>
          <p:cNvSpPr>
            <a:spLocks noGrp="1" noChangeArrowheads="1"/>
          </p:cNvSpPr>
          <p:nvPr>
            <p:ph type="title"/>
          </p:nvPr>
        </p:nvSpPr>
        <p:spPr>
          <a:xfrm>
            <a:off x="123039" y="224408"/>
            <a:ext cx="7587952" cy="756320"/>
          </a:xfrm>
        </p:spPr>
        <p:txBody>
          <a:bodyPr/>
          <a:lstStyle/>
          <a:p>
            <a:pPr algn="ctr"/>
            <a:r>
              <a:rPr lang="en-US" altLang="ja-JP" sz="4800" dirty="0">
                <a:effectLst>
                  <a:outerShdw blurRad="38100" dist="38100" dir="2700000" algn="tl">
                    <a:srgbClr val="C0C0C0"/>
                  </a:outerShdw>
                </a:effectLst>
                <a:ea typeface="ＭＳ ゴシック" pitchFamily="49" charset="-128"/>
                <a:cs typeface="Times New Roman" pitchFamily="18" charset="0"/>
              </a:rPr>
              <a:t>PM</a:t>
            </a:r>
            <a:r>
              <a:rPr lang="en-US" altLang="ja-JP" sz="4800" baseline="-25000" dirty="0">
                <a:effectLst>
                  <a:outerShdw blurRad="38100" dist="38100" dir="2700000" algn="tl">
                    <a:srgbClr val="C0C0C0"/>
                  </a:outerShdw>
                </a:effectLst>
                <a:ea typeface="ＭＳ ゴシック" pitchFamily="49" charset="-128"/>
                <a:cs typeface="Times New Roman" pitchFamily="18" charset="0"/>
              </a:rPr>
              <a:t>2.5</a:t>
            </a:r>
            <a:r>
              <a:rPr lang="ja-JP" altLang="en-US" sz="4800" dirty="0">
                <a:effectLst>
                  <a:outerShdw blurRad="38100" dist="38100" dir="2700000" algn="tl">
                    <a:srgbClr val="C0C0C0"/>
                  </a:outerShdw>
                </a:effectLst>
                <a:ea typeface="ＭＳ Ｐゴシック" charset="-128"/>
                <a:cs typeface="Times New Roman" pitchFamily="18" charset="0"/>
              </a:rPr>
              <a:t>濃度と喘鳴</a:t>
            </a:r>
            <a:r>
              <a:rPr lang="ja-JP" altLang="en-US" sz="4800" dirty="0" smtClean="0">
                <a:effectLst>
                  <a:outerShdw blurRad="38100" dist="38100" dir="2700000" algn="tl">
                    <a:srgbClr val="C0C0C0"/>
                  </a:outerShdw>
                </a:effectLst>
                <a:ea typeface="ＭＳ Ｐゴシック" charset="-128"/>
                <a:cs typeface="Times New Roman" pitchFamily="18" charset="0"/>
              </a:rPr>
              <a:t>との関連</a:t>
            </a:r>
            <a:endParaRPr lang="ja-JP" altLang="en-US" sz="4800" dirty="0">
              <a:effectLst>
                <a:outerShdw blurRad="38100" dist="38100" dir="2700000" algn="tl">
                  <a:srgbClr val="C0C0C0"/>
                </a:outerShdw>
              </a:effectLst>
              <a:ea typeface="ＭＳ Ｐゴシック" charset="-128"/>
              <a:cs typeface="Times New Roman" pitchFamily="18" charset="0"/>
            </a:endParaRPr>
          </a:p>
        </p:txBody>
      </p:sp>
      <p:graphicFrame>
        <p:nvGraphicFramePr>
          <p:cNvPr id="136803" name="Group 611"/>
          <p:cNvGraphicFramePr>
            <a:graphicFrameLocks noGrp="1"/>
          </p:cNvGraphicFramePr>
          <p:nvPr>
            <p:ph idx="1"/>
            <p:extLst>
              <p:ext uri="{D42A27DB-BD31-4B8C-83A1-F6EECF244321}">
                <p14:modId xmlns:p14="http://schemas.microsoft.com/office/powerpoint/2010/main" val="1081784384"/>
              </p:ext>
            </p:extLst>
          </p:nvPr>
        </p:nvGraphicFramePr>
        <p:xfrm>
          <a:off x="293724" y="1558925"/>
          <a:ext cx="8352160" cy="4521600"/>
        </p:xfrm>
        <a:graphic>
          <a:graphicData uri="http://schemas.openxmlformats.org/drawingml/2006/table">
            <a:tbl>
              <a:tblPr/>
              <a:tblGrid>
                <a:gridCol w="1679897"/>
                <a:gridCol w="1452563"/>
                <a:gridCol w="893762"/>
                <a:gridCol w="892175"/>
                <a:gridCol w="193675"/>
                <a:gridCol w="1368425"/>
                <a:gridCol w="936625"/>
                <a:gridCol w="935038"/>
              </a:tblGrid>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p>
                  </a:txBody>
                  <a:tcPr marL="54000" marR="54000" marT="36000" marB="36000"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rPr>
                        <a:t>朝</a:t>
                      </a:r>
                    </a:p>
                  </a:txBody>
                  <a:tcPr marL="54000" marR="54000" marT="36000" marB="3600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　</a:t>
                      </a:r>
                    </a:p>
                  </a:txBody>
                  <a:tcPr marL="54000" marR="54000" marT="36000" marB="3600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3">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smtClean="0">
                          <a:ln>
                            <a:noFill/>
                          </a:ln>
                          <a:solidFill>
                            <a:schemeClr val="tx1"/>
                          </a:solidFill>
                          <a:effectLst/>
                          <a:latin typeface="ＭＳ Ｐゴシック" charset="-128"/>
                          <a:ea typeface="ＭＳ Ｐゴシック" charset="-128"/>
                        </a:rPr>
                        <a:t>夜</a:t>
                      </a:r>
                    </a:p>
                  </a:txBody>
                  <a:tcPr marL="54000" marR="54000" marT="36000" marB="36000"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p>
                  </a:txBody>
                  <a:tcPr marL="54000" marR="54000" marT="36000" marB="36000" anchor="ct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smtClean="0">
                          <a:ln>
                            <a:noFill/>
                          </a:ln>
                          <a:solidFill>
                            <a:schemeClr val="tx1"/>
                          </a:solidFill>
                          <a:effectLst/>
                          <a:latin typeface="ＭＳ Ｐゴシック" charset="-128"/>
                          <a:ea typeface="ＭＳ Ｐゴシック" charset="-128"/>
                        </a:rPr>
                        <a:t>オッズ比</a:t>
                      </a:r>
                      <a:r>
                        <a:rPr kumimoji="0" lang="ja-JP" altLang="en-US" sz="2400" b="0" i="0" u="none" strike="noStrike" cap="none" normalizeH="0" baseline="30000" smtClean="0">
                          <a:ln>
                            <a:noFill/>
                          </a:ln>
                          <a:solidFill>
                            <a:schemeClr val="tx1"/>
                          </a:solidFill>
                          <a:effectLst/>
                          <a:latin typeface="ＭＳ Ｐゴシック" charset="-128"/>
                          <a:ea typeface="ＭＳ Ｐゴシック" charset="-128"/>
                          <a:cs typeface="Times New Roman" pitchFamily="18" charset="0"/>
                        </a:rPr>
                        <a:t>*</a:t>
                      </a:r>
                      <a:endParaRPr kumimoji="0" lang="ja-JP" altLang="en-US" sz="2400" b="0" i="0" u="none" strike="noStrike" cap="none" normalizeH="0" baseline="30000" smtClean="0">
                        <a:ln>
                          <a:noFill/>
                        </a:ln>
                        <a:solidFill>
                          <a:schemeClr val="tx1"/>
                        </a:solidFill>
                        <a:effectLst/>
                        <a:latin typeface="ＭＳ Ｐゴシック" charset="-128"/>
                        <a:ea typeface="ＭＳ Ｐゴシック" charset="-128"/>
                      </a:endParaRPr>
                    </a:p>
                  </a:txBody>
                  <a:tcPr marL="54000" marR="54000" marT="36000" marB="36000" anchor="ctr" horzOverflow="overflow">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95%</a:t>
                      </a:r>
                      <a:r>
                        <a:rPr kumimoji="0" lang="ja-JP" altLang="en-US"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信頼区間</a:t>
                      </a:r>
                    </a:p>
                  </a:txBody>
                  <a:tcPr marL="54000" marR="54000" marT="36000" marB="36000" anchor="ctr" horzOverflow="overflow">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　</a:t>
                      </a: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smtClean="0">
                          <a:ln>
                            <a:noFill/>
                          </a:ln>
                          <a:solidFill>
                            <a:schemeClr val="tx1"/>
                          </a:solidFill>
                          <a:effectLst/>
                          <a:latin typeface="ＭＳ Ｐゴシック" charset="-128"/>
                          <a:ea typeface="ＭＳ Ｐゴシック" charset="-128"/>
                        </a:rPr>
                        <a:t>オッズ比</a:t>
                      </a:r>
                      <a:r>
                        <a:rPr kumimoji="0" lang="ja-JP" altLang="en-US" sz="2400" b="0" i="0" u="none" strike="noStrike" cap="none" normalizeH="0" baseline="30000" smtClean="0">
                          <a:ln>
                            <a:noFill/>
                          </a:ln>
                          <a:solidFill>
                            <a:schemeClr val="tx1"/>
                          </a:solidFill>
                          <a:effectLst/>
                          <a:latin typeface="ＭＳ Ｐゴシック" charset="-128"/>
                          <a:ea typeface="ＭＳ Ｐゴシック" charset="-128"/>
                          <a:cs typeface="Times New Roman" pitchFamily="18" charset="0"/>
                        </a:rPr>
                        <a:t>*</a:t>
                      </a:r>
                      <a:endParaRPr kumimoji="0" lang="ja-JP" altLang="en-US" sz="2400" b="0" i="0" u="none" strike="noStrike" cap="none" normalizeH="0" baseline="30000" smtClean="0">
                        <a:ln>
                          <a:noFill/>
                        </a:ln>
                        <a:solidFill>
                          <a:schemeClr val="tx1"/>
                        </a:solidFill>
                        <a:effectLst/>
                        <a:latin typeface="ＭＳ Ｐゴシック" charset="-128"/>
                        <a:ea typeface="ＭＳ Ｐゴシック" charset="-128"/>
                      </a:endParaRPr>
                    </a:p>
                  </a:txBody>
                  <a:tcPr marL="54000" marR="54000" marT="36000" marB="36000" anchor="ctr" horzOverflow="overflow">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95%</a:t>
                      </a:r>
                      <a:r>
                        <a:rPr kumimoji="0" lang="ja-JP" altLang="en-US"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信頼区間</a:t>
                      </a:r>
                    </a:p>
                  </a:txBody>
                  <a:tcPr marL="54000" marR="54000" marT="36000" marB="36000" anchor="ctr" horzOverflow="overflow">
                    <a:lnL>
                      <a:noFill/>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64838">
                <a:tc gridSpan="4">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1" i="0" u="none" strike="noStrike" cap="none" normalizeH="0" baseline="0" dirty="0" smtClean="0">
                          <a:ln>
                            <a:noFill/>
                          </a:ln>
                          <a:solidFill>
                            <a:srgbClr val="0033CC"/>
                          </a:solidFill>
                          <a:effectLst/>
                          <a:latin typeface="ＭＳ Ｐゴシック" charset="-128"/>
                          <a:ea typeface="ＭＳ Ｐゴシック" charset="-128"/>
                        </a:rPr>
                        <a:t>院内</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cs typeface="Times New Roman" pitchFamily="18" charset="0"/>
                        </a:rPr>
                        <a:t>PM</a:t>
                      </a:r>
                      <a:r>
                        <a:rPr kumimoji="0" lang="en-US" altLang="ja-JP" sz="2400" b="1" i="0" u="none" strike="noStrike" cap="none" normalizeH="0" baseline="-30000" dirty="0" smtClean="0">
                          <a:ln>
                            <a:noFill/>
                          </a:ln>
                          <a:solidFill>
                            <a:srgbClr val="0033CC"/>
                          </a:solidFill>
                          <a:effectLst/>
                          <a:latin typeface="ＭＳ Ｐゴシック" charset="-128"/>
                          <a:ea typeface="ＭＳ Ｐゴシック" charset="-128"/>
                          <a:cs typeface="Times New Roman" pitchFamily="18" charset="0"/>
                        </a:rPr>
                        <a:t>2.5</a:t>
                      </a:r>
                      <a:r>
                        <a:rPr kumimoji="0" lang="ja-JP" altLang="en-US" sz="2400" b="1" i="0" u="none" strike="noStrike" cap="none" normalizeH="0" baseline="0" dirty="0" smtClean="0">
                          <a:ln>
                            <a:noFill/>
                          </a:ln>
                          <a:solidFill>
                            <a:srgbClr val="0033CC"/>
                          </a:solidFill>
                          <a:effectLst/>
                          <a:latin typeface="ＭＳ Ｐゴシック" charset="-128"/>
                          <a:ea typeface="ＭＳ Ｐゴシック" charset="-128"/>
                        </a:rPr>
                        <a:t>（</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24</a:t>
                      </a:r>
                      <a:r>
                        <a:rPr kumimoji="0" lang="ja-JP" altLang="en-US" sz="2400" b="1" i="0" u="none" strike="noStrike" cap="none" normalizeH="0" baseline="0" dirty="0" smtClean="0">
                          <a:ln>
                            <a:noFill/>
                          </a:ln>
                          <a:solidFill>
                            <a:srgbClr val="0033CC"/>
                          </a:solidFill>
                          <a:effectLst/>
                          <a:latin typeface="ＭＳ Ｐゴシック" charset="-128"/>
                          <a:ea typeface="ＭＳ Ｐゴシック" charset="-128"/>
                        </a:rPr>
                        <a:t>時間平均）</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a:t>
                      </a:r>
                      <a:r>
                        <a:rPr kumimoji="0" lang="en-US" altLang="ja-JP" sz="2400" b="1" i="0" u="none" strike="noStrike" cap="none" normalizeH="0" baseline="0" dirty="0" smtClean="0">
                          <a:ln>
                            <a:noFill/>
                          </a:ln>
                          <a:solidFill>
                            <a:srgbClr val="0033CC"/>
                          </a:solidFill>
                          <a:effectLst/>
                          <a:latin typeface="Symbol" pitchFamily="18" charset="2"/>
                          <a:ea typeface="ＭＳ Ｐゴシック" charset="-128"/>
                        </a:rPr>
                        <a:t>m</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g/m</a:t>
                      </a:r>
                      <a:r>
                        <a:rPr kumimoji="0" lang="en-US" altLang="ja-JP" sz="2400" b="1" i="0" u="none" strike="noStrike" cap="none" normalizeH="0" baseline="30000" dirty="0" smtClean="0">
                          <a:ln>
                            <a:noFill/>
                          </a:ln>
                          <a:solidFill>
                            <a:srgbClr val="0033CC"/>
                          </a:solidFill>
                          <a:effectLst/>
                          <a:latin typeface="ＭＳ Ｐゴシック" charset="-128"/>
                          <a:ea typeface="ＭＳ Ｐゴシック" charset="-128"/>
                        </a:rPr>
                        <a:t>3</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a:t>
                      </a:r>
                    </a:p>
                  </a:txBody>
                  <a:tcPr marL="54000" marR="54000" marT="36000" marB="36000"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rgbClr val="0033CC"/>
                        </a:solidFill>
                        <a:effectLst/>
                        <a:latin typeface="ＭＳ Ｐゴシック" charset="-128"/>
                        <a:ea typeface="ＭＳ Ｐゴシック" charset="-128"/>
                      </a:endParaRPr>
                    </a:p>
                  </a:txBody>
                  <a:tcPr marL="54000" marR="54000" marT="36000" marB="3600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&lt;11.0</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dirty="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11.0-15.3</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1.05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0.99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1.12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1.04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1.16 </a:t>
                      </a: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15.4-27.9</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1.09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1.03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1.15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1.14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1.05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1.23 </a:t>
                      </a: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28.0</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1.08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1.02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1.14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1.22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1.35 </a:t>
                      </a:r>
                    </a:p>
                  </a:txBody>
                  <a:tcPr marL="54000" marR="54000" marT="36000" marB="36000" anchor="ctr" horzOverflow="overflow">
                    <a:lnL>
                      <a:noFill/>
                    </a:lnL>
                    <a:lnR cap="flat">
                      <a:noFill/>
                    </a:lnR>
                    <a:lnT>
                      <a:noFill/>
                    </a:lnT>
                    <a:lnB>
                      <a:noFill/>
                    </a:lnB>
                    <a:lnTlToBr>
                      <a:noFill/>
                    </a:lnTlToBr>
                    <a:lnBlToTr>
                      <a:noFill/>
                    </a:lnBlToTr>
                    <a:noFill/>
                  </a:tcPr>
                </a:tc>
              </a:tr>
              <a:tr h="364838">
                <a:tc gridSpan="4">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1" i="0" u="none" strike="noStrike" cap="none" normalizeH="0" baseline="0" dirty="0" smtClean="0">
                          <a:ln>
                            <a:noFill/>
                          </a:ln>
                          <a:solidFill>
                            <a:srgbClr val="0033CC"/>
                          </a:solidFill>
                          <a:effectLst/>
                          <a:latin typeface="ＭＳ Ｐゴシック" charset="-128"/>
                          <a:ea typeface="ＭＳ Ｐゴシック" charset="-128"/>
                        </a:rPr>
                        <a:t>測定局</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cs typeface="Times New Roman" pitchFamily="18" charset="0"/>
                        </a:rPr>
                        <a:t>PM</a:t>
                      </a:r>
                      <a:r>
                        <a:rPr kumimoji="0" lang="en-US" altLang="ja-JP" sz="2400" b="1" i="0" u="none" strike="noStrike" cap="none" normalizeH="0" baseline="-30000" dirty="0" smtClean="0">
                          <a:ln>
                            <a:noFill/>
                          </a:ln>
                          <a:solidFill>
                            <a:srgbClr val="0033CC"/>
                          </a:solidFill>
                          <a:effectLst/>
                          <a:latin typeface="ＭＳ Ｐゴシック" charset="-128"/>
                          <a:ea typeface="ＭＳ Ｐゴシック" charset="-128"/>
                          <a:cs typeface="Times New Roman" pitchFamily="18" charset="0"/>
                        </a:rPr>
                        <a:t>2.5</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cs typeface="Times New Roman" pitchFamily="18" charset="0"/>
                        </a:rPr>
                        <a:t>(24</a:t>
                      </a:r>
                      <a:r>
                        <a:rPr kumimoji="0" lang="ja-JP" altLang="en-US" sz="2400" b="1" i="0" u="none" strike="noStrike" cap="none" normalizeH="0" baseline="0" dirty="0" smtClean="0">
                          <a:ln>
                            <a:noFill/>
                          </a:ln>
                          <a:solidFill>
                            <a:srgbClr val="0033CC"/>
                          </a:solidFill>
                          <a:effectLst/>
                          <a:latin typeface="ＭＳ Ｐゴシック" charset="-128"/>
                          <a:ea typeface="ＭＳ Ｐゴシック" charset="-128"/>
                        </a:rPr>
                        <a:t>時間平均）</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a:t>
                      </a:r>
                      <a:r>
                        <a:rPr kumimoji="0" lang="en-US" altLang="ja-JP" sz="2400" b="1" i="0" u="none" strike="noStrike" cap="none" normalizeH="0" baseline="0" dirty="0" smtClean="0">
                          <a:ln>
                            <a:noFill/>
                          </a:ln>
                          <a:solidFill>
                            <a:srgbClr val="0033CC"/>
                          </a:solidFill>
                          <a:effectLst/>
                          <a:latin typeface="Symbol" pitchFamily="18" charset="2"/>
                          <a:ea typeface="ＭＳ Ｐゴシック" charset="-128"/>
                        </a:rPr>
                        <a:t>m</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g/m</a:t>
                      </a:r>
                      <a:r>
                        <a:rPr kumimoji="0" lang="en-US" altLang="ja-JP" sz="2400" b="1" i="0" u="none" strike="noStrike" cap="none" normalizeH="0" baseline="30000" dirty="0" smtClean="0">
                          <a:ln>
                            <a:noFill/>
                          </a:ln>
                          <a:solidFill>
                            <a:srgbClr val="0033CC"/>
                          </a:solidFill>
                          <a:effectLst/>
                          <a:latin typeface="ＭＳ Ｐゴシック" charset="-128"/>
                          <a:ea typeface="ＭＳ Ｐゴシック" charset="-128"/>
                        </a:rPr>
                        <a:t>3</a:t>
                      </a:r>
                      <a:r>
                        <a:rPr kumimoji="0" lang="en-US" altLang="ja-JP" sz="2400" b="1" i="0" u="none" strike="noStrike" cap="none" normalizeH="0" baseline="0" dirty="0" smtClean="0">
                          <a:ln>
                            <a:noFill/>
                          </a:ln>
                          <a:solidFill>
                            <a:srgbClr val="0033CC"/>
                          </a:solidFill>
                          <a:effectLst/>
                          <a:latin typeface="ＭＳ Ｐゴシック" charset="-128"/>
                          <a:ea typeface="ＭＳ Ｐゴシック" charset="-128"/>
                        </a:rPr>
                        <a:t>)</a:t>
                      </a:r>
                    </a:p>
                  </a:txBody>
                  <a:tcPr marL="54000" marR="54000" marT="36000" marB="36000" anchor="ctr" horzOverflow="overflow">
                    <a:lnL cap="flat">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dirty="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dirty="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&lt;13.9</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13.9-18.1</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1.03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0.96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1.10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1.01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0.96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1.07 </a:t>
                      </a: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18.2-23.5</a:t>
                      </a:r>
                    </a:p>
                  </a:txBody>
                  <a:tcPr marL="54000" marR="54000" marT="36000" marB="360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1.02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0.96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1.08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1.06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1.02 </a:t>
                      </a:r>
                    </a:p>
                  </a:txBody>
                  <a:tcPr marL="54000" marR="54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1.11 </a:t>
                      </a:r>
                    </a:p>
                  </a:txBody>
                  <a:tcPr marL="54000" marR="54000" marT="36000" marB="36000" anchor="ctr" horzOverflow="overflow">
                    <a:lnL>
                      <a:noFill/>
                    </a:lnL>
                    <a:lnR cap="flat">
                      <a:noFill/>
                    </a:lnR>
                    <a:lnT>
                      <a:noFill/>
                    </a:lnT>
                    <a:lnB>
                      <a:noFill/>
                    </a:lnB>
                    <a:lnTlToBr>
                      <a:noFill/>
                    </a:lnTlToBr>
                    <a:lnBlToTr>
                      <a:noFill/>
                    </a:lnBlToTr>
                    <a:noFill/>
                  </a:tcPr>
                </a:tc>
              </a:tr>
              <a:tr h="364838">
                <a:tc>
                  <a:txBody>
                    <a:bodyPr/>
                    <a:lstStyle/>
                    <a:p>
                      <a:pPr marL="0" marR="0" lvl="0" indent="0" algn="l" defTabSz="914400" rtl="0" eaLnBrk="1" fontAlgn="ctr" latinLnBrk="0" hangingPunct="1">
                        <a:lnSpc>
                          <a:spcPts val="24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  ≥</a:t>
                      </a: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23.6</a:t>
                      </a:r>
                    </a:p>
                  </a:txBody>
                  <a:tcPr marL="54000" marR="54000" marT="36000" marB="36000" anchor="ct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1.01 </a:t>
                      </a: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0.95 </a:t>
                      </a: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1.09 </a:t>
                      </a: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ct val="0"/>
                        </a:spcBef>
                        <a:spcAft>
                          <a:spcPct val="0"/>
                        </a:spcAft>
                        <a:buClrTx/>
                        <a:buSzTx/>
                        <a:buFontTx/>
                        <a:buNone/>
                        <a:tabLst/>
                      </a:pPr>
                      <a:endParaRPr kumimoji="0" lang="ja-JP" altLang="en-US" sz="2400" b="0" i="0" u="none" strike="noStrike" cap="none" normalizeH="0" baseline="0" smtClean="0">
                        <a:ln>
                          <a:noFill/>
                        </a:ln>
                        <a:solidFill>
                          <a:srgbClr val="000000"/>
                        </a:solidFill>
                        <a:effectLst/>
                        <a:latin typeface="ＭＳ Ｐゴシック" charset="-128"/>
                        <a:ea typeface="ＭＳ Ｐゴシック" charset="-128"/>
                      </a:endParaRP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1.09 </a:t>
                      </a: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1.03 </a:t>
                      </a:r>
                    </a:p>
                  </a:txBody>
                  <a:tcPr marL="54000" marR="54000" marT="36000" marB="3600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ts val="24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ＭＳ Ｐゴシック" charset="-128"/>
                          <a:ea typeface="ＭＳ Ｐゴシック" charset="-128"/>
                          <a:cs typeface="Times New Roman" pitchFamily="18" charset="0"/>
                        </a:rPr>
                        <a:t>1.16 </a:t>
                      </a:r>
                    </a:p>
                  </a:txBody>
                  <a:tcPr marL="54000" marR="54000" marT="36000" marB="36000" anchor="ct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804" name="Text Box 612"/>
          <p:cNvSpPr txBox="1">
            <a:spLocks noChangeArrowheads="1"/>
          </p:cNvSpPr>
          <p:nvPr/>
        </p:nvSpPr>
        <p:spPr bwMode="auto">
          <a:xfrm>
            <a:off x="501650" y="6093296"/>
            <a:ext cx="8642350" cy="464743"/>
          </a:xfrm>
          <a:prstGeom prst="rect">
            <a:avLst/>
          </a:prstGeom>
          <a:noFill/>
          <a:ln w="9525">
            <a:noFill/>
            <a:miter lim="800000"/>
            <a:headEnd/>
            <a:tailEnd/>
          </a:ln>
          <a:effectLst/>
        </p:spPr>
        <p:txBody>
          <a:bodyPr>
            <a:spAutoFit/>
          </a:bodyPr>
          <a:lstStyle/>
          <a:p>
            <a:pPr fontAlgn="ctr">
              <a:lnSpc>
                <a:spcPct val="110000"/>
              </a:lnSpc>
            </a:pPr>
            <a:r>
              <a:rPr kumimoji="1" lang="ja-JP" altLang="en-US" sz="2200" dirty="0"/>
              <a:t>* 性、年齢、気温、相対湿度の影響を調整</a:t>
            </a:r>
          </a:p>
        </p:txBody>
      </p:sp>
      <p:sp>
        <p:nvSpPr>
          <p:cNvPr id="136805" name="Text Box 613"/>
          <p:cNvSpPr txBox="1">
            <a:spLocks noChangeArrowheads="1"/>
          </p:cNvSpPr>
          <p:nvPr/>
        </p:nvSpPr>
        <p:spPr bwMode="auto">
          <a:xfrm>
            <a:off x="1053891" y="934514"/>
            <a:ext cx="5726248" cy="523220"/>
          </a:xfrm>
          <a:prstGeom prst="rect">
            <a:avLst/>
          </a:prstGeom>
          <a:noFill/>
          <a:ln w="9525">
            <a:noFill/>
            <a:miter lim="800000"/>
            <a:headEnd/>
            <a:tailEnd/>
          </a:ln>
          <a:effectLst/>
        </p:spPr>
        <p:txBody>
          <a:bodyPr wrap="none">
            <a:spAutoFit/>
          </a:bodyPr>
          <a:lstStyle/>
          <a:p>
            <a:r>
              <a:rPr kumimoji="1" lang="en-US" altLang="ja-JP" sz="2800" dirty="0">
                <a:solidFill>
                  <a:srgbClr val="890D83"/>
                </a:solidFill>
                <a:effectLst>
                  <a:outerShdw blurRad="38100" dist="38100" dir="2700000" algn="tl">
                    <a:srgbClr val="C0C0C0"/>
                  </a:outerShdw>
                </a:effectLst>
              </a:rPr>
              <a:t>24</a:t>
            </a:r>
            <a:r>
              <a:rPr kumimoji="1" lang="ja-JP" altLang="en-US" sz="2800" dirty="0">
                <a:solidFill>
                  <a:srgbClr val="890D83"/>
                </a:solidFill>
                <a:effectLst>
                  <a:outerShdw blurRad="38100" dist="38100" dir="2700000" algn="tl">
                    <a:srgbClr val="C0C0C0"/>
                  </a:outerShdw>
                </a:effectLst>
              </a:rPr>
              <a:t>時間平均濃度の４分位別オッズ比</a:t>
            </a:r>
          </a:p>
        </p:txBody>
      </p:sp>
      <p:sp>
        <p:nvSpPr>
          <p:cNvPr id="136815" name="Text Box 5"/>
          <p:cNvSpPr txBox="1">
            <a:spLocks noChangeArrowheads="1"/>
          </p:cNvSpPr>
          <p:nvPr/>
        </p:nvSpPr>
        <p:spPr bwMode="auto">
          <a:xfrm>
            <a:off x="3625662" y="6528239"/>
            <a:ext cx="5495543" cy="364849"/>
          </a:xfrm>
          <a:prstGeom prst="rect">
            <a:avLst/>
          </a:prstGeom>
          <a:noFill/>
          <a:ln w="9525">
            <a:noFill/>
            <a:miter lim="800000"/>
            <a:headEnd/>
            <a:tailEnd/>
          </a:ln>
        </p:spPr>
        <p:txBody>
          <a:bodyPr wrap="none" tIns="10800">
            <a:spAutoFit/>
          </a:bodyPr>
          <a:lstStyle/>
          <a:p>
            <a:r>
              <a:rPr kumimoji="1" lang="en-US" altLang="ja-JP" sz="2000" dirty="0">
                <a:latin typeface="Times New Roman" pitchFamily="18" charset="0"/>
              </a:rPr>
              <a:t>(Ma L, Shima, et al. J </a:t>
            </a:r>
            <a:r>
              <a:rPr kumimoji="1" lang="en-US" altLang="ja-JP" sz="2000" dirty="0" err="1">
                <a:latin typeface="Times New Roman" pitchFamily="18" charset="0"/>
              </a:rPr>
              <a:t>Epidemiol</a:t>
            </a:r>
            <a:r>
              <a:rPr kumimoji="1" lang="en-US" altLang="ja-JP" sz="2000" dirty="0">
                <a:latin typeface="Times New Roman" pitchFamily="18" charset="0"/>
              </a:rPr>
              <a:t>, 18: 97-110, 2008)</a:t>
            </a:r>
            <a:endParaRPr kumimoji="1" lang="ja-JP" alt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723237"/>
            <a:ext cx="7416824" cy="4950097"/>
          </a:xfrm>
        </p:spPr>
        <p:txBody>
          <a:bodyPr/>
          <a:lstStyle/>
          <a:p>
            <a:pPr>
              <a:lnSpc>
                <a:spcPct val="114000"/>
              </a:lnSpc>
            </a:pPr>
            <a:r>
              <a:rPr lang="ja-JP" altLang="en-US" dirty="0" smtClean="0"/>
              <a:t>中国東北地方遼寧省の３都市において、大気中粒子状物質に</a:t>
            </a:r>
            <a:r>
              <a:rPr lang="ja-JP" altLang="en-US" dirty="0"/>
              <a:t>注目</a:t>
            </a:r>
            <a:r>
              <a:rPr lang="ja-JP" altLang="en-US" dirty="0" smtClean="0"/>
              <a:t>し、その</a:t>
            </a:r>
            <a:r>
              <a:rPr lang="ja-JP" altLang="en-US" dirty="0"/>
              <a:t>実態と住民の曝露状況及び健康影響を明らかにし、予防対策に寄与することを目的</a:t>
            </a:r>
            <a:r>
              <a:rPr lang="ja-JP" altLang="en-US" dirty="0" smtClean="0"/>
              <a:t>とし</a:t>
            </a:r>
            <a:r>
              <a:rPr lang="ja-JP" altLang="en-US" dirty="0"/>
              <a:t>た</a:t>
            </a:r>
            <a:r>
              <a:rPr lang="ja-JP" altLang="en-US" dirty="0" smtClean="0"/>
              <a:t>。</a:t>
            </a:r>
            <a:endParaRPr lang="en-US" altLang="ja-JP" dirty="0" smtClean="0"/>
          </a:p>
          <a:p>
            <a:pPr>
              <a:lnSpc>
                <a:spcPct val="114000"/>
              </a:lnSpc>
            </a:pPr>
            <a:r>
              <a:rPr lang="ja-JP" altLang="en-US" dirty="0" smtClean="0"/>
              <a:t>その一環と</a:t>
            </a:r>
            <a:r>
              <a:rPr lang="ja-JP" altLang="en-US" dirty="0"/>
              <a:t>して</a:t>
            </a:r>
            <a:r>
              <a:rPr lang="ja-JP" altLang="en-US" dirty="0" smtClean="0"/>
              <a:t>、小学生を</a:t>
            </a:r>
            <a:r>
              <a:rPr lang="ja-JP" altLang="en-US" dirty="0"/>
              <a:t>対象に</a:t>
            </a:r>
            <a:r>
              <a:rPr lang="ja-JP" altLang="en-US" dirty="0" smtClean="0"/>
              <a:t>年４回の肺機能測定を行い、大気中粒子状物質濃度との関連を検討した。</a:t>
            </a:r>
          </a:p>
          <a:p>
            <a:pPr marL="344487" lvl="1" indent="0">
              <a:lnSpc>
                <a:spcPct val="114000"/>
              </a:lnSpc>
              <a:buNone/>
            </a:pPr>
            <a:r>
              <a:rPr lang="zh-TW" altLang="en-US" sz="2400" dirty="0" smtClean="0"/>
              <a:t>中国</a:t>
            </a:r>
            <a:r>
              <a:rPr lang="zh-TW" altLang="en-US" sz="2400" dirty="0"/>
              <a:t>医科</a:t>
            </a:r>
            <a:r>
              <a:rPr lang="zh-TW" altLang="en-US" sz="2400" dirty="0" smtClean="0"/>
              <a:t>大学公共</a:t>
            </a:r>
            <a:r>
              <a:rPr lang="zh-TW" altLang="en-US" sz="2400" dirty="0"/>
              <a:t>衛生</a:t>
            </a:r>
            <a:r>
              <a:rPr lang="zh-TW" altLang="en-US" sz="2400" dirty="0" smtClean="0"/>
              <a:t>学院、瀋</a:t>
            </a:r>
            <a:r>
              <a:rPr lang="zh-TW" altLang="en-US" sz="2400" dirty="0"/>
              <a:t>陽市、撫順市、鉄嶺</a:t>
            </a:r>
            <a:r>
              <a:rPr lang="zh-TW" altLang="en-US" sz="2400" dirty="0" smtClean="0"/>
              <a:t>市疾病預防控制中心</a:t>
            </a:r>
            <a:r>
              <a:rPr lang="ja-JP" altLang="en-US" sz="2400" dirty="0" smtClean="0"/>
              <a:t>（</a:t>
            </a:r>
            <a:r>
              <a:rPr lang="en-US" altLang="ja-JP" sz="2400" dirty="0" smtClean="0"/>
              <a:t>CDC</a:t>
            </a:r>
            <a:r>
              <a:rPr lang="ja-JP" altLang="en-US" sz="2400" dirty="0" smtClean="0"/>
              <a:t>）との共同研究として実施</a:t>
            </a:r>
            <a:endParaRPr kumimoji="1" lang="ja-JP" altLang="en-US" dirty="0"/>
          </a:p>
        </p:txBody>
      </p:sp>
      <p:sp>
        <p:nvSpPr>
          <p:cNvPr id="4" name="タイトル 1"/>
          <p:cNvSpPr>
            <a:spLocks noGrp="1"/>
          </p:cNvSpPr>
          <p:nvPr>
            <p:ph type="title"/>
          </p:nvPr>
        </p:nvSpPr>
        <p:spPr>
          <a:xfrm>
            <a:off x="251520" y="0"/>
            <a:ext cx="7200800" cy="1628800"/>
          </a:xfrm>
        </p:spPr>
        <p:txBody>
          <a:bodyPr/>
          <a:lstStyle/>
          <a:p>
            <a:pPr algn="ctr"/>
            <a:r>
              <a:rPr lang="ja-JP" altLang="en-US" sz="3200" dirty="0">
                <a:effectLst>
                  <a:outerShdw blurRad="38100" dist="38100" dir="2700000" algn="tl">
                    <a:srgbClr val="000000">
                      <a:alpha val="43137"/>
                    </a:srgbClr>
                  </a:outerShdw>
                </a:effectLst>
              </a:rPr>
              <a:t>「中国における都市大気汚染による健康影響と予防対策に関する国際共同研究</a:t>
            </a:r>
            <a:r>
              <a:rPr lang="ja-JP" altLang="en-US" sz="3200" dirty="0" smtClean="0">
                <a:effectLst>
                  <a:outerShdw blurRad="38100" dist="38100" dir="2700000" algn="tl">
                    <a:srgbClr val="000000">
                      <a:alpha val="43137"/>
                    </a:srgbClr>
                  </a:outerShdw>
                </a:effectLst>
              </a:rPr>
              <a:t>」</a:t>
            </a:r>
            <a:r>
              <a:rPr lang="en-US" altLang="ja-JP" sz="3200" dirty="0" smtClean="0">
                <a:effectLst>
                  <a:outerShdw blurRad="38100" dist="38100" dir="2700000" algn="tl">
                    <a:srgbClr val="000000">
                      <a:alpha val="43137"/>
                    </a:srgbClr>
                  </a:outerShdw>
                </a:effectLst>
              </a:rPr>
              <a:t/>
            </a:r>
            <a:br>
              <a:rPr lang="en-US" altLang="ja-JP" sz="3200" dirty="0" smtClean="0">
                <a:effectLst>
                  <a:outerShdw blurRad="38100" dist="38100" dir="2700000" algn="tl">
                    <a:srgbClr val="000000">
                      <a:alpha val="43137"/>
                    </a:srgbClr>
                  </a:outerShdw>
                </a:effectLst>
              </a:rPr>
            </a:br>
            <a:r>
              <a:rPr lang="ja-JP" altLang="en-US" sz="2600" dirty="0" smtClean="0"/>
              <a:t>（国立環境研究所特別研究：</a:t>
            </a:r>
            <a:r>
              <a:rPr lang="en-US" altLang="ja-JP" sz="2600" dirty="0" smtClean="0"/>
              <a:t>2000</a:t>
            </a:r>
            <a:r>
              <a:rPr lang="ja-JP" altLang="en-US" sz="2600" dirty="0" smtClean="0"/>
              <a:t>～</a:t>
            </a:r>
            <a:r>
              <a:rPr lang="en-US" altLang="ja-JP" sz="2600" dirty="0" smtClean="0"/>
              <a:t>2004</a:t>
            </a:r>
            <a:r>
              <a:rPr lang="ja-JP" altLang="en-US" sz="2600" dirty="0" smtClean="0"/>
              <a:t>年度）</a:t>
            </a:r>
            <a:endParaRPr kumimoji="1" lang="ja-JP" altLang="en-US" sz="2600" dirty="0"/>
          </a:p>
        </p:txBody>
      </p:sp>
      <p:sp>
        <p:nvSpPr>
          <p:cNvPr id="5" name="テキスト ボックス 4"/>
          <p:cNvSpPr txBox="1"/>
          <p:nvPr/>
        </p:nvSpPr>
        <p:spPr>
          <a:xfrm>
            <a:off x="4458846" y="6488668"/>
            <a:ext cx="4660250" cy="369332"/>
          </a:xfrm>
          <a:prstGeom prst="rect">
            <a:avLst/>
          </a:prstGeom>
          <a:noFill/>
        </p:spPr>
        <p:txBody>
          <a:bodyPr wrap="none" rtlCol="0">
            <a:spAutoFit/>
          </a:bodyPr>
          <a:lstStyle/>
          <a:p>
            <a:r>
              <a:rPr lang="ja-JP" altLang="en-US" dirty="0" smtClean="0"/>
              <a:t>（国立環境研究所特別研究報告</a:t>
            </a:r>
            <a:r>
              <a:rPr lang="en-US" altLang="ja-JP" dirty="0" smtClean="0"/>
              <a:t>SR-64-2005</a:t>
            </a:r>
            <a:r>
              <a:rPr lang="ja-JP" altLang="en-US" dirty="0" smtClean="0"/>
              <a:t>）</a:t>
            </a:r>
            <a:endParaRPr kumimoji="1" lang="ja-JP" altLang="en-US" dirty="0"/>
          </a:p>
        </p:txBody>
      </p:sp>
    </p:spTree>
    <p:extLst>
      <p:ext uri="{BB962C8B-B14F-4D97-AF65-F5344CB8AC3E}">
        <p14:creationId xmlns:p14="http://schemas.microsoft.com/office/powerpoint/2010/main" val="825444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550" y="122238"/>
            <a:ext cx="7029450" cy="1146522"/>
          </a:xfrm>
        </p:spPr>
        <p:txBody>
          <a:bodyPr/>
          <a:lstStyle/>
          <a:p>
            <a:r>
              <a:rPr kumimoji="1" lang="ja-JP" altLang="en-US" sz="4400" dirty="0" smtClean="0">
                <a:effectLst>
                  <a:outerShdw blurRad="38100" dist="38100" dir="2700000" algn="tl">
                    <a:srgbClr val="000000">
                      <a:alpha val="43137"/>
                    </a:srgbClr>
                  </a:outerShdw>
                </a:effectLst>
              </a:rPr>
              <a:t>調査対象の３都市</a:t>
            </a:r>
            <a:endParaRPr kumimoji="1" lang="ja-JP" altLang="en-US" sz="4400" dirty="0">
              <a:effectLst>
                <a:outerShdw blurRad="38100" dist="38100" dir="2700000" algn="tl">
                  <a:srgbClr val="000000">
                    <a:alpha val="43137"/>
                  </a:srgbClr>
                </a:outerShdw>
              </a:effectLst>
            </a:endParaRPr>
          </a:p>
        </p:txBody>
      </p:sp>
      <p:pic>
        <p:nvPicPr>
          <p:cNvPr id="6" name="図 5"/>
          <p:cNvPicPr>
            <a:picLocks noChangeAspect="1"/>
          </p:cNvPicPr>
          <p:nvPr/>
        </p:nvPicPr>
        <p:blipFill>
          <a:blip r:embed="rId2"/>
          <a:stretch>
            <a:fillRect/>
          </a:stretch>
        </p:blipFill>
        <p:spPr>
          <a:xfrm>
            <a:off x="971550" y="1484784"/>
            <a:ext cx="6908164" cy="4641321"/>
          </a:xfrm>
          <a:prstGeom prst="rect">
            <a:avLst/>
          </a:prstGeom>
        </p:spPr>
      </p:pic>
      <p:sp>
        <p:nvSpPr>
          <p:cNvPr id="7" name="テキスト ボックス 6"/>
          <p:cNvSpPr txBox="1"/>
          <p:nvPr/>
        </p:nvSpPr>
        <p:spPr>
          <a:xfrm>
            <a:off x="4893461" y="6381328"/>
            <a:ext cx="4211409" cy="369332"/>
          </a:xfrm>
          <a:prstGeom prst="rect">
            <a:avLst/>
          </a:prstGeom>
          <a:noFill/>
        </p:spPr>
        <p:txBody>
          <a:bodyPr wrap="none" rtlCol="0">
            <a:spAutoFit/>
          </a:bodyPr>
          <a:lstStyle/>
          <a:p>
            <a:r>
              <a:rPr lang="ja-JP" altLang="en-US" dirty="0" smtClean="0"/>
              <a:t>（国立環境研究所「環境儀」</a:t>
            </a:r>
            <a:r>
              <a:rPr lang="en-US" altLang="ja-JP" dirty="0" smtClean="0"/>
              <a:t>No.21, 2005</a:t>
            </a:r>
            <a:r>
              <a:rPr lang="ja-JP" altLang="en-US" dirty="0" smtClean="0"/>
              <a:t>）</a:t>
            </a:r>
            <a:endParaRPr kumimoji="1" lang="ja-JP" altLang="en-US" dirty="0"/>
          </a:p>
        </p:txBody>
      </p:sp>
    </p:spTree>
    <p:extLst>
      <p:ext uri="{BB962C8B-B14F-4D97-AF65-F5344CB8AC3E}">
        <p14:creationId xmlns:p14="http://schemas.microsoft.com/office/powerpoint/2010/main" val="3911412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sz="quarter"/>
          </p:nvPr>
        </p:nvSpPr>
        <p:spPr>
          <a:xfrm>
            <a:off x="141288" y="108266"/>
            <a:ext cx="8243887" cy="733425"/>
          </a:xfrm>
        </p:spPr>
        <p:txBody>
          <a:bodyPr/>
          <a:lstStyle/>
          <a:p>
            <a:r>
              <a:rPr lang="ja-JP" altLang="en-US" dirty="0" smtClean="0">
                <a:effectLst>
                  <a:outerShdw blurRad="38100" dist="38100" dir="2700000" algn="tl">
                    <a:srgbClr val="000000">
                      <a:alpha val="43137"/>
                    </a:srgbClr>
                  </a:outerShdw>
                </a:effectLst>
              </a:rPr>
              <a:t>各都市の大気中</a:t>
            </a:r>
            <a:r>
              <a:rPr lang="ja-JP" altLang="en-US" dirty="0">
                <a:effectLst>
                  <a:outerShdw blurRad="38100" dist="38100" dir="2700000" algn="tl">
                    <a:srgbClr val="000000">
                      <a:alpha val="43137"/>
                    </a:srgbClr>
                  </a:outerShdw>
                </a:effectLst>
              </a:rPr>
              <a:t>粒子状物質濃度</a:t>
            </a:r>
          </a:p>
        </p:txBody>
      </p:sp>
      <p:graphicFrame>
        <p:nvGraphicFramePr>
          <p:cNvPr id="155651" name="Object 3"/>
          <p:cNvGraphicFramePr>
            <a:graphicFrameLocks noGrp="1" noChangeAspect="1"/>
          </p:cNvGraphicFramePr>
          <p:nvPr>
            <p:ph sz="quarter" idx="1"/>
          </p:nvPr>
        </p:nvGraphicFramePr>
        <p:xfrm>
          <a:off x="596900" y="1484313"/>
          <a:ext cx="3740150" cy="2151062"/>
        </p:xfrm>
        <a:graphic>
          <a:graphicData uri="http://schemas.openxmlformats.org/presentationml/2006/ole">
            <mc:AlternateContent xmlns:mc="http://schemas.openxmlformats.org/markup-compatibility/2006">
              <mc:Choice xmlns:v="urn:schemas-microsoft-com:vml" Requires="v">
                <p:oleObj spid="_x0000_s2386" name="グラフ" r:id="rId4" imgW="8229600" imgH="4733857" progId="MSGraph.Chart.8">
                  <p:embed followColorScheme="full"/>
                </p:oleObj>
              </mc:Choice>
              <mc:Fallback>
                <p:oleObj name="グラフ" r:id="rId4" imgW="8229600" imgH="4733857" progId="MSGraph.Chart.8">
                  <p:embed followColorScheme="full"/>
                  <p:pic>
                    <p:nvPicPr>
                      <p:cNvPr id="0" name=""/>
                      <p:cNvPicPr>
                        <a:picLocks noChangeAspect="1" noChangeArrowheads="1"/>
                      </p:cNvPicPr>
                      <p:nvPr/>
                    </p:nvPicPr>
                    <p:blipFill>
                      <a:blip r:embed="rId5"/>
                      <a:srcRect/>
                      <a:stretch>
                        <a:fillRect/>
                      </a:stretch>
                    </p:blipFill>
                    <p:spPr bwMode="auto">
                      <a:xfrm>
                        <a:off x="596900" y="1484313"/>
                        <a:ext cx="3740150" cy="215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2" name="Object 4"/>
          <p:cNvGraphicFramePr>
            <a:graphicFrameLocks noGrp="1" noChangeAspect="1"/>
          </p:cNvGraphicFramePr>
          <p:nvPr>
            <p:ph sz="quarter" idx="2"/>
          </p:nvPr>
        </p:nvGraphicFramePr>
        <p:xfrm>
          <a:off x="611188" y="4221163"/>
          <a:ext cx="3740150" cy="2151062"/>
        </p:xfrm>
        <a:graphic>
          <a:graphicData uri="http://schemas.openxmlformats.org/presentationml/2006/ole">
            <mc:AlternateContent xmlns:mc="http://schemas.openxmlformats.org/markup-compatibility/2006">
              <mc:Choice xmlns:v="urn:schemas-microsoft-com:vml" Requires="v">
                <p:oleObj spid="_x0000_s2387" name="グラフ" r:id="rId6" imgW="8229600" imgH="4733857" progId="MSGraph.Chart.8">
                  <p:embed followColorScheme="full"/>
                </p:oleObj>
              </mc:Choice>
              <mc:Fallback>
                <p:oleObj name="グラフ" r:id="rId6" imgW="8229600" imgH="4733857" progId="MSGraph.Chart.8">
                  <p:embed followColorScheme="full"/>
                  <p:pic>
                    <p:nvPicPr>
                      <p:cNvPr id="0" name=""/>
                      <p:cNvPicPr>
                        <a:picLocks noChangeAspect="1" noChangeArrowheads="1"/>
                      </p:cNvPicPr>
                      <p:nvPr/>
                    </p:nvPicPr>
                    <p:blipFill>
                      <a:blip r:embed="rId7"/>
                      <a:srcRect/>
                      <a:stretch>
                        <a:fillRect/>
                      </a:stretch>
                    </p:blipFill>
                    <p:spPr bwMode="auto">
                      <a:xfrm>
                        <a:off x="611188" y="4221163"/>
                        <a:ext cx="374015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653" name="Object 5"/>
          <p:cNvGraphicFramePr>
            <a:graphicFrameLocks noGrp="1" noChangeAspect="1"/>
          </p:cNvGraphicFramePr>
          <p:nvPr>
            <p:ph sz="quarter" idx="3"/>
          </p:nvPr>
        </p:nvGraphicFramePr>
        <p:xfrm>
          <a:off x="4643438" y="4221163"/>
          <a:ext cx="3741737" cy="2152650"/>
        </p:xfrm>
        <a:graphic>
          <a:graphicData uri="http://schemas.openxmlformats.org/presentationml/2006/ole">
            <mc:AlternateContent xmlns:mc="http://schemas.openxmlformats.org/markup-compatibility/2006">
              <mc:Choice xmlns:v="urn:schemas-microsoft-com:vml" Requires="v">
                <p:oleObj spid="_x0000_s2388" name="グラフ" r:id="rId8" imgW="8229600" imgH="4733857" progId="MSGraph.Chart.8">
                  <p:embed followColorScheme="full"/>
                </p:oleObj>
              </mc:Choice>
              <mc:Fallback>
                <p:oleObj name="グラフ" r:id="rId8" imgW="8229600" imgH="4733857" progId="MSGraph.Chart.8">
                  <p:embed followColorScheme="full"/>
                  <p:pic>
                    <p:nvPicPr>
                      <p:cNvPr id="0" name=""/>
                      <p:cNvPicPr>
                        <a:picLocks noChangeAspect="1" noChangeArrowheads="1"/>
                      </p:cNvPicPr>
                      <p:nvPr/>
                    </p:nvPicPr>
                    <p:blipFill>
                      <a:blip r:embed="rId9"/>
                      <a:srcRect/>
                      <a:stretch>
                        <a:fillRect/>
                      </a:stretch>
                    </p:blipFill>
                    <p:spPr bwMode="auto">
                      <a:xfrm>
                        <a:off x="4643438" y="4221163"/>
                        <a:ext cx="37417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5654" name="Rectangle 6"/>
          <p:cNvSpPr>
            <a:spLocks noChangeArrowheads="1"/>
          </p:cNvSpPr>
          <p:nvPr/>
        </p:nvSpPr>
        <p:spPr bwMode="auto">
          <a:xfrm>
            <a:off x="468313" y="1196975"/>
            <a:ext cx="649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Symbol" panose="05050102010706020507" pitchFamily="18" charset="2"/>
              </a:rPr>
              <a:t>m</a:t>
            </a:r>
            <a:r>
              <a:rPr lang="en-US" altLang="ja-JP" sz="1200"/>
              <a:t>g/m</a:t>
            </a:r>
            <a:r>
              <a:rPr lang="en-US" altLang="ja-JP" sz="1200" baseline="30000"/>
              <a:t>3</a:t>
            </a:r>
          </a:p>
        </p:txBody>
      </p:sp>
      <p:sp>
        <p:nvSpPr>
          <p:cNvPr id="155655" name="Rectangle 7"/>
          <p:cNvSpPr>
            <a:spLocks noChangeArrowheads="1"/>
          </p:cNvSpPr>
          <p:nvPr/>
        </p:nvSpPr>
        <p:spPr bwMode="auto">
          <a:xfrm>
            <a:off x="4500563" y="1268413"/>
            <a:ext cx="649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Symbol" panose="05050102010706020507" pitchFamily="18" charset="2"/>
              </a:rPr>
              <a:t>m</a:t>
            </a:r>
            <a:r>
              <a:rPr lang="en-US" altLang="ja-JP" sz="1200"/>
              <a:t>g/m</a:t>
            </a:r>
            <a:r>
              <a:rPr lang="en-US" altLang="ja-JP" sz="1200" baseline="30000"/>
              <a:t>3</a:t>
            </a:r>
          </a:p>
        </p:txBody>
      </p:sp>
      <p:sp>
        <p:nvSpPr>
          <p:cNvPr id="155656" name="Rectangle 8"/>
          <p:cNvSpPr>
            <a:spLocks noChangeArrowheads="1"/>
          </p:cNvSpPr>
          <p:nvPr/>
        </p:nvSpPr>
        <p:spPr bwMode="auto">
          <a:xfrm>
            <a:off x="468313" y="3933825"/>
            <a:ext cx="649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Symbol" panose="05050102010706020507" pitchFamily="18" charset="2"/>
              </a:rPr>
              <a:t>m</a:t>
            </a:r>
            <a:r>
              <a:rPr lang="en-US" altLang="ja-JP" sz="1200"/>
              <a:t>g/m</a:t>
            </a:r>
            <a:r>
              <a:rPr lang="en-US" altLang="ja-JP" sz="1200" baseline="30000"/>
              <a:t>3</a:t>
            </a:r>
          </a:p>
        </p:txBody>
      </p:sp>
      <p:sp>
        <p:nvSpPr>
          <p:cNvPr id="155657" name="Text Box 9"/>
          <p:cNvSpPr txBox="1">
            <a:spLocks noChangeArrowheads="1"/>
          </p:cNvSpPr>
          <p:nvPr/>
        </p:nvSpPr>
        <p:spPr bwMode="auto">
          <a:xfrm>
            <a:off x="1331913" y="981075"/>
            <a:ext cx="2733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solidFill>
                  <a:srgbClr val="CC0099"/>
                </a:solidFill>
              </a:rPr>
              <a:t>瀋陽</a:t>
            </a:r>
            <a:r>
              <a:rPr lang="en-US" altLang="ja-JP" sz="2800">
                <a:solidFill>
                  <a:srgbClr val="CC0099"/>
                </a:solidFill>
              </a:rPr>
              <a:t>(2001-02)</a:t>
            </a:r>
          </a:p>
        </p:txBody>
      </p:sp>
      <p:graphicFrame>
        <p:nvGraphicFramePr>
          <p:cNvPr id="155661" name="Object 13"/>
          <p:cNvGraphicFramePr>
            <a:graphicFrameLocks noGrp="1" noChangeAspect="1"/>
          </p:cNvGraphicFramePr>
          <p:nvPr>
            <p:ph sz="quarter" idx="4"/>
          </p:nvPr>
        </p:nvGraphicFramePr>
        <p:xfrm>
          <a:off x="4643438" y="1484313"/>
          <a:ext cx="3741737" cy="2152650"/>
        </p:xfrm>
        <a:graphic>
          <a:graphicData uri="http://schemas.openxmlformats.org/presentationml/2006/ole">
            <mc:AlternateContent xmlns:mc="http://schemas.openxmlformats.org/markup-compatibility/2006">
              <mc:Choice xmlns:v="urn:schemas-microsoft-com:vml" Requires="v">
                <p:oleObj spid="_x0000_s2389" name="グラフ" r:id="rId10" imgW="8229600" imgH="4733857" progId="MSGraph.Chart.8">
                  <p:embed followColorScheme="full"/>
                </p:oleObj>
              </mc:Choice>
              <mc:Fallback>
                <p:oleObj name="グラフ" r:id="rId10" imgW="8229600" imgH="4733857" progId="MSGraph.Chart.8">
                  <p:embed followColorScheme="full"/>
                  <p:pic>
                    <p:nvPicPr>
                      <p:cNvPr id="0" name=""/>
                      <p:cNvPicPr>
                        <a:picLocks noChangeAspect="1" noChangeArrowheads="1"/>
                      </p:cNvPicPr>
                      <p:nvPr/>
                    </p:nvPicPr>
                    <p:blipFill>
                      <a:blip r:embed="rId11"/>
                      <a:srcRect/>
                      <a:stretch>
                        <a:fillRect/>
                      </a:stretch>
                    </p:blipFill>
                    <p:spPr bwMode="auto">
                      <a:xfrm>
                        <a:off x="4643438" y="1484313"/>
                        <a:ext cx="37417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5663" name="Text Box 15"/>
          <p:cNvSpPr txBox="1">
            <a:spLocks noChangeArrowheads="1"/>
          </p:cNvSpPr>
          <p:nvPr/>
        </p:nvSpPr>
        <p:spPr bwMode="auto">
          <a:xfrm>
            <a:off x="5219700" y="981075"/>
            <a:ext cx="2733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solidFill>
                  <a:srgbClr val="CC0099"/>
                </a:solidFill>
              </a:rPr>
              <a:t>瀋陽</a:t>
            </a:r>
            <a:r>
              <a:rPr lang="en-US" altLang="ja-JP" sz="2800">
                <a:solidFill>
                  <a:srgbClr val="CC0099"/>
                </a:solidFill>
              </a:rPr>
              <a:t>(2004-05)</a:t>
            </a:r>
          </a:p>
        </p:txBody>
      </p:sp>
      <p:sp>
        <p:nvSpPr>
          <p:cNvPr id="155664" name="Text Box 16"/>
          <p:cNvSpPr txBox="1">
            <a:spLocks noChangeArrowheads="1"/>
          </p:cNvSpPr>
          <p:nvPr/>
        </p:nvSpPr>
        <p:spPr bwMode="auto">
          <a:xfrm>
            <a:off x="1258888" y="3789363"/>
            <a:ext cx="2733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solidFill>
                  <a:srgbClr val="CC0099"/>
                </a:solidFill>
              </a:rPr>
              <a:t>撫順</a:t>
            </a:r>
            <a:r>
              <a:rPr lang="en-US" altLang="ja-JP" sz="2800">
                <a:solidFill>
                  <a:srgbClr val="CC0099"/>
                </a:solidFill>
              </a:rPr>
              <a:t>(2002-03)</a:t>
            </a:r>
          </a:p>
        </p:txBody>
      </p:sp>
      <p:sp>
        <p:nvSpPr>
          <p:cNvPr id="155665" name="Text Box 17"/>
          <p:cNvSpPr txBox="1">
            <a:spLocks noChangeArrowheads="1"/>
          </p:cNvSpPr>
          <p:nvPr/>
        </p:nvSpPr>
        <p:spPr bwMode="auto">
          <a:xfrm>
            <a:off x="5292725" y="3789363"/>
            <a:ext cx="2733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a:solidFill>
                  <a:srgbClr val="CC0099"/>
                </a:solidFill>
              </a:rPr>
              <a:t>鉄嶺</a:t>
            </a:r>
            <a:r>
              <a:rPr lang="en-US" altLang="ja-JP" sz="2800">
                <a:solidFill>
                  <a:srgbClr val="CC0099"/>
                </a:solidFill>
              </a:rPr>
              <a:t>(2003-04)</a:t>
            </a:r>
          </a:p>
        </p:txBody>
      </p:sp>
      <p:sp>
        <p:nvSpPr>
          <p:cNvPr id="155666" name="Rectangle 18"/>
          <p:cNvSpPr>
            <a:spLocks noChangeArrowheads="1"/>
          </p:cNvSpPr>
          <p:nvPr/>
        </p:nvSpPr>
        <p:spPr bwMode="auto">
          <a:xfrm>
            <a:off x="4572000" y="3933825"/>
            <a:ext cx="649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Symbol" panose="05050102010706020507" pitchFamily="18" charset="2"/>
              </a:rPr>
              <a:t>m</a:t>
            </a:r>
            <a:r>
              <a:rPr lang="en-US" altLang="ja-JP" sz="1200"/>
              <a:t>g/m</a:t>
            </a:r>
            <a:r>
              <a:rPr lang="en-US" altLang="ja-JP" sz="1200" baseline="30000"/>
              <a:t>3</a:t>
            </a:r>
          </a:p>
        </p:txBody>
      </p:sp>
      <p:sp>
        <p:nvSpPr>
          <p:cNvPr id="15" name="テキスト ボックス 14"/>
          <p:cNvSpPr txBox="1"/>
          <p:nvPr/>
        </p:nvSpPr>
        <p:spPr>
          <a:xfrm>
            <a:off x="4458846" y="6488668"/>
            <a:ext cx="4660250" cy="369332"/>
          </a:xfrm>
          <a:prstGeom prst="rect">
            <a:avLst/>
          </a:prstGeom>
          <a:noFill/>
        </p:spPr>
        <p:txBody>
          <a:bodyPr wrap="none" rtlCol="0">
            <a:spAutoFit/>
          </a:bodyPr>
          <a:lstStyle/>
          <a:p>
            <a:r>
              <a:rPr lang="ja-JP" altLang="en-US" dirty="0" smtClean="0"/>
              <a:t>（国立環境研究所特別研究報告</a:t>
            </a:r>
            <a:r>
              <a:rPr lang="en-US" altLang="ja-JP" dirty="0" smtClean="0"/>
              <a:t>SR-64-2005</a:t>
            </a:r>
            <a:r>
              <a:rPr lang="ja-JP" altLang="en-US" dirty="0" smtClean="0"/>
              <a:t>）</a:t>
            </a:r>
            <a:endParaRPr kumimoji="1" lang="ja-JP" altLang="en-US" dirty="0"/>
          </a:p>
        </p:txBody>
      </p:sp>
    </p:spTree>
    <p:extLst>
      <p:ext uri="{BB962C8B-B14F-4D97-AF65-F5344CB8AC3E}">
        <p14:creationId xmlns:p14="http://schemas.microsoft.com/office/powerpoint/2010/main" val="260102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9824" y="237589"/>
            <a:ext cx="6552728" cy="1074514"/>
          </a:xfrm>
        </p:spPr>
        <p:txBody>
          <a:bodyPr/>
          <a:lstStyle/>
          <a:p>
            <a:pPr algn="dist"/>
            <a:r>
              <a:rPr lang="ja-JP" altLang="en-US" dirty="0" smtClean="0">
                <a:effectLst>
                  <a:outerShdw blurRad="38100" dist="38100" dir="2700000" algn="tl">
                    <a:srgbClr val="000000">
                      <a:alpha val="43137"/>
                    </a:srgbClr>
                  </a:outerShdw>
                </a:effectLst>
              </a:rPr>
              <a:t>粒子状物質の家屋内外及び個人曝露濃度</a:t>
            </a:r>
            <a:r>
              <a:rPr lang="ja-JP" altLang="en-US" sz="3600" dirty="0" smtClean="0">
                <a:effectLst>
                  <a:outerShdw blurRad="38100" dist="38100" dir="2700000" algn="tl">
                    <a:srgbClr val="000000">
                      <a:alpha val="43137"/>
                    </a:srgbClr>
                  </a:outerShdw>
                </a:effectLst>
              </a:rPr>
              <a:t>（瀋陽、</a:t>
            </a:r>
            <a:r>
              <a:rPr lang="en-US" altLang="ja-JP" sz="3600" dirty="0" smtClean="0">
                <a:effectLst>
                  <a:outerShdw blurRad="38100" dist="38100" dir="2700000" algn="tl">
                    <a:srgbClr val="000000">
                      <a:alpha val="43137"/>
                    </a:srgbClr>
                  </a:outerShdw>
                </a:effectLst>
              </a:rPr>
              <a:t>2002</a:t>
            </a:r>
            <a:r>
              <a:rPr lang="ja-JP" altLang="en-US" sz="3600" dirty="0" smtClean="0">
                <a:effectLst>
                  <a:outerShdw blurRad="38100" dist="38100" dir="2700000" algn="tl">
                    <a:srgbClr val="000000">
                      <a:alpha val="43137"/>
                    </a:srgbClr>
                  </a:outerShdw>
                </a:effectLst>
              </a:rPr>
              <a:t>年）</a:t>
            </a:r>
            <a:endParaRPr kumimoji="1" lang="ja-JP" altLang="en-US" sz="3600" dirty="0">
              <a:effectLst>
                <a:outerShdw blurRad="38100" dist="38100" dir="2700000" algn="tl">
                  <a:srgbClr val="000000">
                    <a:alpha val="43137"/>
                  </a:srgbClr>
                </a:outerShdw>
              </a:effectLst>
            </a:endParaRPr>
          </a:p>
        </p:txBody>
      </p:sp>
      <p:pic>
        <p:nvPicPr>
          <p:cNvPr id="6" name="図 5"/>
          <p:cNvPicPr>
            <a:picLocks noChangeAspect="1"/>
          </p:cNvPicPr>
          <p:nvPr/>
        </p:nvPicPr>
        <p:blipFill>
          <a:blip r:embed="rId2"/>
          <a:stretch>
            <a:fillRect/>
          </a:stretch>
        </p:blipFill>
        <p:spPr>
          <a:xfrm>
            <a:off x="467544" y="1341265"/>
            <a:ext cx="7560840" cy="5118241"/>
          </a:xfrm>
          <a:prstGeom prst="rect">
            <a:avLst/>
          </a:prstGeom>
        </p:spPr>
      </p:pic>
      <p:sp>
        <p:nvSpPr>
          <p:cNvPr id="7" name="テキスト ボックス 6"/>
          <p:cNvSpPr txBox="1"/>
          <p:nvPr/>
        </p:nvSpPr>
        <p:spPr>
          <a:xfrm>
            <a:off x="5283842" y="5356443"/>
            <a:ext cx="2829621" cy="369332"/>
          </a:xfrm>
          <a:prstGeom prst="rect">
            <a:avLst/>
          </a:prstGeom>
          <a:noFill/>
        </p:spPr>
        <p:txBody>
          <a:bodyPr wrap="none" rtlCol="0">
            <a:spAutoFit/>
          </a:bodyPr>
          <a:lstStyle/>
          <a:p>
            <a:r>
              <a:rPr kumimoji="1" lang="ja-JP" altLang="en-US" dirty="0" smtClean="0"/>
              <a:t>Ａ</a:t>
            </a:r>
            <a:r>
              <a:rPr lang="ja-JP" altLang="en-US" dirty="0" smtClean="0"/>
              <a:t>地区　　 Ｂ地区 　　Ｃ地区</a:t>
            </a:r>
            <a:endParaRPr kumimoji="1" lang="ja-JP" altLang="en-US" dirty="0"/>
          </a:p>
        </p:txBody>
      </p:sp>
      <p:sp>
        <p:nvSpPr>
          <p:cNvPr id="9" name="テキスト ボックス 8"/>
          <p:cNvSpPr txBox="1"/>
          <p:nvPr/>
        </p:nvSpPr>
        <p:spPr>
          <a:xfrm>
            <a:off x="1460883" y="5356443"/>
            <a:ext cx="3445174" cy="369332"/>
          </a:xfrm>
          <a:prstGeom prst="rect">
            <a:avLst/>
          </a:prstGeom>
          <a:noFill/>
        </p:spPr>
        <p:txBody>
          <a:bodyPr wrap="none" rtlCol="0">
            <a:spAutoFit/>
          </a:bodyPr>
          <a:lstStyle/>
          <a:p>
            <a:r>
              <a:rPr kumimoji="1" lang="ja-JP" altLang="en-US" dirty="0" smtClean="0"/>
              <a:t>Ａ</a:t>
            </a:r>
            <a:r>
              <a:rPr lang="ja-JP" altLang="en-US" dirty="0" smtClean="0"/>
              <a:t>地区　　　　 Ｂ地区 　　　　Ｃ地区</a:t>
            </a:r>
            <a:endParaRPr kumimoji="1" lang="ja-JP" altLang="en-US" dirty="0"/>
          </a:p>
        </p:txBody>
      </p:sp>
      <p:sp>
        <p:nvSpPr>
          <p:cNvPr id="10" name="テキスト ボックス 9"/>
          <p:cNvSpPr txBox="1"/>
          <p:nvPr/>
        </p:nvSpPr>
        <p:spPr>
          <a:xfrm>
            <a:off x="4458846" y="6488668"/>
            <a:ext cx="4660250" cy="369332"/>
          </a:xfrm>
          <a:prstGeom prst="rect">
            <a:avLst/>
          </a:prstGeom>
          <a:noFill/>
        </p:spPr>
        <p:txBody>
          <a:bodyPr wrap="none" rtlCol="0">
            <a:spAutoFit/>
          </a:bodyPr>
          <a:lstStyle/>
          <a:p>
            <a:r>
              <a:rPr lang="ja-JP" altLang="en-US" dirty="0" smtClean="0"/>
              <a:t>（国立環境研究所特別研究報告</a:t>
            </a:r>
            <a:r>
              <a:rPr lang="en-US" altLang="ja-JP" dirty="0" smtClean="0"/>
              <a:t>SR-64-2005</a:t>
            </a:r>
            <a:r>
              <a:rPr lang="ja-JP" altLang="en-US" dirty="0" smtClean="0"/>
              <a:t>）</a:t>
            </a:r>
            <a:endParaRPr kumimoji="1" lang="ja-JP" altLang="en-US" dirty="0"/>
          </a:p>
        </p:txBody>
      </p:sp>
    </p:spTree>
    <p:extLst>
      <p:ext uri="{BB962C8B-B14F-4D97-AF65-F5344CB8AC3E}">
        <p14:creationId xmlns:p14="http://schemas.microsoft.com/office/powerpoint/2010/main" val="2406618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98397" y="-76820"/>
            <a:ext cx="7416824" cy="949325"/>
          </a:xfrm>
        </p:spPr>
        <p:txBody>
          <a:bodyPr/>
          <a:lstStyle/>
          <a:p>
            <a:pPr>
              <a:lnSpc>
                <a:spcPct val="100000"/>
              </a:lnSpc>
            </a:pPr>
            <a:r>
              <a:rPr lang="ja-JP" altLang="en-US" sz="3800" dirty="0" smtClean="0">
                <a:effectLst>
                  <a:outerShdw blurRad="38100" dist="38100" dir="2700000" algn="tl">
                    <a:srgbClr val="000000">
                      <a:alpha val="43137"/>
                    </a:srgbClr>
                  </a:outerShdw>
                </a:effectLst>
              </a:rPr>
              <a:t>大気中</a:t>
            </a:r>
            <a:r>
              <a:rPr lang="en-US" altLang="ja-JP" sz="3800" dirty="0" smtClean="0">
                <a:effectLst>
                  <a:outerShdw blurRad="38100" dist="38100" dir="2700000" algn="tl">
                    <a:srgbClr val="000000">
                      <a:alpha val="43137"/>
                    </a:srgbClr>
                  </a:outerShdw>
                </a:effectLst>
              </a:rPr>
              <a:t>PM</a:t>
            </a:r>
            <a:r>
              <a:rPr lang="en-US" altLang="ja-JP" sz="3800" baseline="-25000" dirty="0" smtClean="0">
                <a:effectLst>
                  <a:outerShdw blurRad="38100" dist="38100" dir="2700000" algn="tl">
                    <a:srgbClr val="000000">
                      <a:alpha val="43137"/>
                    </a:srgbClr>
                  </a:outerShdw>
                </a:effectLst>
              </a:rPr>
              <a:t>2.1</a:t>
            </a:r>
            <a:r>
              <a:rPr lang="ja-JP" altLang="en-US" sz="3800" dirty="0" smtClean="0">
                <a:effectLst>
                  <a:outerShdw blurRad="38100" dist="38100" dir="2700000" algn="tl">
                    <a:srgbClr val="000000">
                      <a:alpha val="43137"/>
                    </a:srgbClr>
                  </a:outerShdw>
                </a:effectLst>
              </a:rPr>
              <a:t>濃度</a:t>
            </a:r>
            <a:r>
              <a:rPr lang="ja-JP" altLang="en-US" sz="3800" dirty="0">
                <a:effectLst>
                  <a:outerShdw blurRad="38100" dist="38100" dir="2700000" algn="tl">
                    <a:srgbClr val="000000">
                      <a:alpha val="43137"/>
                    </a:srgbClr>
                  </a:outerShdw>
                </a:effectLst>
              </a:rPr>
              <a:t>と</a:t>
            </a:r>
            <a:r>
              <a:rPr lang="en-US" altLang="ja-JP" sz="3800" dirty="0" smtClean="0">
                <a:effectLst>
                  <a:outerShdw blurRad="38100" dist="38100" dir="2700000" algn="tl">
                    <a:srgbClr val="000000">
                      <a:alpha val="43137"/>
                    </a:srgbClr>
                  </a:outerShdw>
                </a:effectLst>
              </a:rPr>
              <a:t>FEV</a:t>
            </a:r>
            <a:r>
              <a:rPr lang="en-US" altLang="ja-JP" sz="3800" baseline="-25000" dirty="0" smtClean="0">
                <a:effectLst>
                  <a:outerShdw blurRad="38100" dist="38100" dir="2700000" algn="tl">
                    <a:srgbClr val="000000">
                      <a:alpha val="43137"/>
                    </a:srgbClr>
                  </a:outerShdw>
                </a:effectLst>
              </a:rPr>
              <a:t>1</a:t>
            </a:r>
            <a:r>
              <a:rPr lang="ja-JP" altLang="en-US" sz="3800" dirty="0" smtClean="0">
                <a:effectLst>
                  <a:outerShdw blurRad="38100" dist="38100" dir="2700000" algn="tl">
                    <a:srgbClr val="000000">
                      <a:alpha val="43137"/>
                    </a:srgbClr>
                  </a:outerShdw>
                </a:effectLst>
              </a:rPr>
              <a:t>と</a:t>
            </a:r>
            <a:r>
              <a:rPr lang="ja-JP" altLang="en-US" sz="3800" dirty="0">
                <a:effectLst>
                  <a:outerShdw blurRad="38100" dist="38100" dir="2700000" algn="tl">
                    <a:srgbClr val="000000">
                      <a:alpha val="43137"/>
                    </a:srgbClr>
                  </a:outerShdw>
                </a:effectLst>
              </a:rPr>
              <a:t>の</a:t>
            </a:r>
            <a:r>
              <a:rPr lang="ja-JP" altLang="en-US" sz="3800" dirty="0" smtClean="0">
                <a:effectLst>
                  <a:outerShdw blurRad="38100" dist="38100" dir="2700000" algn="tl">
                    <a:srgbClr val="000000">
                      <a:alpha val="43137"/>
                    </a:srgbClr>
                  </a:outerShdw>
                </a:effectLst>
              </a:rPr>
              <a:t>関連</a:t>
            </a:r>
            <a:endParaRPr lang="ja-JP" altLang="en-US" sz="3800" dirty="0">
              <a:effectLst>
                <a:outerShdw blurRad="38100" dist="38100" dir="2700000" algn="tl">
                  <a:srgbClr val="000000">
                    <a:alpha val="43137"/>
                  </a:srgbClr>
                </a:outerShdw>
              </a:effectLst>
            </a:endParaRPr>
          </a:p>
        </p:txBody>
      </p:sp>
      <p:sp>
        <p:nvSpPr>
          <p:cNvPr id="159747" name="Text Box 3"/>
          <p:cNvSpPr txBox="1">
            <a:spLocks noChangeArrowheads="1"/>
          </p:cNvSpPr>
          <p:nvPr/>
        </p:nvSpPr>
        <p:spPr bwMode="auto">
          <a:xfrm>
            <a:off x="386429" y="862337"/>
            <a:ext cx="7077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solidFill>
                  <a:srgbClr val="002060"/>
                </a:solidFill>
                <a:effectLst>
                  <a:outerShdw blurRad="38100" dist="38100" dir="2700000" algn="tl">
                    <a:srgbClr val="C0C0C0"/>
                  </a:outerShdw>
                </a:effectLst>
              </a:rPr>
              <a:t>PM</a:t>
            </a:r>
            <a:r>
              <a:rPr lang="en-US" altLang="ja-JP" sz="2400" baseline="-25000" dirty="0">
                <a:solidFill>
                  <a:srgbClr val="002060"/>
                </a:solidFill>
                <a:effectLst>
                  <a:outerShdw blurRad="38100" dist="38100" dir="2700000" algn="tl">
                    <a:srgbClr val="C0C0C0"/>
                  </a:outerShdw>
                </a:effectLst>
              </a:rPr>
              <a:t>2.1</a:t>
            </a:r>
            <a:r>
              <a:rPr lang="ja-JP" altLang="en-US" sz="2400" dirty="0">
                <a:solidFill>
                  <a:srgbClr val="002060"/>
                </a:solidFill>
                <a:effectLst>
                  <a:outerShdw blurRad="38100" dist="38100" dir="2700000" algn="tl">
                    <a:srgbClr val="C0C0C0"/>
                  </a:outerShdw>
                </a:effectLst>
              </a:rPr>
              <a:t>濃度</a:t>
            </a:r>
            <a:r>
              <a:rPr lang="en-US" altLang="ja-JP" sz="2400" dirty="0">
                <a:solidFill>
                  <a:srgbClr val="002060"/>
                </a:solidFill>
                <a:effectLst>
                  <a:outerShdw blurRad="38100" dist="38100" dir="2700000" algn="tl">
                    <a:srgbClr val="C0C0C0"/>
                  </a:outerShdw>
                </a:effectLst>
              </a:rPr>
              <a:t>10</a:t>
            </a:r>
            <a:r>
              <a:rPr lang="en-US" altLang="ja-JP" sz="2400" dirty="0">
                <a:solidFill>
                  <a:srgbClr val="002060"/>
                </a:solidFill>
                <a:effectLst>
                  <a:outerShdw blurRad="38100" dist="38100" dir="2700000" algn="tl">
                    <a:srgbClr val="C0C0C0"/>
                  </a:outerShdw>
                </a:effectLst>
                <a:latin typeface="Symbol" panose="05050102010706020507" pitchFamily="18" charset="2"/>
              </a:rPr>
              <a:t>m</a:t>
            </a:r>
            <a:r>
              <a:rPr lang="en-US" altLang="ja-JP" sz="2400" dirty="0">
                <a:solidFill>
                  <a:srgbClr val="002060"/>
                </a:solidFill>
                <a:effectLst>
                  <a:outerShdw blurRad="38100" dist="38100" dir="2700000" algn="tl">
                    <a:srgbClr val="C0C0C0"/>
                  </a:outerShdw>
                </a:effectLst>
              </a:rPr>
              <a:t>g/m</a:t>
            </a:r>
            <a:r>
              <a:rPr lang="en-US" altLang="ja-JP" sz="2400" baseline="30000" dirty="0">
                <a:solidFill>
                  <a:srgbClr val="002060"/>
                </a:solidFill>
                <a:effectLst>
                  <a:outerShdw blurRad="38100" dist="38100" dir="2700000" algn="tl">
                    <a:srgbClr val="C0C0C0"/>
                  </a:outerShdw>
                </a:effectLst>
              </a:rPr>
              <a:t>3</a:t>
            </a:r>
            <a:r>
              <a:rPr lang="ja-JP" altLang="en-US" sz="2400" dirty="0">
                <a:solidFill>
                  <a:srgbClr val="002060"/>
                </a:solidFill>
                <a:effectLst>
                  <a:outerShdw blurRad="38100" dist="38100" dir="2700000" algn="tl">
                    <a:srgbClr val="C0C0C0"/>
                  </a:outerShdw>
                </a:effectLst>
              </a:rPr>
              <a:t>増加あたりの</a:t>
            </a:r>
            <a:r>
              <a:rPr lang="en-US" altLang="ja-JP" sz="2400" dirty="0" smtClean="0">
                <a:solidFill>
                  <a:srgbClr val="002060"/>
                </a:solidFill>
                <a:effectLst>
                  <a:outerShdw blurRad="38100" dist="38100" dir="2700000" algn="tl">
                    <a:srgbClr val="C0C0C0"/>
                  </a:outerShdw>
                </a:effectLst>
              </a:rPr>
              <a:t>FEV</a:t>
            </a:r>
            <a:r>
              <a:rPr lang="en-US" altLang="ja-JP" sz="2400" baseline="-25000" dirty="0" smtClean="0">
                <a:solidFill>
                  <a:srgbClr val="002060"/>
                </a:solidFill>
                <a:effectLst>
                  <a:outerShdw blurRad="38100" dist="38100" dir="2700000" algn="tl">
                    <a:srgbClr val="C0C0C0"/>
                  </a:outerShdw>
                </a:effectLst>
              </a:rPr>
              <a:t>1</a:t>
            </a:r>
            <a:r>
              <a:rPr lang="ja-JP" altLang="en-US" sz="2400" dirty="0" smtClean="0">
                <a:solidFill>
                  <a:srgbClr val="002060"/>
                </a:solidFill>
                <a:effectLst>
                  <a:outerShdw blurRad="38100" dist="38100" dir="2700000" algn="tl">
                    <a:srgbClr val="C0C0C0"/>
                  </a:outerShdw>
                </a:effectLst>
              </a:rPr>
              <a:t>変化量</a:t>
            </a:r>
            <a:r>
              <a:rPr lang="ja-JP" altLang="en-US" sz="2400" dirty="0">
                <a:solidFill>
                  <a:srgbClr val="002060"/>
                </a:solidFill>
                <a:effectLst>
                  <a:outerShdw blurRad="38100" dist="38100" dir="2700000" algn="tl">
                    <a:srgbClr val="C0C0C0"/>
                  </a:outerShdw>
                </a:effectLst>
              </a:rPr>
              <a:t>（</a:t>
            </a:r>
            <a:r>
              <a:rPr lang="en-US" altLang="ja-JP" sz="2400" dirty="0">
                <a:solidFill>
                  <a:srgbClr val="002060"/>
                </a:solidFill>
                <a:effectLst>
                  <a:outerShdw blurRad="38100" dist="38100" dir="2700000" algn="tl">
                    <a:srgbClr val="C0C0C0"/>
                  </a:outerShdw>
                </a:effectLst>
              </a:rPr>
              <a:t>Liter</a:t>
            </a:r>
            <a:r>
              <a:rPr lang="ja-JP" altLang="en-US" sz="2400" dirty="0">
                <a:solidFill>
                  <a:srgbClr val="002060"/>
                </a:solidFill>
                <a:effectLst>
                  <a:outerShdw blurRad="38100" dist="38100" dir="2700000" algn="tl">
                    <a:srgbClr val="C0C0C0"/>
                  </a:outerShdw>
                </a:effectLst>
              </a:rPr>
              <a:t>）</a:t>
            </a:r>
          </a:p>
        </p:txBody>
      </p:sp>
      <p:sp>
        <p:nvSpPr>
          <p:cNvPr id="159748" name="Rectangle 4"/>
          <p:cNvSpPr>
            <a:spLocks noChangeArrowheads="1"/>
          </p:cNvSpPr>
          <p:nvPr/>
        </p:nvSpPr>
        <p:spPr bwMode="auto">
          <a:xfrm>
            <a:off x="1340123" y="5985120"/>
            <a:ext cx="67517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ja-JP" altLang="en-US" sz="2400" dirty="0">
                <a:solidFill>
                  <a:srgbClr val="0033CC"/>
                </a:solidFill>
              </a:rPr>
              <a:t>（</a:t>
            </a:r>
            <a:r>
              <a:rPr lang="en-US" altLang="ja-JP" sz="2400" dirty="0">
                <a:solidFill>
                  <a:srgbClr val="0033CC"/>
                </a:solidFill>
              </a:rPr>
              <a:t>a-</a:t>
            </a:r>
            <a:r>
              <a:rPr lang="en-US" altLang="ja-JP" sz="2400" dirty="0" err="1">
                <a:solidFill>
                  <a:srgbClr val="0033CC"/>
                </a:solidFill>
              </a:rPr>
              <a:t>i</a:t>
            </a:r>
            <a:r>
              <a:rPr lang="en-US" altLang="ja-JP" sz="2400" dirty="0">
                <a:solidFill>
                  <a:srgbClr val="0033CC"/>
                </a:solidFill>
              </a:rPr>
              <a:t>:</a:t>
            </a:r>
            <a:r>
              <a:rPr lang="ja-JP" altLang="en-US" sz="2400" dirty="0" smtClean="0">
                <a:solidFill>
                  <a:srgbClr val="0033CC"/>
                </a:solidFill>
              </a:rPr>
              <a:t>学校名、</a:t>
            </a:r>
            <a:r>
              <a:rPr lang="en-US" altLang="ja-JP" sz="2400" dirty="0">
                <a:solidFill>
                  <a:srgbClr val="0033CC"/>
                </a:solidFill>
              </a:rPr>
              <a:t>T1, T2, T3: </a:t>
            </a:r>
            <a:r>
              <a:rPr lang="ja-JP" altLang="en-US" sz="2400" dirty="0" smtClean="0">
                <a:solidFill>
                  <a:srgbClr val="0033CC"/>
                </a:solidFill>
              </a:rPr>
              <a:t>各都市計、</a:t>
            </a:r>
            <a:r>
              <a:rPr lang="en-US" altLang="ja-JP" sz="2400" dirty="0">
                <a:solidFill>
                  <a:srgbClr val="0033CC"/>
                </a:solidFill>
              </a:rPr>
              <a:t>TT: </a:t>
            </a:r>
            <a:r>
              <a:rPr lang="en-US" altLang="ja-JP" sz="2400" dirty="0" smtClean="0">
                <a:solidFill>
                  <a:srgbClr val="0033CC"/>
                </a:solidFill>
              </a:rPr>
              <a:t>3</a:t>
            </a:r>
            <a:r>
              <a:rPr lang="ja-JP" altLang="en-US" sz="2400" dirty="0" smtClean="0">
                <a:solidFill>
                  <a:srgbClr val="0033CC"/>
                </a:solidFill>
              </a:rPr>
              <a:t>都市計） </a:t>
            </a:r>
            <a:endParaRPr lang="ja-JP" altLang="en-US" sz="2400" dirty="0">
              <a:solidFill>
                <a:srgbClr val="0033CC"/>
              </a:solidFill>
            </a:endParaRPr>
          </a:p>
        </p:txBody>
      </p:sp>
      <p:pic>
        <p:nvPicPr>
          <p:cNvPr id="3" name="図 2"/>
          <p:cNvPicPr>
            <a:picLocks/>
          </p:cNvPicPr>
          <p:nvPr/>
        </p:nvPicPr>
        <p:blipFill>
          <a:blip r:embed="rId3"/>
          <a:stretch>
            <a:fillRect/>
          </a:stretch>
        </p:blipFill>
        <p:spPr>
          <a:xfrm>
            <a:off x="76771" y="2068766"/>
            <a:ext cx="4368038" cy="3917027"/>
          </a:xfrm>
          <a:prstGeom prst="rect">
            <a:avLst/>
          </a:prstGeom>
        </p:spPr>
      </p:pic>
      <p:pic>
        <p:nvPicPr>
          <p:cNvPr id="4" name="図 3"/>
          <p:cNvPicPr>
            <a:picLocks/>
          </p:cNvPicPr>
          <p:nvPr/>
        </p:nvPicPr>
        <p:blipFill>
          <a:blip r:embed="rId4"/>
          <a:stretch>
            <a:fillRect/>
          </a:stretch>
        </p:blipFill>
        <p:spPr>
          <a:xfrm>
            <a:off x="4613275" y="2060846"/>
            <a:ext cx="4414303" cy="3966830"/>
          </a:xfrm>
          <a:prstGeom prst="rect">
            <a:avLst/>
          </a:prstGeom>
        </p:spPr>
      </p:pic>
      <p:sp>
        <p:nvSpPr>
          <p:cNvPr id="10" name="Rectangle 4"/>
          <p:cNvSpPr>
            <a:spLocks noChangeArrowheads="1"/>
          </p:cNvSpPr>
          <p:nvPr/>
        </p:nvSpPr>
        <p:spPr bwMode="auto">
          <a:xfrm>
            <a:off x="179512" y="2068766"/>
            <a:ext cx="6511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dirty="0" smtClean="0"/>
              <a:t>(Liter)</a:t>
            </a:r>
            <a:endParaRPr lang="ja-JP" altLang="en-US" sz="1400" dirty="0"/>
          </a:p>
        </p:txBody>
      </p:sp>
      <p:sp>
        <p:nvSpPr>
          <p:cNvPr id="11" name="Rectangle 4"/>
          <p:cNvSpPr>
            <a:spLocks noChangeArrowheads="1"/>
          </p:cNvSpPr>
          <p:nvPr/>
        </p:nvSpPr>
        <p:spPr bwMode="auto">
          <a:xfrm>
            <a:off x="4716016" y="2060846"/>
            <a:ext cx="6511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1400" dirty="0" smtClean="0"/>
              <a:t>(Liter)</a:t>
            </a:r>
            <a:endParaRPr lang="ja-JP" altLang="en-US" sz="1400" dirty="0"/>
          </a:p>
        </p:txBody>
      </p:sp>
      <p:sp>
        <p:nvSpPr>
          <p:cNvPr id="12" name="Text Box 4"/>
          <p:cNvSpPr txBox="1">
            <a:spLocks noChangeArrowheads="1"/>
          </p:cNvSpPr>
          <p:nvPr/>
        </p:nvSpPr>
        <p:spPr bwMode="auto">
          <a:xfrm>
            <a:off x="1907704" y="1509464"/>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b="1" dirty="0" smtClean="0">
                <a:solidFill>
                  <a:srgbClr val="7030A0"/>
                </a:solidFill>
                <a:latin typeface="Arial" panose="020B0604020202020204" pitchFamily="34" charset="0"/>
              </a:rPr>
              <a:t>男子</a:t>
            </a:r>
            <a:endParaRPr lang="en-US" altLang="ja-JP" sz="3200" b="1" dirty="0">
              <a:solidFill>
                <a:srgbClr val="7030A0"/>
              </a:solidFill>
              <a:latin typeface="Arial" panose="020B0604020202020204" pitchFamily="34" charset="0"/>
            </a:endParaRPr>
          </a:p>
        </p:txBody>
      </p:sp>
      <p:sp>
        <p:nvSpPr>
          <p:cNvPr id="13" name="Text Box 5"/>
          <p:cNvSpPr txBox="1">
            <a:spLocks noChangeArrowheads="1"/>
          </p:cNvSpPr>
          <p:nvPr/>
        </p:nvSpPr>
        <p:spPr bwMode="auto">
          <a:xfrm>
            <a:off x="6286270" y="1547414"/>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b="1" dirty="0" smtClean="0">
                <a:solidFill>
                  <a:srgbClr val="7030A0"/>
                </a:solidFill>
                <a:latin typeface="Arial" panose="020B0604020202020204" pitchFamily="34" charset="0"/>
              </a:rPr>
              <a:t>女子</a:t>
            </a:r>
            <a:endParaRPr lang="en-US" altLang="ja-JP" sz="3200" b="1" dirty="0">
              <a:solidFill>
                <a:srgbClr val="7030A0"/>
              </a:solidFill>
              <a:latin typeface="Arial" panose="020B0604020202020204" pitchFamily="34" charset="0"/>
            </a:endParaRPr>
          </a:p>
        </p:txBody>
      </p:sp>
      <p:sp>
        <p:nvSpPr>
          <p:cNvPr id="5" name="テキスト ボックス 4"/>
          <p:cNvSpPr txBox="1"/>
          <p:nvPr/>
        </p:nvSpPr>
        <p:spPr>
          <a:xfrm>
            <a:off x="4458846" y="6488668"/>
            <a:ext cx="4660250" cy="369332"/>
          </a:xfrm>
          <a:prstGeom prst="rect">
            <a:avLst/>
          </a:prstGeom>
          <a:noFill/>
        </p:spPr>
        <p:txBody>
          <a:bodyPr wrap="none" rtlCol="0">
            <a:spAutoFit/>
          </a:bodyPr>
          <a:lstStyle/>
          <a:p>
            <a:r>
              <a:rPr lang="ja-JP" altLang="en-US" dirty="0" smtClean="0"/>
              <a:t>（国立環境研究所特別研究報告</a:t>
            </a:r>
            <a:r>
              <a:rPr lang="en-US" altLang="ja-JP" dirty="0" smtClean="0"/>
              <a:t>SR-64-2005</a:t>
            </a:r>
            <a:r>
              <a:rPr lang="ja-JP" altLang="en-US" dirty="0" smtClean="0"/>
              <a:t>）</a:t>
            </a:r>
            <a:endParaRPr kumimoji="1" lang="ja-JP" altLang="en-US" dirty="0"/>
          </a:p>
        </p:txBody>
      </p:sp>
    </p:spTree>
    <p:extLst>
      <p:ext uri="{BB962C8B-B14F-4D97-AF65-F5344CB8AC3E}">
        <p14:creationId xmlns:p14="http://schemas.microsoft.com/office/powerpoint/2010/main" val="1844324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2210" y="165967"/>
            <a:ext cx="7568888" cy="889975"/>
          </a:xfrm>
        </p:spPr>
        <p:txBody>
          <a:bodyPr>
            <a:noAutofit/>
          </a:bodyPr>
          <a:lstStyle/>
          <a:p>
            <a:pPr eaLnBrk="1" hangingPunct="1"/>
            <a:r>
              <a:rPr lang="ja-JP" altLang="en-US" sz="3800" b="0" dirty="0" smtClean="0">
                <a:effectLst>
                  <a:outerShdw blurRad="38100" dist="38100" dir="2700000" algn="tl">
                    <a:srgbClr val="000000">
                      <a:alpha val="43137"/>
                    </a:srgbClr>
                  </a:outerShdw>
                </a:effectLst>
              </a:rPr>
              <a:t>家屋内外と近傍測定局の</a:t>
            </a:r>
            <a:r>
              <a:rPr lang="en-US" altLang="ja-JP" sz="3800" b="0" dirty="0" smtClean="0">
                <a:effectLst>
                  <a:outerShdw blurRad="38100" dist="38100" dir="2700000" algn="tl">
                    <a:srgbClr val="000000">
                      <a:alpha val="43137"/>
                    </a:srgbClr>
                  </a:outerShdw>
                </a:effectLst>
              </a:rPr>
              <a:t>PM</a:t>
            </a:r>
            <a:r>
              <a:rPr lang="en-US" altLang="ja-JP" sz="3800" b="0" baseline="-25000" dirty="0" smtClean="0">
                <a:effectLst>
                  <a:outerShdw blurRad="38100" dist="38100" dir="2700000" algn="tl">
                    <a:srgbClr val="000000">
                      <a:alpha val="43137"/>
                    </a:srgbClr>
                  </a:outerShdw>
                </a:effectLst>
              </a:rPr>
              <a:t>10</a:t>
            </a:r>
            <a:r>
              <a:rPr lang="ja-JP" altLang="en-US" sz="3800" b="0" dirty="0" smtClean="0">
                <a:effectLst>
                  <a:outerShdw blurRad="38100" dist="38100" dir="2700000" algn="tl">
                    <a:srgbClr val="000000">
                      <a:alpha val="43137"/>
                    </a:srgbClr>
                  </a:outerShdw>
                </a:effectLst>
              </a:rPr>
              <a:t>濃度</a:t>
            </a:r>
          </a:p>
        </p:txBody>
      </p:sp>
      <p:grpSp>
        <p:nvGrpSpPr>
          <p:cNvPr id="8" name="グループ化 7"/>
          <p:cNvGrpSpPr/>
          <p:nvPr/>
        </p:nvGrpSpPr>
        <p:grpSpPr>
          <a:xfrm>
            <a:off x="92210" y="1772816"/>
            <a:ext cx="8940440" cy="4809704"/>
            <a:chOff x="-115140" y="1910558"/>
            <a:chExt cx="8960358" cy="4508462"/>
          </a:xfrm>
        </p:grpSpPr>
        <p:grpSp>
          <p:nvGrpSpPr>
            <p:cNvPr id="3" name="Group 524"/>
            <p:cNvGrpSpPr>
              <a:grpSpLocks/>
            </p:cNvGrpSpPr>
            <p:nvPr/>
          </p:nvGrpSpPr>
          <p:grpSpPr bwMode="auto">
            <a:xfrm>
              <a:off x="162809" y="1910558"/>
              <a:ext cx="8682409" cy="4080589"/>
              <a:chOff x="189" y="1230"/>
              <a:chExt cx="5381" cy="2203"/>
            </a:xfrm>
          </p:grpSpPr>
          <p:grpSp>
            <p:nvGrpSpPr>
              <p:cNvPr id="4" name="Group 213"/>
              <p:cNvGrpSpPr>
                <a:grpSpLocks/>
              </p:cNvGrpSpPr>
              <p:nvPr/>
            </p:nvGrpSpPr>
            <p:grpSpPr bwMode="auto">
              <a:xfrm>
                <a:off x="189" y="1230"/>
                <a:ext cx="5381" cy="2203"/>
                <a:chOff x="189" y="1230"/>
                <a:chExt cx="5381" cy="2203"/>
              </a:xfrm>
            </p:grpSpPr>
            <p:sp>
              <p:nvSpPr>
                <p:cNvPr id="118108" name="Rectangle 13"/>
                <p:cNvSpPr>
                  <a:spLocks noChangeArrowheads="1"/>
                </p:cNvSpPr>
                <p:nvPr/>
              </p:nvSpPr>
              <p:spPr bwMode="auto">
                <a:xfrm>
                  <a:off x="189" y="1230"/>
                  <a:ext cx="5381" cy="2203"/>
                </a:xfrm>
                <a:prstGeom prst="rect">
                  <a:avLst/>
                </a:prstGeom>
                <a:solidFill>
                  <a:srgbClr val="FFFFFF"/>
                </a:solidFill>
                <a:ln w="9525">
                  <a:noFill/>
                  <a:miter lim="800000"/>
                  <a:headEnd/>
                  <a:tailEnd/>
                </a:ln>
              </p:spPr>
              <p:txBody>
                <a:bodyPr/>
                <a:lstStyle/>
                <a:p>
                  <a:endParaRPr lang="ja-JP" altLang="en-US"/>
                </a:p>
              </p:txBody>
            </p:sp>
            <p:sp>
              <p:nvSpPr>
                <p:cNvPr id="118109" name="Rectangle 14"/>
                <p:cNvSpPr>
                  <a:spLocks noChangeArrowheads="1"/>
                </p:cNvSpPr>
                <p:nvPr/>
              </p:nvSpPr>
              <p:spPr bwMode="auto">
                <a:xfrm>
                  <a:off x="647" y="1296"/>
                  <a:ext cx="4907" cy="84"/>
                </a:xfrm>
                <a:prstGeom prst="rect">
                  <a:avLst/>
                </a:prstGeom>
                <a:solidFill>
                  <a:srgbClr val="CCFFFF"/>
                </a:solidFill>
                <a:ln w="9525">
                  <a:noFill/>
                  <a:miter lim="800000"/>
                  <a:headEnd/>
                  <a:tailEnd/>
                </a:ln>
              </p:spPr>
              <p:txBody>
                <a:bodyPr/>
                <a:lstStyle/>
                <a:p>
                  <a:endParaRPr lang="ja-JP" altLang="en-US"/>
                </a:p>
              </p:txBody>
            </p:sp>
            <p:sp>
              <p:nvSpPr>
                <p:cNvPr id="118110" name="Rectangle 15"/>
                <p:cNvSpPr>
                  <a:spLocks noChangeArrowheads="1"/>
                </p:cNvSpPr>
                <p:nvPr/>
              </p:nvSpPr>
              <p:spPr bwMode="auto">
                <a:xfrm>
                  <a:off x="647" y="1380"/>
                  <a:ext cx="4907" cy="71"/>
                </a:xfrm>
                <a:prstGeom prst="rect">
                  <a:avLst/>
                </a:prstGeom>
                <a:solidFill>
                  <a:srgbClr val="CEFFFF"/>
                </a:solidFill>
                <a:ln w="9525">
                  <a:noFill/>
                  <a:miter lim="800000"/>
                  <a:headEnd/>
                  <a:tailEnd/>
                </a:ln>
              </p:spPr>
              <p:txBody>
                <a:bodyPr/>
                <a:lstStyle/>
                <a:p>
                  <a:endParaRPr lang="ja-JP" altLang="en-US"/>
                </a:p>
              </p:txBody>
            </p:sp>
            <p:sp>
              <p:nvSpPr>
                <p:cNvPr id="118111" name="Rectangle 16"/>
                <p:cNvSpPr>
                  <a:spLocks noChangeArrowheads="1"/>
                </p:cNvSpPr>
                <p:nvPr/>
              </p:nvSpPr>
              <p:spPr bwMode="auto">
                <a:xfrm>
                  <a:off x="647" y="1451"/>
                  <a:ext cx="4907" cy="46"/>
                </a:xfrm>
                <a:prstGeom prst="rect">
                  <a:avLst/>
                </a:prstGeom>
                <a:solidFill>
                  <a:srgbClr val="D0FFFF"/>
                </a:solidFill>
                <a:ln w="9525">
                  <a:noFill/>
                  <a:miter lim="800000"/>
                  <a:headEnd/>
                  <a:tailEnd/>
                </a:ln>
              </p:spPr>
              <p:txBody>
                <a:bodyPr/>
                <a:lstStyle/>
                <a:p>
                  <a:endParaRPr lang="ja-JP" altLang="en-US"/>
                </a:p>
              </p:txBody>
            </p:sp>
            <p:sp>
              <p:nvSpPr>
                <p:cNvPr id="118112" name="Rectangle 17"/>
                <p:cNvSpPr>
                  <a:spLocks noChangeArrowheads="1"/>
                </p:cNvSpPr>
                <p:nvPr/>
              </p:nvSpPr>
              <p:spPr bwMode="auto">
                <a:xfrm>
                  <a:off x="647" y="1497"/>
                  <a:ext cx="4907" cy="43"/>
                </a:xfrm>
                <a:prstGeom prst="rect">
                  <a:avLst/>
                </a:prstGeom>
                <a:solidFill>
                  <a:srgbClr val="D2FFFF"/>
                </a:solidFill>
                <a:ln w="9525">
                  <a:noFill/>
                  <a:miter lim="800000"/>
                  <a:headEnd/>
                  <a:tailEnd/>
                </a:ln>
              </p:spPr>
              <p:txBody>
                <a:bodyPr/>
                <a:lstStyle/>
                <a:p>
                  <a:endParaRPr lang="ja-JP" altLang="en-US"/>
                </a:p>
              </p:txBody>
            </p:sp>
            <p:sp>
              <p:nvSpPr>
                <p:cNvPr id="118113" name="Rectangle 18"/>
                <p:cNvSpPr>
                  <a:spLocks noChangeArrowheads="1"/>
                </p:cNvSpPr>
                <p:nvPr/>
              </p:nvSpPr>
              <p:spPr bwMode="auto">
                <a:xfrm>
                  <a:off x="647" y="1540"/>
                  <a:ext cx="4907" cy="28"/>
                </a:xfrm>
                <a:prstGeom prst="rect">
                  <a:avLst/>
                </a:prstGeom>
                <a:solidFill>
                  <a:srgbClr val="D4FFFF"/>
                </a:solidFill>
                <a:ln w="9525">
                  <a:noFill/>
                  <a:miter lim="800000"/>
                  <a:headEnd/>
                  <a:tailEnd/>
                </a:ln>
              </p:spPr>
              <p:txBody>
                <a:bodyPr/>
                <a:lstStyle/>
                <a:p>
                  <a:endParaRPr lang="ja-JP" altLang="en-US"/>
                </a:p>
              </p:txBody>
            </p:sp>
            <p:sp>
              <p:nvSpPr>
                <p:cNvPr id="118114" name="Rectangle 19"/>
                <p:cNvSpPr>
                  <a:spLocks noChangeArrowheads="1"/>
                </p:cNvSpPr>
                <p:nvPr/>
              </p:nvSpPr>
              <p:spPr bwMode="auto">
                <a:xfrm>
                  <a:off x="647" y="1568"/>
                  <a:ext cx="4907" cy="33"/>
                </a:xfrm>
                <a:prstGeom prst="rect">
                  <a:avLst/>
                </a:prstGeom>
                <a:solidFill>
                  <a:srgbClr val="D6FFFF"/>
                </a:solidFill>
                <a:ln w="9525">
                  <a:noFill/>
                  <a:miter lim="800000"/>
                  <a:headEnd/>
                  <a:tailEnd/>
                </a:ln>
              </p:spPr>
              <p:txBody>
                <a:bodyPr/>
                <a:lstStyle/>
                <a:p>
                  <a:endParaRPr lang="ja-JP" altLang="en-US"/>
                </a:p>
              </p:txBody>
            </p:sp>
            <p:sp>
              <p:nvSpPr>
                <p:cNvPr id="118115" name="Rectangle 20"/>
                <p:cNvSpPr>
                  <a:spLocks noChangeArrowheads="1"/>
                </p:cNvSpPr>
                <p:nvPr/>
              </p:nvSpPr>
              <p:spPr bwMode="auto">
                <a:xfrm>
                  <a:off x="647" y="1601"/>
                  <a:ext cx="4907" cy="32"/>
                </a:xfrm>
                <a:prstGeom prst="rect">
                  <a:avLst/>
                </a:prstGeom>
                <a:solidFill>
                  <a:srgbClr val="D8FFFF"/>
                </a:solidFill>
                <a:ln w="9525">
                  <a:noFill/>
                  <a:miter lim="800000"/>
                  <a:headEnd/>
                  <a:tailEnd/>
                </a:ln>
              </p:spPr>
              <p:txBody>
                <a:bodyPr/>
                <a:lstStyle/>
                <a:p>
                  <a:endParaRPr lang="ja-JP" altLang="en-US"/>
                </a:p>
              </p:txBody>
            </p:sp>
            <p:sp>
              <p:nvSpPr>
                <p:cNvPr id="118116" name="Rectangle 21"/>
                <p:cNvSpPr>
                  <a:spLocks noChangeArrowheads="1"/>
                </p:cNvSpPr>
                <p:nvPr/>
              </p:nvSpPr>
              <p:spPr bwMode="auto">
                <a:xfrm>
                  <a:off x="647" y="1633"/>
                  <a:ext cx="4907" cy="24"/>
                </a:xfrm>
                <a:prstGeom prst="rect">
                  <a:avLst/>
                </a:prstGeom>
                <a:solidFill>
                  <a:srgbClr val="DAFFFF"/>
                </a:solidFill>
                <a:ln w="9525">
                  <a:noFill/>
                  <a:miter lim="800000"/>
                  <a:headEnd/>
                  <a:tailEnd/>
                </a:ln>
              </p:spPr>
              <p:txBody>
                <a:bodyPr/>
                <a:lstStyle/>
                <a:p>
                  <a:endParaRPr lang="ja-JP" altLang="en-US"/>
                </a:p>
              </p:txBody>
            </p:sp>
            <p:sp>
              <p:nvSpPr>
                <p:cNvPr id="118117" name="Rectangle 22"/>
                <p:cNvSpPr>
                  <a:spLocks noChangeArrowheads="1"/>
                </p:cNvSpPr>
                <p:nvPr/>
              </p:nvSpPr>
              <p:spPr bwMode="auto">
                <a:xfrm>
                  <a:off x="647" y="1657"/>
                  <a:ext cx="4907" cy="33"/>
                </a:xfrm>
                <a:prstGeom prst="rect">
                  <a:avLst/>
                </a:prstGeom>
                <a:solidFill>
                  <a:srgbClr val="DCFFFF"/>
                </a:solidFill>
                <a:ln w="9525">
                  <a:noFill/>
                  <a:miter lim="800000"/>
                  <a:headEnd/>
                  <a:tailEnd/>
                </a:ln>
              </p:spPr>
              <p:txBody>
                <a:bodyPr/>
                <a:lstStyle/>
                <a:p>
                  <a:endParaRPr lang="ja-JP" altLang="en-US"/>
                </a:p>
              </p:txBody>
            </p:sp>
            <p:sp>
              <p:nvSpPr>
                <p:cNvPr id="118118" name="Rectangle 23"/>
                <p:cNvSpPr>
                  <a:spLocks noChangeArrowheads="1"/>
                </p:cNvSpPr>
                <p:nvPr/>
              </p:nvSpPr>
              <p:spPr bwMode="auto">
                <a:xfrm>
                  <a:off x="647" y="1690"/>
                  <a:ext cx="4907" cy="23"/>
                </a:xfrm>
                <a:prstGeom prst="rect">
                  <a:avLst/>
                </a:prstGeom>
                <a:solidFill>
                  <a:srgbClr val="DEFFFF"/>
                </a:solidFill>
                <a:ln w="9525">
                  <a:noFill/>
                  <a:miter lim="800000"/>
                  <a:headEnd/>
                  <a:tailEnd/>
                </a:ln>
              </p:spPr>
              <p:txBody>
                <a:bodyPr/>
                <a:lstStyle/>
                <a:p>
                  <a:endParaRPr lang="ja-JP" altLang="en-US"/>
                </a:p>
              </p:txBody>
            </p:sp>
            <p:sp>
              <p:nvSpPr>
                <p:cNvPr id="118119" name="Rectangle 24"/>
                <p:cNvSpPr>
                  <a:spLocks noChangeArrowheads="1"/>
                </p:cNvSpPr>
                <p:nvPr/>
              </p:nvSpPr>
              <p:spPr bwMode="auto">
                <a:xfrm>
                  <a:off x="647" y="1713"/>
                  <a:ext cx="4907" cy="23"/>
                </a:xfrm>
                <a:prstGeom prst="rect">
                  <a:avLst/>
                </a:prstGeom>
                <a:solidFill>
                  <a:srgbClr val="E0FFFF"/>
                </a:solidFill>
                <a:ln w="9525">
                  <a:noFill/>
                  <a:miter lim="800000"/>
                  <a:headEnd/>
                  <a:tailEnd/>
                </a:ln>
              </p:spPr>
              <p:txBody>
                <a:bodyPr/>
                <a:lstStyle/>
                <a:p>
                  <a:endParaRPr lang="ja-JP" altLang="en-US"/>
                </a:p>
              </p:txBody>
            </p:sp>
            <p:sp>
              <p:nvSpPr>
                <p:cNvPr id="118120" name="Rectangle 25"/>
                <p:cNvSpPr>
                  <a:spLocks noChangeArrowheads="1"/>
                </p:cNvSpPr>
                <p:nvPr/>
              </p:nvSpPr>
              <p:spPr bwMode="auto">
                <a:xfrm>
                  <a:off x="647" y="1736"/>
                  <a:ext cx="4907" cy="24"/>
                </a:xfrm>
                <a:prstGeom prst="rect">
                  <a:avLst/>
                </a:prstGeom>
                <a:solidFill>
                  <a:srgbClr val="E2FFFF"/>
                </a:solidFill>
                <a:ln w="9525">
                  <a:noFill/>
                  <a:miter lim="800000"/>
                  <a:headEnd/>
                  <a:tailEnd/>
                </a:ln>
              </p:spPr>
              <p:txBody>
                <a:bodyPr/>
                <a:lstStyle/>
                <a:p>
                  <a:endParaRPr lang="ja-JP" altLang="en-US"/>
                </a:p>
              </p:txBody>
            </p:sp>
            <p:sp>
              <p:nvSpPr>
                <p:cNvPr id="118121" name="Rectangle 26"/>
                <p:cNvSpPr>
                  <a:spLocks noChangeArrowheads="1"/>
                </p:cNvSpPr>
                <p:nvPr/>
              </p:nvSpPr>
              <p:spPr bwMode="auto">
                <a:xfrm>
                  <a:off x="647" y="1760"/>
                  <a:ext cx="4907" cy="23"/>
                </a:xfrm>
                <a:prstGeom prst="rect">
                  <a:avLst/>
                </a:prstGeom>
                <a:solidFill>
                  <a:srgbClr val="E4FFFF"/>
                </a:solidFill>
                <a:ln w="9525">
                  <a:noFill/>
                  <a:miter lim="800000"/>
                  <a:headEnd/>
                  <a:tailEnd/>
                </a:ln>
              </p:spPr>
              <p:txBody>
                <a:bodyPr/>
                <a:lstStyle/>
                <a:p>
                  <a:endParaRPr lang="ja-JP" altLang="en-US"/>
                </a:p>
              </p:txBody>
            </p:sp>
            <p:sp>
              <p:nvSpPr>
                <p:cNvPr id="118122" name="Rectangle 27"/>
                <p:cNvSpPr>
                  <a:spLocks noChangeArrowheads="1"/>
                </p:cNvSpPr>
                <p:nvPr/>
              </p:nvSpPr>
              <p:spPr bwMode="auto">
                <a:xfrm>
                  <a:off x="647" y="1783"/>
                  <a:ext cx="4907" cy="24"/>
                </a:xfrm>
                <a:prstGeom prst="rect">
                  <a:avLst/>
                </a:prstGeom>
                <a:solidFill>
                  <a:srgbClr val="E6FFFF"/>
                </a:solidFill>
                <a:ln w="9525">
                  <a:noFill/>
                  <a:miter lim="800000"/>
                  <a:headEnd/>
                  <a:tailEnd/>
                </a:ln>
              </p:spPr>
              <p:txBody>
                <a:bodyPr/>
                <a:lstStyle/>
                <a:p>
                  <a:endParaRPr lang="ja-JP" altLang="en-US"/>
                </a:p>
              </p:txBody>
            </p:sp>
            <p:sp>
              <p:nvSpPr>
                <p:cNvPr id="118123" name="Rectangle 28"/>
                <p:cNvSpPr>
                  <a:spLocks noChangeArrowheads="1"/>
                </p:cNvSpPr>
                <p:nvPr/>
              </p:nvSpPr>
              <p:spPr bwMode="auto">
                <a:xfrm>
                  <a:off x="647" y="1807"/>
                  <a:ext cx="4907" cy="23"/>
                </a:xfrm>
                <a:prstGeom prst="rect">
                  <a:avLst/>
                </a:prstGeom>
                <a:solidFill>
                  <a:srgbClr val="E8FFFF"/>
                </a:solidFill>
                <a:ln w="9525">
                  <a:noFill/>
                  <a:miter lim="800000"/>
                  <a:headEnd/>
                  <a:tailEnd/>
                </a:ln>
              </p:spPr>
              <p:txBody>
                <a:bodyPr/>
                <a:lstStyle/>
                <a:p>
                  <a:endParaRPr lang="ja-JP" altLang="en-US"/>
                </a:p>
              </p:txBody>
            </p:sp>
            <p:sp>
              <p:nvSpPr>
                <p:cNvPr id="118124" name="Rectangle 29"/>
                <p:cNvSpPr>
                  <a:spLocks noChangeArrowheads="1"/>
                </p:cNvSpPr>
                <p:nvPr/>
              </p:nvSpPr>
              <p:spPr bwMode="auto">
                <a:xfrm>
                  <a:off x="647" y="1830"/>
                  <a:ext cx="4907" cy="24"/>
                </a:xfrm>
                <a:prstGeom prst="rect">
                  <a:avLst/>
                </a:prstGeom>
                <a:solidFill>
                  <a:srgbClr val="EAFFFF"/>
                </a:solidFill>
                <a:ln w="9525">
                  <a:noFill/>
                  <a:miter lim="800000"/>
                  <a:headEnd/>
                  <a:tailEnd/>
                </a:ln>
              </p:spPr>
              <p:txBody>
                <a:bodyPr/>
                <a:lstStyle/>
                <a:p>
                  <a:endParaRPr lang="ja-JP" altLang="en-US"/>
                </a:p>
              </p:txBody>
            </p:sp>
            <p:sp>
              <p:nvSpPr>
                <p:cNvPr id="118125" name="Rectangle 30"/>
                <p:cNvSpPr>
                  <a:spLocks noChangeArrowheads="1"/>
                </p:cNvSpPr>
                <p:nvPr/>
              </p:nvSpPr>
              <p:spPr bwMode="auto">
                <a:xfrm>
                  <a:off x="647" y="1854"/>
                  <a:ext cx="4907" cy="23"/>
                </a:xfrm>
                <a:prstGeom prst="rect">
                  <a:avLst/>
                </a:prstGeom>
                <a:solidFill>
                  <a:srgbClr val="ECFFFF"/>
                </a:solidFill>
                <a:ln w="9525">
                  <a:noFill/>
                  <a:miter lim="800000"/>
                  <a:headEnd/>
                  <a:tailEnd/>
                </a:ln>
              </p:spPr>
              <p:txBody>
                <a:bodyPr/>
                <a:lstStyle/>
                <a:p>
                  <a:endParaRPr lang="ja-JP" altLang="en-US"/>
                </a:p>
              </p:txBody>
            </p:sp>
            <p:sp>
              <p:nvSpPr>
                <p:cNvPr id="118126" name="Rectangle 31"/>
                <p:cNvSpPr>
                  <a:spLocks noChangeArrowheads="1"/>
                </p:cNvSpPr>
                <p:nvPr/>
              </p:nvSpPr>
              <p:spPr bwMode="auto">
                <a:xfrm>
                  <a:off x="647" y="1877"/>
                  <a:ext cx="4907" cy="33"/>
                </a:xfrm>
                <a:prstGeom prst="rect">
                  <a:avLst/>
                </a:prstGeom>
                <a:solidFill>
                  <a:srgbClr val="EEFFFF"/>
                </a:solidFill>
                <a:ln w="9525">
                  <a:noFill/>
                  <a:miter lim="800000"/>
                  <a:headEnd/>
                  <a:tailEnd/>
                </a:ln>
              </p:spPr>
              <p:txBody>
                <a:bodyPr/>
                <a:lstStyle/>
                <a:p>
                  <a:endParaRPr lang="ja-JP" altLang="en-US"/>
                </a:p>
              </p:txBody>
            </p:sp>
            <p:sp>
              <p:nvSpPr>
                <p:cNvPr id="118127" name="Rectangle 32"/>
                <p:cNvSpPr>
                  <a:spLocks noChangeArrowheads="1"/>
                </p:cNvSpPr>
                <p:nvPr/>
              </p:nvSpPr>
              <p:spPr bwMode="auto">
                <a:xfrm>
                  <a:off x="647" y="1910"/>
                  <a:ext cx="4907" cy="23"/>
                </a:xfrm>
                <a:prstGeom prst="rect">
                  <a:avLst/>
                </a:prstGeom>
                <a:solidFill>
                  <a:srgbClr val="F0FFFF"/>
                </a:solidFill>
                <a:ln w="9525">
                  <a:noFill/>
                  <a:miter lim="800000"/>
                  <a:headEnd/>
                  <a:tailEnd/>
                </a:ln>
              </p:spPr>
              <p:txBody>
                <a:bodyPr/>
                <a:lstStyle/>
                <a:p>
                  <a:endParaRPr lang="ja-JP" altLang="en-US"/>
                </a:p>
              </p:txBody>
            </p:sp>
            <p:sp>
              <p:nvSpPr>
                <p:cNvPr id="118128" name="Rectangle 33"/>
                <p:cNvSpPr>
                  <a:spLocks noChangeArrowheads="1"/>
                </p:cNvSpPr>
                <p:nvPr/>
              </p:nvSpPr>
              <p:spPr bwMode="auto">
                <a:xfrm>
                  <a:off x="647" y="1933"/>
                  <a:ext cx="4907" cy="28"/>
                </a:xfrm>
                <a:prstGeom prst="rect">
                  <a:avLst/>
                </a:prstGeom>
                <a:solidFill>
                  <a:srgbClr val="F2FFFF"/>
                </a:solidFill>
                <a:ln w="9525">
                  <a:noFill/>
                  <a:miter lim="800000"/>
                  <a:headEnd/>
                  <a:tailEnd/>
                </a:ln>
              </p:spPr>
              <p:txBody>
                <a:bodyPr/>
                <a:lstStyle/>
                <a:p>
                  <a:endParaRPr lang="ja-JP" altLang="en-US"/>
                </a:p>
              </p:txBody>
            </p:sp>
            <p:sp>
              <p:nvSpPr>
                <p:cNvPr id="118129" name="Rectangle 34"/>
                <p:cNvSpPr>
                  <a:spLocks noChangeArrowheads="1"/>
                </p:cNvSpPr>
                <p:nvPr/>
              </p:nvSpPr>
              <p:spPr bwMode="auto">
                <a:xfrm>
                  <a:off x="647" y="1961"/>
                  <a:ext cx="4907" cy="33"/>
                </a:xfrm>
                <a:prstGeom prst="rect">
                  <a:avLst/>
                </a:prstGeom>
                <a:solidFill>
                  <a:srgbClr val="F4FFFF"/>
                </a:solidFill>
                <a:ln w="9525">
                  <a:noFill/>
                  <a:miter lim="800000"/>
                  <a:headEnd/>
                  <a:tailEnd/>
                </a:ln>
              </p:spPr>
              <p:txBody>
                <a:bodyPr/>
                <a:lstStyle/>
                <a:p>
                  <a:endParaRPr lang="ja-JP" altLang="en-US"/>
                </a:p>
              </p:txBody>
            </p:sp>
            <p:sp>
              <p:nvSpPr>
                <p:cNvPr id="118130" name="Rectangle 35"/>
                <p:cNvSpPr>
                  <a:spLocks noChangeArrowheads="1"/>
                </p:cNvSpPr>
                <p:nvPr/>
              </p:nvSpPr>
              <p:spPr bwMode="auto">
                <a:xfrm>
                  <a:off x="647" y="1994"/>
                  <a:ext cx="4907" cy="42"/>
                </a:xfrm>
                <a:prstGeom prst="rect">
                  <a:avLst/>
                </a:prstGeom>
                <a:solidFill>
                  <a:srgbClr val="F6FFFF"/>
                </a:solidFill>
                <a:ln w="9525">
                  <a:noFill/>
                  <a:miter lim="800000"/>
                  <a:headEnd/>
                  <a:tailEnd/>
                </a:ln>
              </p:spPr>
              <p:txBody>
                <a:bodyPr/>
                <a:lstStyle/>
                <a:p>
                  <a:endParaRPr lang="ja-JP" altLang="en-US"/>
                </a:p>
              </p:txBody>
            </p:sp>
            <p:sp>
              <p:nvSpPr>
                <p:cNvPr id="118131" name="Rectangle 36"/>
                <p:cNvSpPr>
                  <a:spLocks noChangeArrowheads="1"/>
                </p:cNvSpPr>
                <p:nvPr/>
              </p:nvSpPr>
              <p:spPr bwMode="auto">
                <a:xfrm>
                  <a:off x="647" y="2036"/>
                  <a:ext cx="4907" cy="47"/>
                </a:xfrm>
                <a:prstGeom prst="rect">
                  <a:avLst/>
                </a:prstGeom>
                <a:solidFill>
                  <a:srgbClr val="F8FFFF"/>
                </a:solidFill>
                <a:ln w="9525">
                  <a:noFill/>
                  <a:miter lim="800000"/>
                  <a:headEnd/>
                  <a:tailEnd/>
                </a:ln>
              </p:spPr>
              <p:txBody>
                <a:bodyPr/>
                <a:lstStyle/>
                <a:p>
                  <a:endParaRPr lang="ja-JP" altLang="en-US"/>
                </a:p>
              </p:txBody>
            </p:sp>
            <p:sp>
              <p:nvSpPr>
                <p:cNvPr id="118132" name="Rectangle 37"/>
                <p:cNvSpPr>
                  <a:spLocks noChangeArrowheads="1"/>
                </p:cNvSpPr>
                <p:nvPr/>
              </p:nvSpPr>
              <p:spPr bwMode="auto">
                <a:xfrm>
                  <a:off x="647" y="2083"/>
                  <a:ext cx="4907" cy="47"/>
                </a:xfrm>
                <a:prstGeom prst="rect">
                  <a:avLst/>
                </a:prstGeom>
                <a:solidFill>
                  <a:srgbClr val="FAFFFF"/>
                </a:solidFill>
                <a:ln w="9525">
                  <a:noFill/>
                  <a:miter lim="800000"/>
                  <a:headEnd/>
                  <a:tailEnd/>
                </a:ln>
              </p:spPr>
              <p:txBody>
                <a:bodyPr/>
                <a:lstStyle/>
                <a:p>
                  <a:endParaRPr lang="ja-JP" altLang="en-US"/>
                </a:p>
              </p:txBody>
            </p:sp>
            <p:sp>
              <p:nvSpPr>
                <p:cNvPr id="118133" name="Rectangle 38"/>
                <p:cNvSpPr>
                  <a:spLocks noChangeArrowheads="1"/>
                </p:cNvSpPr>
                <p:nvPr/>
              </p:nvSpPr>
              <p:spPr bwMode="auto">
                <a:xfrm>
                  <a:off x="647" y="2130"/>
                  <a:ext cx="4907" cy="80"/>
                </a:xfrm>
                <a:prstGeom prst="rect">
                  <a:avLst/>
                </a:prstGeom>
                <a:solidFill>
                  <a:srgbClr val="FCFFFF"/>
                </a:solidFill>
                <a:ln w="9525">
                  <a:noFill/>
                  <a:miter lim="800000"/>
                  <a:headEnd/>
                  <a:tailEnd/>
                </a:ln>
              </p:spPr>
              <p:txBody>
                <a:bodyPr/>
                <a:lstStyle/>
                <a:p>
                  <a:endParaRPr lang="ja-JP" altLang="en-US"/>
                </a:p>
              </p:txBody>
            </p:sp>
            <p:sp>
              <p:nvSpPr>
                <p:cNvPr id="118134" name="Rectangle 39"/>
                <p:cNvSpPr>
                  <a:spLocks noChangeArrowheads="1"/>
                </p:cNvSpPr>
                <p:nvPr/>
              </p:nvSpPr>
              <p:spPr bwMode="auto">
                <a:xfrm>
                  <a:off x="647" y="2210"/>
                  <a:ext cx="4907" cy="234"/>
                </a:xfrm>
                <a:prstGeom prst="rect">
                  <a:avLst/>
                </a:prstGeom>
                <a:solidFill>
                  <a:srgbClr val="FEFFFF"/>
                </a:solidFill>
                <a:ln w="9525">
                  <a:noFill/>
                  <a:miter lim="800000"/>
                  <a:headEnd/>
                  <a:tailEnd/>
                </a:ln>
              </p:spPr>
              <p:txBody>
                <a:bodyPr/>
                <a:lstStyle/>
                <a:p>
                  <a:endParaRPr lang="ja-JP" altLang="en-US"/>
                </a:p>
              </p:txBody>
            </p:sp>
            <p:sp>
              <p:nvSpPr>
                <p:cNvPr id="118135" name="Rectangle 40"/>
                <p:cNvSpPr>
                  <a:spLocks noChangeArrowheads="1"/>
                </p:cNvSpPr>
                <p:nvPr/>
              </p:nvSpPr>
              <p:spPr bwMode="auto">
                <a:xfrm>
                  <a:off x="647" y="2444"/>
                  <a:ext cx="4907" cy="70"/>
                </a:xfrm>
                <a:prstGeom prst="rect">
                  <a:avLst/>
                </a:prstGeom>
                <a:solidFill>
                  <a:srgbClr val="FCFFFF"/>
                </a:solidFill>
                <a:ln w="9525">
                  <a:noFill/>
                  <a:miter lim="800000"/>
                  <a:headEnd/>
                  <a:tailEnd/>
                </a:ln>
              </p:spPr>
              <p:txBody>
                <a:bodyPr/>
                <a:lstStyle/>
                <a:p>
                  <a:endParaRPr lang="ja-JP" altLang="en-US"/>
                </a:p>
              </p:txBody>
            </p:sp>
            <p:sp>
              <p:nvSpPr>
                <p:cNvPr id="118136" name="Rectangle 41"/>
                <p:cNvSpPr>
                  <a:spLocks noChangeArrowheads="1"/>
                </p:cNvSpPr>
                <p:nvPr/>
              </p:nvSpPr>
              <p:spPr bwMode="auto">
                <a:xfrm>
                  <a:off x="647" y="2514"/>
                  <a:ext cx="4907" cy="38"/>
                </a:xfrm>
                <a:prstGeom prst="rect">
                  <a:avLst/>
                </a:prstGeom>
                <a:solidFill>
                  <a:srgbClr val="FAFFFF"/>
                </a:solidFill>
                <a:ln w="9525">
                  <a:noFill/>
                  <a:miter lim="800000"/>
                  <a:headEnd/>
                  <a:tailEnd/>
                </a:ln>
              </p:spPr>
              <p:txBody>
                <a:bodyPr/>
                <a:lstStyle/>
                <a:p>
                  <a:endParaRPr lang="ja-JP" altLang="en-US"/>
                </a:p>
              </p:txBody>
            </p:sp>
            <p:sp>
              <p:nvSpPr>
                <p:cNvPr id="118137" name="Rectangle 42"/>
                <p:cNvSpPr>
                  <a:spLocks noChangeArrowheads="1"/>
                </p:cNvSpPr>
                <p:nvPr/>
              </p:nvSpPr>
              <p:spPr bwMode="auto">
                <a:xfrm>
                  <a:off x="647" y="2552"/>
                  <a:ext cx="4907" cy="47"/>
                </a:xfrm>
                <a:prstGeom prst="rect">
                  <a:avLst/>
                </a:prstGeom>
                <a:solidFill>
                  <a:srgbClr val="F8FFFF"/>
                </a:solidFill>
                <a:ln w="9525">
                  <a:noFill/>
                  <a:miter lim="800000"/>
                  <a:headEnd/>
                  <a:tailEnd/>
                </a:ln>
              </p:spPr>
              <p:txBody>
                <a:bodyPr/>
                <a:lstStyle/>
                <a:p>
                  <a:endParaRPr lang="ja-JP" altLang="en-US"/>
                </a:p>
              </p:txBody>
            </p:sp>
            <p:sp>
              <p:nvSpPr>
                <p:cNvPr id="118138" name="Rectangle 43"/>
                <p:cNvSpPr>
                  <a:spLocks noChangeArrowheads="1"/>
                </p:cNvSpPr>
                <p:nvPr/>
              </p:nvSpPr>
              <p:spPr bwMode="auto">
                <a:xfrm>
                  <a:off x="647" y="2599"/>
                  <a:ext cx="4907" cy="33"/>
                </a:xfrm>
                <a:prstGeom prst="rect">
                  <a:avLst/>
                </a:prstGeom>
                <a:solidFill>
                  <a:srgbClr val="F6FFFF"/>
                </a:solidFill>
                <a:ln w="9525">
                  <a:noFill/>
                  <a:miter lim="800000"/>
                  <a:headEnd/>
                  <a:tailEnd/>
                </a:ln>
              </p:spPr>
              <p:txBody>
                <a:bodyPr/>
                <a:lstStyle/>
                <a:p>
                  <a:endParaRPr lang="ja-JP" altLang="en-US"/>
                </a:p>
              </p:txBody>
            </p:sp>
            <p:sp>
              <p:nvSpPr>
                <p:cNvPr id="118139" name="Rectangle 44"/>
                <p:cNvSpPr>
                  <a:spLocks noChangeArrowheads="1"/>
                </p:cNvSpPr>
                <p:nvPr/>
              </p:nvSpPr>
              <p:spPr bwMode="auto">
                <a:xfrm>
                  <a:off x="647" y="2632"/>
                  <a:ext cx="4907" cy="32"/>
                </a:xfrm>
                <a:prstGeom prst="rect">
                  <a:avLst/>
                </a:prstGeom>
                <a:solidFill>
                  <a:srgbClr val="F4FFFF"/>
                </a:solidFill>
                <a:ln w="9525">
                  <a:noFill/>
                  <a:miter lim="800000"/>
                  <a:headEnd/>
                  <a:tailEnd/>
                </a:ln>
              </p:spPr>
              <p:txBody>
                <a:bodyPr/>
                <a:lstStyle/>
                <a:p>
                  <a:endParaRPr lang="ja-JP" altLang="en-US"/>
                </a:p>
              </p:txBody>
            </p:sp>
            <p:sp>
              <p:nvSpPr>
                <p:cNvPr id="118140" name="Rectangle 45"/>
                <p:cNvSpPr>
                  <a:spLocks noChangeArrowheads="1"/>
                </p:cNvSpPr>
                <p:nvPr/>
              </p:nvSpPr>
              <p:spPr bwMode="auto">
                <a:xfrm>
                  <a:off x="647" y="2664"/>
                  <a:ext cx="4907" cy="33"/>
                </a:xfrm>
                <a:prstGeom prst="rect">
                  <a:avLst/>
                </a:prstGeom>
                <a:solidFill>
                  <a:srgbClr val="F2FFFF"/>
                </a:solidFill>
                <a:ln w="9525">
                  <a:noFill/>
                  <a:miter lim="800000"/>
                  <a:headEnd/>
                  <a:tailEnd/>
                </a:ln>
              </p:spPr>
              <p:txBody>
                <a:bodyPr/>
                <a:lstStyle/>
                <a:p>
                  <a:endParaRPr lang="ja-JP" altLang="en-US"/>
                </a:p>
              </p:txBody>
            </p:sp>
            <p:sp>
              <p:nvSpPr>
                <p:cNvPr id="118141" name="Rectangle 46"/>
                <p:cNvSpPr>
                  <a:spLocks noChangeArrowheads="1"/>
                </p:cNvSpPr>
                <p:nvPr/>
              </p:nvSpPr>
              <p:spPr bwMode="auto">
                <a:xfrm>
                  <a:off x="647" y="2697"/>
                  <a:ext cx="4907" cy="24"/>
                </a:xfrm>
                <a:prstGeom prst="rect">
                  <a:avLst/>
                </a:prstGeom>
                <a:solidFill>
                  <a:srgbClr val="F0FFFF"/>
                </a:solidFill>
                <a:ln w="9525">
                  <a:noFill/>
                  <a:miter lim="800000"/>
                  <a:headEnd/>
                  <a:tailEnd/>
                </a:ln>
              </p:spPr>
              <p:txBody>
                <a:bodyPr/>
                <a:lstStyle/>
                <a:p>
                  <a:endParaRPr lang="ja-JP" altLang="en-US"/>
                </a:p>
              </p:txBody>
            </p:sp>
            <p:sp>
              <p:nvSpPr>
                <p:cNvPr id="118142" name="Rectangle 47"/>
                <p:cNvSpPr>
                  <a:spLocks noChangeArrowheads="1"/>
                </p:cNvSpPr>
                <p:nvPr/>
              </p:nvSpPr>
              <p:spPr bwMode="auto">
                <a:xfrm>
                  <a:off x="647" y="2721"/>
                  <a:ext cx="4907" cy="23"/>
                </a:xfrm>
                <a:prstGeom prst="rect">
                  <a:avLst/>
                </a:prstGeom>
                <a:solidFill>
                  <a:srgbClr val="EEFFFF"/>
                </a:solidFill>
                <a:ln w="9525">
                  <a:noFill/>
                  <a:miter lim="800000"/>
                  <a:headEnd/>
                  <a:tailEnd/>
                </a:ln>
              </p:spPr>
              <p:txBody>
                <a:bodyPr/>
                <a:lstStyle/>
                <a:p>
                  <a:endParaRPr lang="ja-JP" altLang="en-US"/>
                </a:p>
              </p:txBody>
            </p:sp>
            <p:sp>
              <p:nvSpPr>
                <p:cNvPr id="118143" name="Rectangle 48"/>
                <p:cNvSpPr>
                  <a:spLocks noChangeArrowheads="1"/>
                </p:cNvSpPr>
                <p:nvPr/>
              </p:nvSpPr>
              <p:spPr bwMode="auto">
                <a:xfrm>
                  <a:off x="647" y="2744"/>
                  <a:ext cx="4907" cy="24"/>
                </a:xfrm>
                <a:prstGeom prst="rect">
                  <a:avLst/>
                </a:prstGeom>
                <a:solidFill>
                  <a:srgbClr val="ECFFFF"/>
                </a:solidFill>
                <a:ln w="9525">
                  <a:noFill/>
                  <a:miter lim="800000"/>
                  <a:headEnd/>
                  <a:tailEnd/>
                </a:ln>
              </p:spPr>
              <p:txBody>
                <a:bodyPr/>
                <a:lstStyle/>
                <a:p>
                  <a:endParaRPr lang="ja-JP" altLang="en-US"/>
                </a:p>
              </p:txBody>
            </p:sp>
            <p:sp>
              <p:nvSpPr>
                <p:cNvPr id="118144" name="Rectangle 49"/>
                <p:cNvSpPr>
                  <a:spLocks noChangeArrowheads="1"/>
                </p:cNvSpPr>
                <p:nvPr/>
              </p:nvSpPr>
              <p:spPr bwMode="auto">
                <a:xfrm>
                  <a:off x="647" y="2768"/>
                  <a:ext cx="4907" cy="28"/>
                </a:xfrm>
                <a:prstGeom prst="rect">
                  <a:avLst/>
                </a:prstGeom>
                <a:solidFill>
                  <a:srgbClr val="EAFFFF"/>
                </a:solidFill>
                <a:ln w="9525">
                  <a:noFill/>
                  <a:miter lim="800000"/>
                  <a:headEnd/>
                  <a:tailEnd/>
                </a:ln>
              </p:spPr>
              <p:txBody>
                <a:bodyPr/>
                <a:lstStyle/>
                <a:p>
                  <a:endParaRPr lang="ja-JP" altLang="en-US"/>
                </a:p>
              </p:txBody>
            </p:sp>
            <p:sp>
              <p:nvSpPr>
                <p:cNvPr id="118145" name="Rectangle 50"/>
                <p:cNvSpPr>
                  <a:spLocks noChangeArrowheads="1"/>
                </p:cNvSpPr>
                <p:nvPr/>
              </p:nvSpPr>
              <p:spPr bwMode="auto">
                <a:xfrm>
                  <a:off x="647" y="2796"/>
                  <a:ext cx="4907" cy="18"/>
                </a:xfrm>
                <a:prstGeom prst="rect">
                  <a:avLst/>
                </a:prstGeom>
                <a:solidFill>
                  <a:srgbClr val="E8FFFF"/>
                </a:solidFill>
                <a:ln w="9525">
                  <a:noFill/>
                  <a:miter lim="800000"/>
                  <a:headEnd/>
                  <a:tailEnd/>
                </a:ln>
              </p:spPr>
              <p:txBody>
                <a:bodyPr/>
                <a:lstStyle/>
                <a:p>
                  <a:endParaRPr lang="ja-JP" altLang="en-US"/>
                </a:p>
              </p:txBody>
            </p:sp>
            <p:sp>
              <p:nvSpPr>
                <p:cNvPr id="118146" name="Rectangle 51"/>
                <p:cNvSpPr>
                  <a:spLocks noChangeArrowheads="1"/>
                </p:cNvSpPr>
                <p:nvPr/>
              </p:nvSpPr>
              <p:spPr bwMode="auto">
                <a:xfrm>
                  <a:off x="647" y="2814"/>
                  <a:ext cx="4907" cy="33"/>
                </a:xfrm>
                <a:prstGeom prst="rect">
                  <a:avLst/>
                </a:prstGeom>
                <a:solidFill>
                  <a:srgbClr val="E6FFFF"/>
                </a:solidFill>
                <a:ln w="9525">
                  <a:noFill/>
                  <a:miter lim="800000"/>
                  <a:headEnd/>
                  <a:tailEnd/>
                </a:ln>
              </p:spPr>
              <p:txBody>
                <a:bodyPr/>
                <a:lstStyle/>
                <a:p>
                  <a:endParaRPr lang="ja-JP" altLang="en-US"/>
                </a:p>
              </p:txBody>
            </p:sp>
            <p:sp>
              <p:nvSpPr>
                <p:cNvPr id="118147" name="Rectangle 52"/>
                <p:cNvSpPr>
                  <a:spLocks noChangeArrowheads="1"/>
                </p:cNvSpPr>
                <p:nvPr/>
              </p:nvSpPr>
              <p:spPr bwMode="auto">
                <a:xfrm>
                  <a:off x="647" y="2847"/>
                  <a:ext cx="4907" cy="24"/>
                </a:xfrm>
                <a:prstGeom prst="rect">
                  <a:avLst/>
                </a:prstGeom>
                <a:solidFill>
                  <a:srgbClr val="E4FFFF"/>
                </a:solidFill>
                <a:ln w="9525">
                  <a:noFill/>
                  <a:miter lim="800000"/>
                  <a:headEnd/>
                  <a:tailEnd/>
                </a:ln>
              </p:spPr>
              <p:txBody>
                <a:bodyPr/>
                <a:lstStyle/>
                <a:p>
                  <a:endParaRPr lang="ja-JP" altLang="en-US"/>
                </a:p>
              </p:txBody>
            </p:sp>
            <p:sp>
              <p:nvSpPr>
                <p:cNvPr id="118148" name="Rectangle 53"/>
                <p:cNvSpPr>
                  <a:spLocks noChangeArrowheads="1"/>
                </p:cNvSpPr>
                <p:nvPr/>
              </p:nvSpPr>
              <p:spPr bwMode="auto">
                <a:xfrm>
                  <a:off x="647" y="2871"/>
                  <a:ext cx="4907" cy="23"/>
                </a:xfrm>
                <a:prstGeom prst="rect">
                  <a:avLst/>
                </a:prstGeom>
                <a:solidFill>
                  <a:srgbClr val="E2FFFF"/>
                </a:solidFill>
                <a:ln w="9525">
                  <a:noFill/>
                  <a:miter lim="800000"/>
                  <a:headEnd/>
                  <a:tailEnd/>
                </a:ln>
              </p:spPr>
              <p:txBody>
                <a:bodyPr/>
                <a:lstStyle/>
                <a:p>
                  <a:endParaRPr lang="ja-JP" altLang="en-US"/>
                </a:p>
              </p:txBody>
            </p:sp>
            <p:sp>
              <p:nvSpPr>
                <p:cNvPr id="118149" name="Rectangle 54"/>
                <p:cNvSpPr>
                  <a:spLocks noChangeArrowheads="1"/>
                </p:cNvSpPr>
                <p:nvPr/>
              </p:nvSpPr>
              <p:spPr bwMode="auto">
                <a:xfrm>
                  <a:off x="647" y="2894"/>
                  <a:ext cx="4907" cy="24"/>
                </a:xfrm>
                <a:prstGeom prst="rect">
                  <a:avLst/>
                </a:prstGeom>
                <a:solidFill>
                  <a:srgbClr val="E0FFFF"/>
                </a:solidFill>
                <a:ln w="9525">
                  <a:noFill/>
                  <a:miter lim="800000"/>
                  <a:headEnd/>
                  <a:tailEnd/>
                </a:ln>
              </p:spPr>
              <p:txBody>
                <a:bodyPr/>
                <a:lstStyle/>
                <a:p>
                  <a:endParaRPr lang="ja-JP" altLang="en-US"/>
                </a:p>
              </p:txBody>
            </p:sp>
            <p:sp>
              <p:nvSpPr>
                <p:cNvPr id="118150" name="Rectangle 55"/>
                <p:cNvSpPr>
                  <a:spLocks noChangeArrowheads="1"/>
                </p:cNvSpPr>
                <p:nvPr/>
              </p:nvSpPr>
              <p:spPr bwMode="auto">
                <a:xfrm>
                  <a:off x="647" y="2918"/>
                  <a:ext cx="4907" cy="23"/>
                </a:xfrm>
                <a:prstGeom prst="rect">
                  <a:avLst/>
                </a:prstGeom>
                <a:solidFill>
                  <a:srgbClr val="DEFFFF"/>
                </a:solidFill>
                <a:ln w="9525">
                  <a:noFill/>
                  <a:miter lim="800000"/>
                  <a:headEnd/>
                  <a:tailEnd/>
                </a:ln>
              </p:spPr>
              <p:txBody>
                <a:bodyPr/>
                <a:lstStyle/>
                <a:p>
                  <a:endParaRPr lang="ja-JP" altLang="en-US"/>
                </a:p>
              </p:txBody>
            </p:sp>
            <p:sp>
              <p:nvSpPr>
                <p:cNvPr id="118151" name="Rectangle 56"/>
                <p:cNvSpPr>
                  <a:spLocks noChangeArrowheads="1"/>
                </p:cNvSpPr>
                <p:nvPr/>
              </p:nvSpPr>
              <p:spPr bwMode="auto">
                <a:xfrm>
                  <a:off x="647" y="2941"/>
                  <a:ext cx="4907" cy="23"/>
                </a:xfrm>
                <a:prstGeom prst="rect">
                  <a:avLst/>
                </a:prstGeom>
                <a:solidFill>
                  <a:srgbClr val="DCFFFF"/>
                </a:solidFill>
                <a:ln w="9525">
                  <a:noFill/>
                  <a:miter lim="800000"/>
                  <a:headEnd/>
                  <a:tailEnd/>
                </a:ln>
              </p:spPr>
              <p:txBody>
                <a:bodyPr/>
                <a:lstStyle/>
                <a:p>
                  <a:endParaRPr lang="ja-JP" altLang="en-US"/>
                </a:p>
              </p:txBody>
            </p:sp>
            <p:sp>
              <p:nvSpPr>
                <p:cNvPr id="118152" name="Rectangle 57"/>
                <p:cNvSpPr>
                  <a:spLocks noChangeArrowheads="1"/>
                </p:cNvSpPr>
                <p:nvPr/>
              </p:nvSpPr>
              <p:spPr bwMode="auto">
                <a:xfrm>
                  <a:off x="647" y="2964"/>
                  <a:ext cx="4907" cy="29"/>
                </a:xfrm>
                <a:prstGeom prst="rect">
                  <a:avLst/>
                </a:prstGeom>
                <a:solidFill>
                  <a:srgbClr val="DAFFFF"/>
                </a:solidFill>
                <a:ln w="9525">
                  <a:noFill/>
                  <a:miter lim="800000"/>
                  <a:headEnd/>
                  <a:tailEnd/>
                </a:ln>
              </p:spPr>
              <p:txBody>
                <a:bodyPr/>
                <a:lstStyle/>
                <a:p>
                  <a:endParaRPr lang="ja-JP" altLang="en-US"/>
                </a:p>
              </p:txBody>
            </p:sp>
            <p:sp>
              <p:nvSpPr>
                <p:cNvPr id="118153" name="Rectangle 58"/>
                <p:cNvSpPr>
                  <a:spLocks noChangeArrowheads="1"/>
                </p:cNvSpPr>
                <p:nvPr/>
              </p:nvSpPr>
              <p:spPr bwMode="auto">
                <a:xfrm>
                  <a:off x="647" y="2993"/>
                  <a:ext cx="4907" cy="32"/>
                </a:xfrm>
                <a:prstGeom prst="rect">
                  <a:avLst/>
                </a:prstGeom>
                <a:solidFill>
                  <a:srgbClr val="D8FFFF"/>
                </a:solidFill>
                <a:ln w="9525">
                  <a:noFill/>
                  <a:miter lim="800000"/>
                  <a:headEnd/>
                  <a:tailEnd/>
                </a:ln>
              </p:spPr>
              <p:txBody>
                <a:bodyPr/>
                <a:lstStyle/>
                <a:p>
                  <a:endParaRPr lang="ja-JP" altLang="en-US"/>
                </a:p>
              </p:txBody>
            </p:sp>
            <p:sp>
              <p:nvSpPr>
                <p:cNvPr id="118154" name="Rectangle 59"/>
                <p:cNvSpPr>
                  <a:spLocks noChangeArrowheads="1"/>
                </p:cNvSpPr>
                <p:nvPr/>
              </p:nvSpPr>
              <p:spPr bwMode="auto">
                <a:xfrm>
                  <a:off x="647" y="3025"/>
                  <a:ext cx="4907" cy="33"/>
                </a:xfrm>
                <a:prstGeom prst="rect">
                  <a:avLst/>
                </a:prstGeom>
                <a:solidFill>
                  <a:srgbClr val="D6FFFF"/>
                </a:solidFill>
                <a:ln w="9525">
                  <a:noFill/>
                  <a:miter lim="800000"/>
                  <a:headEnd/>
                  <a:tailEnd/>
                </a:ln>
              </p:spPr>
              <p:txBody>
                <a:bodyPr/>
                <a:lstStyle/>
                <a:p>
                  <a:endParaRPr lang="ja-JP" altLang="en-US"/>
                </a:p>
              </p:txBody>
            </p:sp>
            <p:sp>
              <p:nvSpPr>
                <p:cNvPr id="118155" name="Rectangle 60"/>
                <p:cNvSpPr>
                  <a:spLocks noChangeArrowheads="1"/>
                </p:cNvSpPr>
                <p:nvPr/>
              </p:nvSpPr>
              <p:spPr bwMode="auto">
                <a:xfrm>
                  <a:off x="647" y="3058"/>
                  <a:ext cx="4907" cy="38"/>
                </a:xfrm>
                <a:prstGeom prst="rect">
                  <a:avLst/>
                </a:prstGeom>
                <a:solidFill>
                  <a:srgbClr val="D4FFFF"/>
                </a:solidFill>
                <a:ln w="9525">
                  <a:noFill/>
                  <a:miter lim="800000"/>
                  <a:headEnd/>
                  <a:tailEnd/>
                </a:ln>
              </p:spPr>
              <p:txBody>
                <a:bodyPr/>
                <a:lstStyle/>
                <a:p>
                  <a:endParaRPr lang="ja-JP" altLang="en-US"/>
                </a:p>
              </p:txBody>
            </p:sp>
            <p:sp>
              <p:nvSpPr>
                <p:cNvPr id="118156" name="Rectangle 61"/>
                <p:cNvSpPr>
                  <a:spLocks noChangeArrowheads="1"/>
                </p:cNvSpPr>
                <p:nvPr/>
              </p:nvSpPr>
              <p:spPr bwMode="auto">
                <a:xfrm>
                  <a:off x="647" y="3096"/>
                  <a:ext cx="4907" cy="42"/>
                </a:xfrm>
                <a:prstGeom prst="rect">
                  <a:avLst/>
                </a:prstGeom>
                <a:solidFill>
                  <a:srgbClr val="D2FFFF"/>
                </a:solidFill>
                <a:ln w="9525">
                  <a:noFill/>
                  <a:miter lim="800000"/>
                  <a:headEnd/>
                  <a:tailEnd/>
                </a:ln>
              </p:spPr>
              <p:txBody>
                <a:bodyPr/>
                <a:lstStyle/>
                <a:p>
                  <a:endParaRPr lang="ja-JP" altLang="en-US"/>
                </a:p>
              </p:txBody>
            </p:sp>
            <p:sp>
              <p:nvSpPr>
                <p:cNvPr id="118157" name="Rectangle 62"/>
                <p:cNvSpPr>
                  <a:spLocks noChangeArrowheads="1"/>
                </p:cNvSpPr>
                <p:nvPr/>
              </p:nvSpPr>
              <p:spPr bwMode="auto">
                <a:xfrm>
                  <a:off x="647" y="3138"/>
                  <a:ext cx="4907" cy="51"/>
                </a:xfrm>
                <a:prstGeom prst="rect">
                  <a:avLst/>
                </a:prstGeom>
                <a:solidFill>
                  <a:srgbClr val="D0FFFF"/>
                </a:solidFill>
                <a:ln w="9525">
                  <a:noFill/>
                  <a:miter lim="800000"/>
                  <a:headEnd/>
                  <a:tailEnd/>
                </a:ln>
              </p:spPr>
              <p:txBody>
                <a:bodyPr/>
                <a:lstStyle/>
                <a:p>
                  <a:endParaRPr lang="ja-JP" altLang="en-US"/>
                </a:p>
              </p:txBody>
            </p:sp>
            <p:sp>
              <p:nvSpPr>
                <p:cNvPr id="118158" name="Rectangle 63"/>
                <p:cNvSpPr>
                  <a:spLocks noChangeArrowheads="1"/>
                </p:cNvSpPr>
                <p:nvPr/>
              </p:nvSpPr>
              <p:spPr bwMode="auto">
                <a:xfrm>
                  <a:off x="647" y="3189"/>
                  <a:ext cx="4907" cy="89"/>
                </a:xfrm>
                <a:prstGeom prst="rect">
                  <a:avLst/>
                </a:prstGeom>
                <a:solidFill>
                  <a:srgbClr val="CEFFFF"/>
                </a:solidFill>
                <a:ln w="9525">
                  <a:noFill/>
                  <a:miter lim="800000"/>
                  <a:headEnd/>
                  <a:tailEnd/>
                </a:ln>
              </p:spPr>
              <p:txBody>
                <a:bodyPr/>
                <a:lstStyle/>
                <a:p>
                  <a:endParaRPr lang="ja-JP" altLang="en-US"/>
                </a:p>
              </p:txBody>
            </p:sp>
            <p:sp>
              <p:nvSpPr>
                <p:cNvPr id="118159" name="Rectangle 64"/>
                <p:cNvSpPr>
                  <a:spLocks noChangeArrowheads="1"/>
                </p:cNvSpPr>
                <p:nvPr/>
              </p:nvSpPr>
              <p:spPr bwMode="auto">
                <a:xfrm>
                  <a:off x="647" y="3278"/>
                  <a:ext cx="4907" cy="29"/>
                </a:xfrm>
                <a:prstGeom prst="rect">
                  <a:avLst/>
                </a:prstGeom>
                <a:solidFill>
                  <a:srgbClr val="CCFFFF"/>
                </a:solidFill>
                <a:ln w="9525">
                  <a:noFill/>
                  <a:miter lim="800000"/>
                  <a:headEnd/>
                  <a:tailEnd/>
                </a:ln>
              </p:spPr>
              <p:txBody>
                <a:bodyPr/>
                <a:lstStyle/>
                <a:p>
                  <a:endParaRPr lang="ja-JP" altLang="en-US"/>
                </a:p>
              </p:txBody>
            </p:sp>
            <p:sp>
              <p:nvSpPr>
                <p:cNvPr id="118160" name="Rectangle 65"/>
                <p:cNvSpPr>
                  <a:spLocks noChangeArrowheads="1"/>
                </p:cNvSpPr>
                <p:nvPr/>
              </p:nvSpPr>
              <p:spPr bwMode="auto">
                <a:xfrm>
                  <a:off x="653" y="1301"/>
                  <a:ext cx="4907" cy="2015"/>
                </a:xfrm>
                <a:prstGeom prst="rect">
                  <a:avLst/>
                </a:prstGeom>
                <a:noFill/>
                <a:ln w="9525">
                  <a:noFill/>
                  <a:miter lim="800000"/>
                  <a:headEnd/>
                  <a:tailEnd/>
                </a:ln>
              </p:spPr>
              <p:txBody>
                <a:bodyPr/>
                <a:lstStyle/>
                <a:p>
                  <a:endParaRPr lang="ja-JP" altLang="en-US"/>
                </a:p>
              </p:txBody>
            </p:sp>
            <p:sp>
              <p:nvSpPr>
                <p:cNvPr id="118161" name="Line 66"/>
                <p:cNvSpPr>
                  <a:spLocks noChangeShapeType="1"/>
                </p:cNvSpPr>
                <p:nvPr/>
              </p:nvSpPr>
              <p:spPr bwMode="auto">
                <a:xfrm>
                  <a:off x="653" y="2978"/>
                  <a:ext cx="4907" cy="0"/>
                </a:xfrm>
                <a:prstGeom prst="line">
                  <a:avLst/>
                </a:prstGeom>
                <a:noFill/>
                <a:ln w="0">
                  <a:solidFill>
                    <a:srgbClr val="000000"/>
                  </a:solidFill>
                  <a:round/>
                  <a:headEnd/>
                  <a:tailEnd/>
                </a:ln>
              </p:spPr>
              <p:txBody>
                <a:bodyPr/>
                <a:lstStyle/>
                <a:p>
                  <a:endParaRPr lang="ja-JP" altLang="en-US"/>
                </a:p>
              </p:txBody>
            </p:sp>
            <p:sp>
              <p:nvSpPr>
                <p:cNvPr id="118162" name="Line 67"/>
                <p:cNvSpPr>
                  <a:spLocks noChangeShapeType="1"/>
                </p:cNvSpPr>
                <p:nvPr/>
              </p:nvSpPr>
              <p:spPr bwMode="auto">
                <a:xfrm>
                  <a:off x="653" y="2646"/>
                  <a:ext cx="4907" cy="0"/>
                </a:xfrm>
                <a:prstGeom prst="line">
                  <a:avLst/>
                </a:prstGeom>
                <a:noFill/>
                <a:ln w="0">
                  <a:solidFill>
                    <a:srgbClr val="000000"/>
                  </a:solidFill>
                  <a:round/>
                  <a:headEnd/>
                  <a:tailEnd/>
                </a:ln>
              </p:spPr>
              <p:txBody>
                <a:bodyPr/>
                <a:lstStyle/>
                <a:p>
                  <a:endParaRPr lang="ja-JP" altLang="en-US"/>
                </a:p>
              </p:txBody>
            </p:sp>
            <p:sp>
              <p:nvSpPr>
                <p:cNvPr id="118163" name="Line 68"/>
                <p:cNvSpPr>
                  <a:spLocks noChangeShapeType="1"/>
                </p:cNvSpPr>
                <p:nvPr/>
              </p:nvSpPr>
              <p:spPr bwMode="auto">
                <a:xfrm>
                  <a:off x="653" y="2308"/>
                  <a:ext cx="4907" cy="0"/>
                </a:xfrm>
                <a:prstGeom prst="line">
                  <a:avLst/>
                </a:prstGeom>
                <a:noFill/>
                <a:ln w="0">
                  <a:solidFill>
                    <a:srgbClr val="000000"/>
                  </a:solidFill>
                  <a:round/>
                  <a:headEnd/>
                  <a:tailEnd/>
                </a:ln>
              </p:spPr>
              <p:txBody>
                <a:bodyPr/>
                <a:lstStyle/>
                <a:p>
                  <a:endParaRPr lang="ja-JP" altLang="en-US"/>
                </a:p>
              </p:txBody>
            </p:sp>
            <p:sp>
              <p:nvSpPr>
                <p:cNvPr id="118164" name="Line 69"/>
                <p:cNvSpPr>
                  <a:spLocks noChangeShapeType="1"/>
                </p:cNvSpPr>
                <p:nvPr/>
              </p:nvSpPr>
              <p:spPr bwMode="auto">
                <a:xfrm>
                  <a:off x="653" y="1971"/>
                  <a:ext cx="4907" cy="0"/>
                </a:xfrm>
                <a:prstGeom prst="line">
                  <a:avLst/>
                </a:prstGeom>
                <a:noFill/>
                <a:ln w="0">
                  <a:solidFill>
                    <a:srgbClr val="000000"/>
                  </a:solidFill>
                  <a:round/>
                  <a:headEnd/>
                  <a:tailEnd/>
                </a:ln>
              </p:spPr>
              <p:txBody>
                <a:bodyPr/>
                <a:lstStyle/>
                <a:p>
                  <a:endParaRPr lang="ja-JP" altLang="en-US"/>
                </a:p>
              </p:txBody>
            </p:sp>
            <p:sp>
              <p:nvSpPr>
                <p:cNvPr id="118165" name="Line 70"/>
                <p:cNvSpPr>
                  <a:spLocks noChangeShapeType="1"/>
                </p:cNvSpPr>
                <p:nvPr/>
              </p:nvSpPr>
              <p:spPr bwMode="auto">
                <a:xfrm>
                  <a:off x="653" y="1638"/>
                  <a:ext cx="4907" cy="0"/>
                </a:xfrm>
                <a:prstGeom prst="line">
                  <a:avLst/>
                </a:prstGeom>
                <a:noFill/>
                <a:ln w="0">
                  <a:solidFill>
                    <a:srgbClr val="000000"/>
                  </a:solidFill>
                  <a:round/>
                  <a:headEnd/>
                  <a:tailEnd/>
                </a:ln>
              </p:spPr>
              <p:txBody>
                <a:bodyPr/>
                <a:lstStyle/>
                <a:p>
                  <a:endParaRPr lang="ja-JP" altLang="en-US"/>
                </a:p>
              </p:txBody>
            </p:sp>
            <p:sp>
              <p:nvSpPr>
                <p:cNvPr id="118166" name="Line 71"/>
                <p:cNvSpPr>
                  <a:spLocks noChangeShapeType="1"/>
                </p:cNvSpPr>
                <p:nvPr/>
              </p:nvSpPr>
              <p:spPr bwMode="auto">
                <a:xfrm>
                  <a:off x="653" y="1301"/>
                  <a:ext cx="4907" cy="0"/>
                </a:xfrm>
                <a:prstGeom prst="line">
                  <a:avLst/>
                </a:prstGeom>
                <a:noFill/>
                <a:ln w="0">
                  <a:solidFill>
                    <a:srgbClr val="000000"/>
                  </a:solidFill>
                  <a:round/>
                  <a:headEnd/>
                  <a:tailEnd/>
                </a:ln>
              </p:spPr>
              <p:txBody>
                <a:bodyPr/>
                <a:lstStyle/>
                <a:p>
                  <a:endParaRPr lang="ja-JP" altLang="en-US"/>
                </a:p>
              </p:txBody>
            </p:sp>
            <p:sp>
              <p:nvSpPr>
                <p:cNvPr id="118167" name="Rectangle 72"/>
                <p:cNvSpPr>
                  <a:spLocks noChangeArrowheads="1"/>
                </p:cNvSpPr>
                <p:nvPr/>
              </p:nvSpPr>
              <p:spPr bwMode="auto">
                <a:xfrm>
                  <a:off x="653" y="1301"/>
                  <a:ext cx="4907" cy="2015"/>
                </a:xfrm>
                <a:prstGeom prst="rect">
                  <a:avLst/>
                </a:prstGeom>
                <a:noFill/>
                <a:ln w="9525">
                  <a:solidFill>
                    <a:srgbClr val="C0C0C0"/>
                  </a:solidFill>
                  <a:miter lim="800000"/>
                  <a:headEnd/>
                  <a:tailEnd/>
                </a:ln>
              </p:spPr>
              <p:txBody>
                <a:bodyPr/>
                <a:lstStyle/>
                <a:p>
                  <a:endParaRPr lang="ja-JP" altLang="en-US"/>
                </a:p>
              </p:txBody>
            </p:sp>
            <p:sp>
              <p:nvSpPr>
                <p:cNvPr id="118168" name="Line 73"/>
                <p:cNvSpPr>
                  <a:spLocks noChangeShapeType="1"/>
                </p:cNvSpPr>
                <p:nvPr/>
              </p:nvSpPr>
              <p:spPr bwMode="auto">
                <a:xfrm>
                  <a:off x="653" y="1301"/>
                  <a:ext cx="0" cy="2015"/>
                </a:xfrm>
                <a:prstGeom prst="line">
                  <a:avLst/>
                </a:prstGeom>
                <a:noFill/>
                <a:ln w="0">
                  <a:solidFill>
                    <a:srgbClr val="000000"/>
                  </a:solidFill>
                  <a:round/>
                  <a:headEnd/>
                  <a:tailEnd/>
                </a:ln>
              </p:spPr>
              <p:txBody>
                <a:bodyPr/>
                <a:lstStyle/>
                <a:p>
                  <a:endParaRPr lang="ja-JP" altLang="en-US"/>
                </a:p>
              </p:txBody>
            </p:sp>
            <p:sp>
              <p:nvSpPr>
                <p:cNvPr id="118169" name="Line 74"/>
                <p:cNvSpPr>
                  <a:spLocks noChangeShapeType="1"/>
                </p:cNvSpPr>
                <p:nvPr/>
              </p:nvSpPr>
              <p:spPr bwMode="auto">
                <a:xfrm>
                  <a:off x="653" y="3316"/>
                  <a:ext cx="21" cy="0"/>
                </a:xfrm>
                <a:prstGeom prst="line">
                  <a:avLst/>
                </a:prstGeom>
                <a:noFill/>
                <a:ln w="0">
                  <a:solidFill>
                    <a:srgbClr val="000000"/>
                  </a:solidFill>
                  <a:round/>
                  <a:headEnd/>
                  <a:tailEnd/>
                </a:ln>
              </p:spPr>
              <p:txBody>
                <a:bodyPr/>
                <a:lstStyle/>
                <a:p>
                  <a:endParaRPr lang="ja-JP" altLang="en-US"/>
                </a:p>
              </p:txBody>
            </p:sp>
            <p:sp>
              <p:nvSpPr>
                <p:cNvPr id="118170" name="Line 75"/>
                <p:cNvSpPr>
                  <a:spLocks noChangeShapeType="1"/>
                </p:cNvSpPr>
                <p:nvPr/>
              </p:nvSpPr>
              <p:spPr bwMode="auto">
                <a:xfrm>
                  <a:off x="653" y="2978"/>
                  <a:ext cx="21" cy="0"/>
                </a:xfrm>
                <a:prstGeom prst="line">
                  <a:avLst/>
                </a:prstGeom>
                <a:noFill/>
                <a:ln w="0">
                  <a:solidFill>
                    <a:srgbClr val="000000"/>
                  </a:solidFill>
                  <a:round/>
                  <a:headEnd/>
                  <a:tailEnd/>
                </a:ln>
              </p:spPr>
              <p:txBody>
                <a:bodyPr/>
                <a:lstStyle/>
                <a:p>
                  <a:endParaRPr lang="ja-JP" altLang="en-US"/>
                </a:p>
              </p:txBody>
            </p:sp>
            <p:sp>
              <p:nvSpPr>
                <p:cNvPr id="118171" name="Line 76"/>
                <p:cNvSpPr>
                  <a:spLocks noChangeShapeType="1"/>
                </p:cNvSpPr>
                <p:nvPr/>
              </p:nvSpPr>
              <p:spPr bwMode="auto">
                <a:xfrm>
                  <a:off x="653" y="2646"/>
                  <a:ext cx="21" cy="0"/>
                </a:xfrm>
                <a:prstGeom prst="line">
                  <a:avLst/>
                </a:prstGeom>
                <a:noFill/>
                <a:ln w="0">
                  <a:solidFill>
                    <a:srgbClr val="000000"/>
                  </a:solidFill>
                  <a:round/>
                  <a:headEnd/>
                  <a:tailEnd/>
                </a:ln>
              </p:spPr>
              <p:txBody>
                <a:bodyPr/>
                <a:lstStyle/>
                <a:p>
                  <a:endParaRPr lang="ja-JP" altLang="en-US"/>
                </a:p>
              </p:txBody>
            </p:sp>
            <p:sp>
              <p:nvSpPr>
                <p:cNvPr id="118172" name="Line 77"/>
                <p:cNvSpPr>
                  <a:spLocks noChangeShapeType="1"/>
                </p:cNvSpPr>
                <p:nvPr/>
              </p:nvSpPr>
              <p:spPr bwMode="auto">
                <a:xfrm>
                  <a:off x="653" y="2308"/>
                  <a:ext cx="21" cy="0"/>
                </a:xfrm>
                <a:prstGeom prst="line">
                  <a:avLst/>
                </a:prstGeom>
                <a:noFill/>
                <a:ln w="0">
                  <a:solidFill>
                    <a:srgbClr val="000000"/>
                  </a:solidFill>
                  <a:round/>
                  <a:headEnd/>
                  <a:tailEnd/>
                </a:ln>
              </p:spPr>
              <p:txBody>
                <a:bodyPr/>
                <a:lstStyle/>
                <a:p>
                  <a:endParaRPr lang="ja-JP" altLang="en-US"/>
                </a:p>
              </p:txBody>
            </p:sp>
            <p:sp>
              <p:nvSpPr>
                <p:cNvPr id="118173" name="Line 78"/>
                <p:cNvSpPr>
                  <a:spLocks noChangeShapeType="1"/>
                </p:cNvSpPr>
                <p:nvPr/>
              </p:nvSpPr>
              <p:spPr bwMode="auto">
                <a:xfrm>
                  <a:off x="653" y="1971"/>
                  <a:ext cx="21" cy="0"/>
                </a:xfrm>
                <a:prstGeom prst="line">
                  <a:avLst/>
                </a:prstGeom>
                <a:noFill/>
                <a:ln w="0">
                  <a:solidFill>
                    <a:srgbClr val="000000"/>
                  </a:solidFill>
                  <a:round/>
                  <a:headEnd/>
                  <a:tailEnd/>
                </a:ln>
              </p:spPr>
              <p:txBody>
                <a:bodyPr/>
                <a:lstStyle/>
                <a:p>
                  <a:endParaRPr lang="ja-JP" altLang="en-US"/>
                </a:p>
              </p:txBody>
            </p:sp>
            <p:sp>
              <p:nvSpPr>
                <p:cNvPr id="118174" name="Line 79"/>
                <p:cNvSpPr>
                  <a:spLocks noChangeShapeType="1"/>
                </p:cNvSpPr>
                <p:nvPr/>
              </p:nvSpPr>
              <p:spPr bwMode="auto">
                <a:xfrm>
                  <a:off x="653" y="1638"/>
                  <a:ext cx="21" cy="0"/>
                </a:xfrm>
                <a:prstGeom prst="line">
                  <a:avLst/>
                </a:prstGeom>
                <a:noFill/>
                <a:ln w="0">
                  <a:solidFill>
                    <a:srgbClr val="000000"/>
                  </a:solidFill>
                  <a:round/>
                  <a:headEnd/>
                  <a:tailEnd/>
                </a:ln>
              </p:spPr>
              <p:txBody>
                <a:bodyPr/>
                <a:lstStyle/>
                <a:p>
                  <a:endParaRPr lang="ja-JP" altLang="en-US"/>
                </a:p>
              </p:txBody>
            </p:sp>
            <p:sp>
              <p:nvSpPr>
                <p:cNvPr id="118175" name="Line 80"/>
                <p:cNvSpPr>
                  <a:spLocks noChangeShapeType="1"/>
                </p:cNvSpPr>
                <p:nvPr/>
              </p:nvSpPr>
              <p:spPr bwMode="auto">
                <a:xfrm>
                  <a:off x="653" y="1301"/>
                  <a:ext cx="21" cy="0"/>
                </a:xfrm>
                <a:prstGeom prst="line">
                  <a:avLst/>
                </a:prstGeom>
                <a:noFill/>
                <a:ln w="0">
                  <a:solidFill>
                    <a:srgbClr val="000000"/>
                  </a:solidFill>
                  <a:round/>
                  <a:headEnd/>
                  <a:tailEnd/>
                </a:ln>
              </p:spPr>
              <p:txBody>
                <a:bodyPr/>
                <a:lstStyle/>
                <a:p>
                  <a:endParaRPr lang="ja-JP" altLang="en-US"/>
                </a:p>
              </p:txBody>
            </p:sp>
            <p:sp>
              <p:nvSpPr>
                <p:cNvPr id="118176" name="Line 81"/>
                <p:cNvSpPr>
                  <a:spLocks noChangeShapeType="1"/>
                </p:cNvSpPr>
                <p:nvPr/>
              </p:nvSpPr>
              <p:spPr bwMode="auto">
                <a:xfrm>
                  <a:off x="653" y="3316"/>
                  <a:ext cx="4907" cy="0"/>
                </a:xfrm>
                <a:prstGeom prst="line">
                  <a:avLst/>
                </a:prstGeom>
                <a:noFill/>
                <a:ln w="0">
                  <a:solidFill>
                    <a:srgbClr val="000000"/>
                  </a:solidFill>
                  <a:round/>
                  <a:headEnd/>
                  <a:tailEnd/>
                </a:ln>
              </p:spPr>
              <p:txBody>
                <a:bodyPr/>
                <a:lstStyle/>
                <a:p>
                  <a:endParaRPr lang="ja-JP" altLang="en-US"/>
                </a:p>
              </p:txBody>
            </p:sp>
            <p:sp>
              <p:nvSpPr>
                <p:cNvPr id="118177" name="Line 82"/>
                <p:cNvSpPr>
                  <a:spLocks noChangeShapeType="1"/>
                </p:cNvSpPr>
                <p:nvPr/>
              </p:nvSpPr>
              <p:spPr bwMode="auto">
                <a:xfrm flipV="1">
                  <a:off x="653" y="3302"/>
                  <a:ext cx="0" cy="14"/>
                </a:xfrm>
                <a:prstGeom prst="line">
                  <a:avLst/>
                </a:prstGeom>
                <a:noFill/>
                <a:ln w="0">
                  <a:solidFill>
                    <a:srgbClr val="000000"/>
                  </a:solidFill>
                  <a:round/>
                  <a:headEnd/>
                  <a:tailEnd/>
                </a:ln>
              </p:spPr>
              <p:txBody>
                <a:bodyPr/>
                <a:lstStyle/>
                <a:p>
                  <a:endParaRPr lang="ja-JP" altLang="en-US"/>
                </a:p>
              </p:txBody>
            </p:sp>
            <p:sp>
              <p:nvSpPr>
                <p:cNvPr id="118178" name="Line 83"/>
                <p:cNvSpPr>
                  <a:spLocks noChangeShapeType="1"/>
                </p:cNvSpPr>
                <p:nvPr/>
              </p:nvSpPr>
              <p:spPr bwMode="auto">
                <a:xfrm flipV="1">
                  <a:off x="701" y="3302"/>
                  <a:ext cx="0" cy="14"/>
                </a:xfrm>
                <a:prstGeom prst="line">
                  <a:avLst/>
                </a:prstGeom>
                <a:noFill/>
                <a:ln w="0">
                  <a:solidFill>
                    <a:srgbClr val="000000"/>
                  </a:solidFill>
                  <a:round/>
                  <a:headEnd/>
                  <a:tailEnd/>
                </a:ln>
              </p:spPr>
              <p:txBody>
                <a:bodyPr/>
                <a:lstStyle/>
                <a:p>
                  <a:endParaRPr lang="ja-JP" altLang="en-US"/>
                </a:p>
              </p:txBody>
            </p:sp>
            <p:sp>
              <p:nvSpPr>
                <p:cNvPr id="118179" name="Line 84"/>
                <p:cNvSpPr>
                  <a:spLocks noChangeShapeType="1"/>
                </p:cNvSpPr>
                <p:nvPr/>
              </p:nvSpPr>
              <p:spPr bwMode="auto">
                <a:xfrm flipV="1">
                  <a:off x="749" y="3302"/>
                  <a:ext cx="0" cy="14"/>
                </a:xfrm>
                <a:prstGeom prst="line">
                  <a:avLst/>
                </a:prstGeom>
                <a:noFill/>
                <a:ln w="0">
                  <a:solidFill>
                    <a:srgbClr val="000000"/>
                  </a:solidFill>
                  <a:round/>
                  <a:headEnd/>
                  <a:tailEnd/>
                </a:ln>
              </p:spPr>
              <p:txBody>
                <a:bodyPr/>
                <a:lstStyle/>
                <a:p>
                  <a:endParaRPr lang="ja-JP" altLang="en-US"/>
                </a:p>
              </p:txBody>
            </p:sp>
            <p:sp>
              <p:nvSpPr>
                <p:cNvPr id="118180" name="Line 85"/>
                <p:cNvSpPr>
                  <a:spLocks noChangeShapeType="1"/>
                </p:cNvSpPr>
                <p:nvPr/>
              </p:nvSpPr>
              <p:spPr bwMode="auto">
                <a:xfrm flipV="1">
                  <a:off x="791" y="3302"/>
                  <a:ext cx="0" cy="14"/>
                </a:xfrm>
                <a:prstGeom prst="line">
                  <a:avLst/>
                </a:prstGeom>
                <a:noFill/>
                <a:ln w="0">
                  <a:solidFill>
                    <a:srgbClr val="000000"/>
                  </a:solidFill>
                  <a:round/>
                  <a:headEnd/>
                  <a:tailEnd/>
                </a:ln>
              </p:spPr>
              <p:txBody>
                <a:bodyPr/>
                <a:lstStyle/>
                <a:p>
                  <a:endParaRPr lang="ja-JP" altLang="en-US"/>
                </a:p>
              </p:txBody>
            </p:sp>
            <p:sp>
              <p:nvSpPr>
                <p:cNvPr id="118181" name="Line 86"/>
                <p:cNvSpPr>
                  <a:spLocks noChangeShapeType="1"/>
                </p:cNvSpPr>
                <p:nvPr/>
              </p:nvSpPr>
              <p:spPr bwMode="auto">
                <a:xfrm flipV="1">
                  <a:off x="839" y="3302"/>
                  <a:ext cx="0" cy="14"/>
                </a:xfrm>
                <a:prstGeom prst="line">
                  <a:avLst/>
                </a:prstGeom>
                <a:noFill/>
                <a:ln w="0">
                  <a:solidFill>
                    <a:srgbClr val="000000"/>
                  </a:solidFill>
                  <a:round/>
                  <a:headEnd/>
                  <a:tailEnd/>
                </a:ln>
              </p:spPr>
              <p:txBody>
                <a:bodyPr/>
                <a:lstStyle/>
                <a:p>
                  <a:endParaRPr lang="ja-JP" altLang="en-US"/>
                </a:p>
              </p:txBody>
            </p:sp>
            <p:sp>
              <p:nvSpPr>
                <p:cNvPr id="118182" name="Line 87"/>
                <p:cNvSpPr>
                  <a:spLocks noChangeShapeType="1"/>
                </p:cNvSpPr>
                <p:nvPr/>
              </p:nvSpPr>
              <p:spPr bwMode="auto">
                <a:xfrm flipV="1">
                  <a:off x="887" y="3302"/>
                  <a:ext cx="0" cy="14"/>
                </a:xfrm>
                <a:prstGeom prst="line">
                  <a:avLst/>
                </a:prstGeom>
                <a:noFill/>
                <a:ln w="0">
                  <a:solidFill>
                    <a:srgbClr val="000000"/>
                  </a:solidFill>
                  <a:round/>
                  <a:headEnd/>
                  <a:tailEnd/>
                </a:ln>
              </p:spPr>
              <p:txBody>
                <a:bodyPr/>
                <a:lstStyle/>
                <a:p>
                  <a:endParaRPr lang="ja-JP" altLang="en-US"/>
                </a:p>
              </p:txBody>
            </p:sp>
            <p:sp>
              <p:nvSpPr>
                <p:cNvPr id="118183" name="Line 88"/>
                <p:cNvSpPr>
                  <a:spLocks noChangeShapeType="1"/>
                </p:cNvSpPr>
                <p:nvPr/>
              </p:nvSpPr>
              <p:spPr bwMode="auto">
                <a:xfrm flipV="1">
                  <a:off x="935" y="3302"/>
                  <a:ext cx="0" cy="14"/>
                </a:xfrm>
                <a:prstGeom prst="line">
                  <a:avLst/>
                </a:prstGeom>
                <a:noFill/>
                <a:ln w="0">
                  <a:solidFill>
                    <a:srgbClr val="000000"/>
                  </a:solidFill>
                  <a:round/>
                  <a:headEnd/>
                  <a:tailEnd/>
                </a:ln>
              </p:spPr>
              <p:txBody>
                <a:bodyPr/>
                <a:lstStyle/>
                <a:p>
                  <a:endParaRPr lang="ja-JP" altLang="en-US"/>
                </a:p>
              </p:txBody>
            </p:sp>
            <p:sp>
              <p:nvSpPr>
                <p:cNvPr id="118184" name="Line 89"/>
                <p:cNvSpPr>
                  <a:spLocks noChangeShapeType="1"/>
                </p:cNvSpPr>
                <p:nvPr/>
              </p:nvSpPr>
              <p:spPr bwMode="auto">
                <a:xfrm flipV="1">
                  <a:off x="978" y="3302"/>
                  <a:ext cx="0" cy="14"/>
                </a:xfrm>
                <a:prstGeom prst="line">
                  <a:avLst/>
                </a:prstGeom>
                <a:noFill/>
                <a:ln w="0">
                  <a:solidFill>
                    <a:srgbClr val="000000"/>
                  </a:solidFill>
                  <a:round/>
                  <a:headEnd/>
                  <a:tailEnd/>
                </a:ln>
              </p:spPr>
              <p:txBody>
                <a:bodyPr/>
                <a:lstStyle/>
                <a:p>
                  <a:endParaRPr lang="ja-JP" altLang="en-US"/>
                </a:p>
              </p:txBody>
            </p:sp>
            <p:sp>
              <p:nvSpPr>
                <p:cNvPr id="118185" name="Line 90"/>
                <p:cNvSpPr>
                  <a:spLocks noChangeShapeType="1"/>
                </p:cNvSpPr>
                <p:nvPr/>
              </p:nvSpPr>
              <p:spPr bwMode="auto">
                <a:xfrm flipV="1">
                  <a:off x="1026" y="3302"/>
                  <a:ext cx="0" cy="14"/>
                </a:xfrm>
                <a:prstGeom prst="line">
                  <a:avLst/>
                </a:prstGeom>
                <a:noFill/>
                <a:ln w="0">
                  <a:solidFill>
                    <a:srgbClr val="000000"/>
                  </a:solidFill>
                  <a:round/>
                  <a:headEnd/>
                  <a:tailEnd/>
                </a:ln>
              </p:spPr>
              <p:txBody>
                <a:bodyPr/>
                <a:lstStyle/>
                <a:p>
                  <a:endParaRPr lang="ja-JP" altLang="en-US"/>
                </a:p>
              </p:txBody>
            </p:sp>
            <p:sp>
              <p:nvSpPr>
                <p:cNvPr id="118186" name="Line 91"/>
                <p:cNvSpPr>
                  <a:spLocks noChangeShapeType="1"/>
                </p:cNvSpPr>
                <p:nvPr/>
              </p:nvSpPr>
              <p:spPr bwMode="auto">
                <a:xfrm flipV="1">
                  <a:off x="1074" y="3302"/>
                  <a:ext cx="0" cy="14"/>
                </a:xfrm>
                <a:prstGeom prst="line">
                  <a:avLst/>
                </a:prstGeom>
                <a:noFill/>
                <a:ln w="0">
                  <a:solidFill>
                    <a:srgbClr val="000000"/>
                  </a:solidFill>
                  <a:round/>
                  <a:headEnd/>
                  <a:tailEnd/>
                </a:ln>
              </p:spPr>
              <p:txBody>
                <a:bodyPr/>
                <a:lstStyle/>
                <a:p>
                  <a:endParaRPr lang="ja-JP" altLang="en-US"/>
                </a:p>
              </p:txBody>
            </p:sp>
            <p:sp>
              <p:nvSpPr>
                <p:cNvPr id="118187" name="Line 92"/>
                <p:cNvSpPr>
                  <a:spLocks noChangeShapeType="1"/>
                </p:cNvSpPr>
                <p:nvPr/>
              </p:nvSpPr>
              <p:spPr bwMode="auto">
                <a:xfrm flipV="1">
                  <a:off x="1121" y="3302"/>
                  <a:ext cx="0" cy="14"/>
                </a:xfrm>
                <a:prstGeom prst="line">
                  <a:avLst/>
                </a:prstGeom>
                <a:noFill/>
                <a:ln w="0">
                  <a:solidFill>
                    <a:srgbClr val="000000"/>
                  </a:solidFill>
                  <a:round/>
                  <a:headEnd/>
                  <a:tailEnd/>
                </a:ln>
              </p:spPr>
              <p:txBody>
                <a:bodyPr/>
                <a:lstStyle/>
                <a:p>
                  <a:endParaRPr lang="ja-JP" altLang="en-US"/>
                </a:p>
              </p:txBody>
            </p:sp>
            <p:sp>
              <p:nvSpPr>
                <p:cNvPr id="118188" name="Line 93"/>
                <p:cNvSpPr>
                  <a:spLocks noChangeShapeType="1"/>
                </p:cNvSpPr>
                <p:nvPr/>
              </p:nvSpPr>
              <p:spPr bwMode="auto">
                <a:xfrm flipV="1">
                  <a:off x="1164" y="3302"/>
                  <a:ext cx="0" cy="14"/>
                </a:xfrm>
                <a:prstGeom prst="line">
                  <a:avLst/>
                </a:prstGeom>
                <a:noFill/>
                <a:ln w="0">
                  <a:solidFill>
                    <a:srgbClr val="000000"/>
                  </a:solidFill>
                  <a:round/>
                  <a:headEnd/>
                  <a:tailEnd/>
                </a:ln>
              </p:spPr>
              <p:txBody>
                <a:bodyPr/>
                <a:lstStyle/>
                <a:p>
                  <a:endParaRPr lang="ja-JP" altLang="en-US"/>
                </a:p>
              </p:txBody>
            </p:sp>
            <p:sp>
              <p:nvSpPr>
                <p:cNvPr id="118189" name="Line 94"/>
                <p:cNvSpPr>
                  <a:spLocks noChangeShapeType="1"/>
                </p:cNvSpPr>
                <p:nvPr/>
              </p:nvSpPr>
              <p:spPr bwMode="auto">
                <a:xfrm flipV="1">
                  <a:off x="1212" y="3302"/>
                  <a:ext cx="0" cy="14"/>
                </a:xfrm>
                <a:prstGeom prst="line">
                  <a:avLst/>
                </a:prstGeom>
                <a:noFill/>
                <a:ln w="0">
                  <a:solidFill>
                    <a:srgbClr val="000000"/>
                  </a:solidFill>
                  <a:round/>
                  <a:headEnd/>
                  <a:tailEnd/>
                </a:ln>
              </p:spPr>
              <p:txBody>
                <a:bodyPr/>
                <a:lstStyle/>
                <a:p>
                  <a:endParaRPr lang="ja-JP" altLang="en-US"/>
                </a:p>
              </p:txBody>
            </p:sp>
            <p:sp>
              <p:nvSpPr>
                <p:cNvPr id="118190" name="Line 95"/>
                <p:cNvSpPr>
                  <a:spLocks noChangeShapeType="1"/>
                </p:cNvSpPr>
                <p:nvPr/>
              </p:nvSpPr>
              <p:spPr bwMode="auto">
                <a:xfrm flipV="1">
                  <a:off x="1260" y="3302"/>
                  <a:ext cx="0" cy="14"/>
                </a:xfrm>
                <a:prstGeom prst="line">
                  <a:avLst/>
                </a:prstGeom>
                <a:noFill/>
                <a:ln w="0">
                  <a:solidFill>
                    <a:srgbClr val="000000"/>
                  </a:solidFill>
                  <a:round/>
                  <a:headEnd/>
                  <a:tailEnd/>
                </a:ln>
              </p:spPr>
              <p:txBody>
                <a:bodyPr/>
                <a:lstStyle/>
                <a:p>
                  <a:endParaRPr lang="ja-JP" altLang="en-US"/>
                </a:p>
              </p:txBody>
            </p:sp>
            <p:sp>
              <p:nvSpPr>
                <p:cNvPr id="118191" name="Line 96"/>
                <p:cNvSpPr>
                  <a:spLocks noChangeShapeType="1"/>
                </p:cNvSpPr>
                <p:nvPr/>
              </p:nvSpPr>
              <p:spPr bwMode="auto">
                <a:xfrm flipV="1">
                  <a:off x="1308" y="3302"/>
                  <a:ext cx="0" cy="14"/>
                </a:xfrm>
                <a:prstGeom prst="line">
                  <a:avLst/>
                </a:prstGeom>
                <a:noFill/>
                <a:ln w="0">
                  <a:solidFill>
                    <a:srgbClr val="000000"/>
                  </a:solidFill>
                  <a:round/>
                  <a:headEnd/>
                  <a:tailEnd/>
                </a:ln>
              </p:spPr>
              <p:txBody>
                <a:bodyPr/>
                <a:lstStyle/>
                <a:p>
                  <a:endParaRPr lang="ja-JP" altLang="en-US"/>
                </a:p>
              </p:txBody>
            </p:sp>
            <p:sp>
              <p:nvSpPr>
                <p:cNvPr id="118192" name="Line 97"/>
                <p:cNvSpPr>
                  <a:spLocks noChangeShapeType="1"/>
                </p:cNvSpPr>
                <p:nvPr/>
              </p:nvSpPr>
              <p:spPr bwMode="auto">
                <a:xfrm flipV="1">
                  <a:off x="1356" y="3302"/>
                  <a:ext cx="0" cy="14"/>
                </a:xfrm>
                <a:prstGeom prst="line">
                  <a:avLst/>
                </a:prstGeom>
                <a:noFill/>
                <a:ln w="0">
                  <a:solidFill>
                    <a:srgbClr val="000000"/>
                  </a:solidFill>
                  <a:round/>
                  <a:headEnd/>
                  <a:tailEnd/>
                </a:ln>
              </p:spPr>
              <p:txBody>
                <a:bodyPr/>
                <a:lstStyle/>
                <a:p>
                  <a:endParaRPr lang="ja-JP" altLang="en-US"/>
                </a:p>
              </p:txBody>
            </p:sp>
            <p:sp>
              <p:nvSpPr>
                <p:cNvPr id="118193" name="Line 98"/>
                <p:cNvSpPr>
                  <a:spLocks noChangeShapeType="1"/>
                </p:cNvSpPr>
                <p:nvPr/>
              </p:nvSpPr>
              <p:spPr bwMode="auto">
                <a:xfrm flipV="1">
                  <a:off x="1399" y="3302"/>
                  <a:ext cx="0" cy="14"/>
                </a:xfrm>
                <a:prstGeom prst="line">
                  <a:avLst/>
                </a:prstGeom>
                <a:noFill/>
                <a:ln w="0">
                  <a:solidFill>
                    <a:srgbClr val="000000"/>
                  </a:solidFill>
                  <a:round/>
                  <a:headEnd/>
                  <a:tailEnd/>
                </a:ln>
              </p:spPr>
              <p:txBody>
                <a:bodyPr/>
                <a:lstStyle/>
                <a:p>
                  <a:endParaRPr lang="ja-JP" altLang="en-US"/>
                </a:p>
              </p:txBody>
            </p:sp>
            <p:sp>
              <p:nvSpPr>
                <p:cNvPr id="118194" name="Line 99"/>
                <p:cNvSpPr>
                  <a:spLocks noChangeShapeType="1"/>
                </p:cNvSpPr>
                <p:nvPr/>
              </p:nvSpPr>
              <p:spPr bwMode="auto">
                <a:xfrm flipV="1">
                  <a:off x="1446" y="3302"/>
                  <a:ext cx="0" cy="14"/>
                </a:xfrm>
                <a:prstGeom prst="line">
                  <a:avLst/>
                </a:prstGeom>
                <a:noFill/>
                <a:ln w="0">
                  <a:solidFill>
                    <a:srgbClr val="000000"/>
                  </a:solidFill>
                  <a:round/>
                  <a:headEnd/>
                  <a:tailEnd/>
                </a:ln>
              </p:spPr>
              <p:txBody>
                <a:bodyPr/>
                <a:lstStyle/>
                <a:p>
                  <a:endParaRPr lang="ja-JP" altLang="en-US"/>
                </a:p>
              </p:txBody>
            </p:sp>
            <p:sp>
              <p:nvSpPr>
                <p:cNvPr id="118195" name="Line 100"/>
                <p:cNvSpPr>
                  <a:spLocks noChangeShapeType="1"/>
                </p:cNvSpPr>
                <p:nvPr/>
              </p:nvSpPr>
              <p:spPr bwMode="auto">
                <a:xfrm flipV="1">
                  <a:off x="1494" y="3302"/>
                  <a:ext cx="0" cy="14"/>
                </a:xfrm>
                <a:prstGeom prst="line">
                  <a:avLst/>
                </a:prstGeom>
                <a:noFill/>
                <a:ln w="0">
                  <a:solidFill>
                    <a:srgbClr val="000000"/>
                  </a:solidFill>
                  <a:round/>
                  <a:headEnd/>
                  <a:tailEnd/>
                </a:ln>
              </p:spPr>
              <p:txBody>
                <a:bodyPr/>
                <a:lstStyle/>
                <a:p>
                  <a:endParaRPr lang="ja-JP" altLang="en-US"/>
                </a:p>
              </p:txBody>
            </p:sp>
            <p:sp>
              <p:nvSpPr>
                <p:cNvPr id="118196" name="Line 101"/>
                <p:cNvSpPr>
                  <a:spLocks noChangeShapeType="1"/>
                </p:cNvSpPr>
                <p:nvPr/>
              </p:nvSpPr>
              <p:spPr bwMode="auto">
                <a:xfrm flipV="1">
                  <a:off x="1542" y="3302"/>
                  <a:ext cx="0" cy="14"/>
                </a:xfrm>
                <a:prstGeom prst="line">
                  <a:avLst/>
                </a:prstGeom>
                <a:noFill/>
                <a:ln w="0">
                  <a:solidFill>
                    <a:srgbClr val="000000"/>
                  </a:solidFill>
                  <a:round/>
                  <a:headEnd/>
                  <a:tailEnd/>
                </a:ln>
              </p:spPr>
              <p:txBody>
                <a:bodyPr/>
                <a:lstStyle/>
                <a:p>
                  <a:endParaRPr lang="ja-JP" altLang="en-US"/>
                </a:p>
              </p:txBody>
            </p:sp>
            <p:sp>
              <p:nvSpPr>
                <p:cNvPr id="118197" name="Line 102"/>
                <p:cNvSpPr>
                  <a:spLocks noChangeShapeType="1"/>
                </p:cNvSpPr>
                <p:nvPr/>
              </p:nvSpPr>
              <p:spPr bwMode="auto">
                <a:xfrm flipV="1">
                  <a:off x="1585" y="3302"/>
                  <a:ext cx="0" cy="14"/>
                </a:xfrm>
                <a:prstGeom prst="line">
                  <a:avLst/>
                </a:prstGeom>
                <a:noFill/>
                <a:ln w="0">
                  <a:solidFill>
                    <a:srgbClr val="000000"/>
                  </a:solidFill>
                  <a:round/>
                  <a:headEnd/>
                  <a:tailEnd/>
                </a:ln>
              </p:spPr>
              <p:txBody>
                <a:bodyPr/>
                <a:lstStyle/>
                <a:p>
                  <a:endParaRPr lang="ja-JP" altLang="en-US"/>
                </a:p>
              </p:txBody>
            </p:sp>
            <p:sp>
              <p:nvSpPr>
                <p:cNvPr id="118198" name="Line 103"/>
                <p:cNvSpPr>
                  <a:spLocks noChangeShapeType="1"/>
                </p:cNvSpPr>
                <p:nvPr/>
              </p:nvSpPr>
              <p:spPr bwMode="auto">
                <a:xfrm flipV="1">
                  <a:off x="1633" y="3302"/>
                  <a:ext cx="0" cy="14"/>
                </a:xfrm>
                <a:prstGeom prst="line">
                  <a:avLst/>
                </a:prstGeom>
                <a:noFill/>
                <a:ln w="0">
                  <a:solidFill>
                    <a:srgbClr val="000000"/>
                  </a:solidFill>
                  <a:round/>
                  <a:headEnd/>
                  <a:tailEnd/>
                </a:ln>
              </p:spPr>
              <p:txBody>
                <a:bodyPr/>
                <a:lstStyle/>
                <a:p>
                  <a:endParaRPr lang="ja-JP" altLang="en-US"/>
                </a:p>
              </p:txBody>
            </p:sp>
            <p:sp>
              <p:nvSpPr>
                <p:cNvPr id="118199" name="Line 104"/>
                <p:cNvSpPr>
                  <a:spLocks noChangeShapeType="1"/>
                </p:cNvSpPr>
                <p:nvPr/>
              </p:nvSpPr>
              <p:spPr bwMode="auto">
                <a:xfrm flipV="1">
                  <a:off x="1681" y="3302"/>
                  <a:ext cx="0" cy="14"/>
                </a:xfrm>
                <a:prstGeom prst="line">
                  <a:avLst/>
                </a:prstGeom>
                <a:noFill/>
                <a:ln w="0">
                  <a:solidFill>
                    <a:srgbClr val="000000"/>
                  </a:solidFill>
                  <a:round/>
                  <a:headEnd/>
                  <a:tailEnd/>
                </a:ln>
              </p:spPr>
              <p:txBody>
                <a:bodyPr/>
                <a:lstStyle/>
                <a:p>
                  <a:endParaRPr lang="ja-JP" altLang="en-US"/>
                </a:p>
              </p:txBody>
            </p:sp>
            <p:sp>
              <p:nvSpPr>
                <p:cNvPr id="118200" name="Line 105"/>
                <p:cNvSpPr>
                  <a:spLocks noChangeShapeType="1"/>
                </p:cNvSpPr>
                <p:nvPr/>
              </p:nvSpPr>
              <p:spPr bwMode="auto">
                <a:xfrm flipV="1">
                  <a:off x="1729" y="3302"/>
                  <a:ext cx="0" cy="14"/>
                </a:xfrm>
                <a:prstGeom prst="line">
                  <a:avLst/>
                </a:prstGeom>
                <a:noFill/>
                <a:ln w="0">
                  <a:solidFill>
                    <a:srgbClr val="000000"/>
                  </a:solidFill>
                  <a:round/>
                  <a:headEnd/>
                  <a:tailEnd/>
                </a:ln>
              </p:spPr>
              <p:txBody>
                <a:bodyPr/>
                <a:lstStyle/>
                <a:p>
                  <a:endParaRPr lang="ja-JP" altLang="en-US"/>
                </a:p>
              </p:txBody>
            </p:sp>
            <p:sp>
              <p:nvSpPr>
                <p:cNvPr id="118201" name="Line 106"/>
                <p:cNvSpPr>
                  <a:spLocks noChangeShapeType="1"/>
                </p:cNvSpPr>
                <p:nvPr/>
              </p:nvSpPr>
              <p:spPr bwMode="auto">
                <a:xfrm flipV="1">
                  <a:off x="1777" y="3302"/>
                  <a:ext cx="0" cy="14"/>
                </a:xfrm>
                <a:prstGeom prst="line">
                  <a:avLst/>
                </a:prstGeom>
                <a:noFill/>
                <a:ln w="0">
                  <a:solidFill>
                    <a:srgbClr val="000000"/>
                  </a:solidFill>
                  <a:round/>
                  <a:headEnd/>
                  <a:tailEnd/>
                </a:ln>
              </p:spPr>
              <p:txBody>
                <a:bodyPr/>
                <a:lstStyle/>
                <a:p>
                  <a:endParaRPr lang="ja-JP" altLang="en-US"/>
                </a:p>
              </p:txBody>
            </p:sp>
            <p:sp>
              <p:nvSpPr>
                <p:cNvPr id="118202" name="Line 107"/>
                <p:cNvSpPr>
                  <a:spLocks noChangeShapeType="1"/>
                </p:cNvSpPr>
                <p:nvPr/>
              </p:nvSpPr>
              <p:spPr bwMode="auto">
                <a:xfrm flipV="1">
                  <a:off x="1819" y="3302"/>
                  <a:ext cx="0" cy="14"/>
                </a:xfrm>
                <a:prstGeom prst="line">
                  <a:avLst/>
                </a:prstGeom>
                <a:noFill/>
                <a:ln w="0">
                  <a:solidFill>
                    <a:srgbClr val="000000"/>
                  </a:solidFill>
                  <a:round/>
                  <a:headEnd/>
                  <a:tailEnd/>
                </a:ln>
              </p:spPr>
              <p:txBody>
                <a:bodyPr/>
                <a:lstStyle/>
                <a:p>
                  <a:endParaRPr lang="ja-JP" altLang="en-US"/>
                </a:p>
              </p:txBody>
            </p:sp>
            <p:sp>
              <p:nvSpPr>
                <p:cNvPr id="118203" name="Line 108"/>
                <p:cNvSpPr>
                  <a:spLocks noChangeShapeType="1"/>
                </p:cNvSpPr>
                <p:nvPr/>
              </p:nvSpPr>
              <p:spPr bwMode="auto">
                <a:xfrm flipV="1">
                  <a:off x="1867" y="3302"/>
                  <a:ext cx="0" cy="14"/>
                </a:xfrm>
                <a:prstGeom prst="line">
                  <a:avLst/>
                </a:prstGeom>
                <a:noFill/>
                <a:ln w="0">
                  <a:solidFill>
                    <a:srgbClr val="000000"/>
                  </a:solidFill>
                  <a:round/>
                  <a:headEnd/>
                  <a:tailEnd/>
                </a:ln>
              </p:spPr>
              <p:txBody>
                <a:bodyPr/>
                <a:lstStyle/>
                <a:p>
                  <a:endParaRPr lang="ja-JP" altLang="en-US"/>
                </a:p>
              </p:txBody>
            </p:sp>
            <p:sp>
              <p:nvSpPr>
                <p:cNvPr id="118204" name="Line 109"/>
                <p:cNvSpPr>
                  <a:spLocks noChangeShapeType="1"/>
                </p:cNvSpPr>
                <p:nvPr/>
              </p:nvSpPr>
              <p:spPr bwMode="auto">
                <a:xfrm flipV="1">
                  <a:off x="1915" y="3302"/>
                  <a:ext cx="0" cy="14"/>
                </a:xfrm>
                <a:prstGeom prst="line">
                  <a:avLst/>
                </a:prstGeom>
                <a:noFill/>
                <a:ln w="0">
                  <a:solidFill>
                    <a:srgbClr val="000000"/>
                  </a:solidFill>
                  <a:round/>
                  <a:headEnd/>
                  <a:tailEnd/>
                </a:ln>
              </p:spPr>
              <p:txBody>
                <a:bodyPr/>
                <a:lstStyle/>
                <a:p>
                  <a:endParaRPr lang="ja-JP" altLang="en-US"/>
                </a:p>
              </p:txBody>
            </p:sp>
            <p:sp>
              <p:nvSpPr>
                <p:cNvPr id="118205" name="Line 110"/>
                <p:cNvSpPr>
                  <a:spLocks noChangeShapeType="1"/>
                </p:cNvSpPr>
                <p:nvPr/>
              </p:nvSpPr>
              <p:spPr bwMode="auto">
                <a:xfrm flipV="1">
                  <a:off x="1963" y="3302"/>
                  <a:ext cx="0" cy="14"/>
                </a:xfrm>
                <a:prstGeom prst="line">
                  <a:avLst/>
                </a:prstGeom>
                <a:noFill/>
                <a:ln w="0">
                  <a:solidFill>
                    <a:srgbClr val="000000"/>
                  </a:solidFill>
                  <a:round/>
                  <a:headEnd/>
                  <a:tailEnd/>
                </a:ln>
              </p:spPr>
              <p:txBody>
                <a:bodyPr/>
                <a:lstStyle/>
                <a:p>
                  <a:endParaRPr lang="ja-JP" altLang="en-US"/>
                </a:p>
              </p:txBody>
            </p:sp>
            <p:sp>
              <p:nvSpPr>
                <p:cNvPr id="118206" name="Line 111"/>
                <p:cNvSpPr>
                  <a:spLocks noChangeShapeType="1"/>
                </p:cNvSpPr>
                <p:nvPr/>
              </p:nvSpPr>
              <p:spPr bwMode="auto">
                <a:xfrm flipV="1">
                  <a:off x="2006" y="3302"/>
                  <a:ext cx="0" cy="14"/>
                </a:xfrm>
                <a:prstGeom prst="line">
                  <a:avLst/>
                </a:prstGeom>
                <a:noFill/>
                <a:ln w="0">
                  <a:solidFill>
                    <a:srgbClr val="000000"/>
                  </a:solidFill>
                  <a:round/>
                  <a:headEnd/>
                  <a:tailEnd/>
                </a:ln>
              </p:spPr>
              <p:txBody>
                <a:bodyPr/>
                <a:lstStyle/>
                <a:p>
                  <a:endParaRPr lang="ja-JP" altLang="en-US"/>
                </a:p>
              </p:txBody>
            </p:sp>
            <p:sp>
              <p:nvSpPr>
                <p:cNvPr id="118207" name="Line 112"/>
                <p:cNvSpPr>
                  <a:spLocks noChangeShapeType="1"/>
                </p:cNvSpPr>
                <p:nvPr/>
              </p:nvSpPr>
              <p:spPr bwMode="auto">
                <a:xfrm flipV="1">
                  <a:off x="2054" y="3302"/>
                  <a:ext cx="0" cy="14"/>
                </a:xfrm>
                <a:prstGeom prst="line">
                  <a:avLst/>
                </a:prstGeom>
                <a:noFill/>
                <a:ln w="0">
                  <a:solidFill>
                    <a:srgbClr val="000000"/>
                  </a:solidFill>
                  <a:round/>
                  <a:headEnd/>
                  <a:tailEnd/>
                </a:ln>
              </p:spPr>
              <p:txBody>
                <a:bodyPr/>
                <a:lstStyle/>
                <a:p>
                  <a:endParaRPr lang="ja-JP" altLang="en-US"/>
                </a:p>
              </p:txBody>
            </p:sp>
            <p:sp>
              <p:nvSpPr>
                <p:cNvPr id="118208" name="Line 113"/>
                <p:cNvSpPr>
                  <a:spLocks noChangeShapeType="1"/>
                </p:cNvSpPr>
                <p:nvPr/>
              </p:nvSpPr>
              <p:spPr bwMode="auto">
                <a:xfrm flipV="1">
                  <a:off x="2102" y="3302"/>
                  <a:ext cx="0" cy="14"/>
                </a:xfrm>
                <a:prstGeom prst="line">
                  <a:avLst/>
                </a:prstGeom>
                <a:noFill/>
                <a:ln w="0">
                  <a:solidFill>
                    <a:srgbClr val="000000"/>
                  </a:solidFill>
                  <a:round/>
                  <a:headEnd/>
                  <a:tailEnd/>
                </a:ln>
              </p:spPr>
              <p:txBody>
                <a:bodyPr/>
                <a:lstStyle/>
                <a:p>
                  <a:endParaRPr lang="ja-JP" altLang="en-US"/>
                </a:p>
              </p:txBody>
            </p:sp>
            <p:sp>
              <p:nvSpPr>
                <p:cNvPr id="118209" name="Line 114"/>
                <p:cNvSpPr>
                  <a:spLocks noChangeShapeType="1"/>
                </p:cNvSpPr>
                <p:nvPr/>
              </p:nvSpPr>
              <p:spPr bwMode="auto">
                <a:xfrm flipV="1">
                  <a:off x="2150" y="3302"/>
                  <a:ext cx="0" cy="14"/>
                </a:xfrm>
                <a:prstGeom prst="line">
                  <a:avLst/>
                </a:prstGeom>
                <a:noFill/>
                <a:ln w="0">
                  <a:solidFill>
                    <a:srgbClr val="000000"/>
                  </a:solidFill>
                  <a:round/>
                  <a:headEnd/>
                  <a:tailEnd/>
                </a:ln>
              </p:spPr>
              <p:txBody>
                <a:bodyPr/>
                <a:lstStyle/>
                <a:p>
                  <a:endParaRPr lang="ja-JP" altLang="en-US"/>
                </a:p>
              </p:txBody>
            </p:sp>
            <p:sp>
              <p:nvSpPr>
                <p:cNvPr id="118210" name="Line 115"/>
                <p:cNvSpPr>
                  <a:spLocks noChangeShapeType="1"/>
                </p:cNvSpPr>
                <p:nvPr/>
              </p:nvSpPr>
              <p:spPr bwMode="auto">
                <a:xfrm flipV="1">
                  <a:off x="2192" y="3302"/>
                  <a:ext cx="0" cy="14"/>
                </a:xfrm>
                <a:prstGeom prst="line">
                  <a:avLst/>
                </a:prstGeom>
                <a:noFill/>
                <a:ln w="0">
                  <a:solidFill>
                    <a:srgbClr val="000000"/>
                  </a:solidFill>
                  <a:round/>
                  <a:headEnd/>
                  <a:tailEnd/>
                </a:ln>
              </p:spPr>
              <p:txBody>
                <a:bodyPr/>
                <a:lstStyle/>
                <a:p>
                  <a:endParaRPr lang="ja-JP" altLang="en-US"/>
                </a:p>
              </p:txBody>
            </p:sp>
            <p:sp>
              <p:nvSpPr>
                <p:cNvPr id="118211" name="Line 116"/>
                <p:cNvSpPr>
                  <a:spLocks noChangeShapeType="1"/>
                </p:cNvSpPr>
                <p:nvPr/>
              </p:nvSpPr>
              <p:spPr bwMode="auto">
                <a:xfrm flipV="1">
                  <a:off x="2240" y="3302"/>
                  <a:ext cx="0" cy="14"/>
                </a:xfrm>
                <a:prstGeom prst="line">
                  <a:avLst/>
                </a:prstGeom>
                <a:noFill/>
                <a:ln w="0">
                  <a:solidFill>
                    <a:srgbClr val="000000"/>
                  </a:solidFill>
                  <a:round/>
                  <a:headEnd/>
                  <a:tailEnd/>
                </a:ln>
              </p:spPr>
              <p:txBody>
                <a:bodyPr/>
                <a:lstStyle/>
                <a:p>
                  <a:endParaRPr lang="ja-JP" altLang="en-US"/>
                </a:p>
              </p:txBody>
            </p:sp>
            <p:sp>
              <p:nvSpPr>
                <p:cNvPr id="118212" name="Line 117"/>
                <p:cNvSpPr>
                  <a:spLocks noChangeShapeType="1"/>
                </p:cNvSpPr>
                <p:nvPr/>
              </p:nvSpPr>
              <p:spPr bwMode="auto">
                <a:xfrm flipV="1">
                  <a:off x="2288" y="3302"/>
                  <a:ext cx="0" cy="14"/>
                </a:xfrm>
                <a:prstGeom prst="line">
                  <a:avLst/>
                </a:prstGeom>
                <a:noFill/>
                <a:ln w="0">
                  <a:solidFill>
                    <a:srgbClr val="000000"/>
                  </a:solidFill>
                  <a:round/>
                  <a:headEnd/>
                  <a:tailEnd/>
                </a:ln>
              </p:spPr>
              <p:txBody>
                <a:bodyPr/>
                <a:lstStyle/>
                <a:p>
                  <a:endParaRPr lang="ja-JP" altLang="en-US"/>
                </a:p>
              </p:txBody>
            </p:sp>
            <p:sp>
              <p:nvSpPr>
                <p:cNvPr id="118213" name="Line 118"/>
                <p:cNvSpPr>
                  <a:spLocks noChangeShapeType="1"/>
                </p:cNvSpPr>
                <p:nvPr/>
              </p:nvSpPr>
              <p:spPr bwMode="auto">
                <a:xfrm flipV="1">
                  <a:off x="2336" y="3302"/>
                  <a:ext cx="0" cy="14"/>
                </a:xfrm>
                <a:prstGeom prst="line">
                  <a:avLst/>
                </a:prstGeom>
                <a:noFill/>
                <a:ln w="0">
                  <a:solidFill>
                    <a:srgbClr val="000000"/>
                  </a:solidFill>
                  <a:round/>
                  <a:headEnd/>
                  <a:tailEnd/>
                </a:ln>
              </p:spPr>
              <p:txBody>
                <a:bodyPr/>
                <a:lstStyle/>
                <a:p>
                  <a:endParaRPr lang="ja-JP" altLang="en-US"/>
                </a:p>
              </p:txBody>
            </p:sp>
            <p:sp>
              <p:nvSpPr>
                <p:cNvPr id="118214" name="Line 119"/>
                <p:cNvSpPr>
                  <a:spLocks noChangeShapeType="1"/>
                </p:cNvSpPr>
                <p:nvPr/>
              </p:nvSpPr>
              <p:spPr bwMode="auto">
                <a:xfrm flipV="1">
                  <a:off x="2384" y="3302"/>
                  <a:ext cx="0" cy="14"/>
                </a:xfrm>
                <a:prstGeom prst="line">
                  <a:avLst/>
                </a:prstGeom>
                <a:noFill/>
                <a:ln w="0">
                  <a:solidFill>
                    <a:srgbClr val="000000"/>
                  </a:solidFill>
                  <a:round/>
                  <a:headEnd/>
                  <a:tailEnd/>
                </a:ln>
              </p:spPr>
              <p:txBody>
                <a:bodyPr/>
                <a:lstStyle/>
                <a:p>
                  <a:endParaRPr lang="ja-JP" altLang="en-US"/>
                </a:p>
              </p:txBody>
            </p:sp>
            <p:sp>
              <p:nvSpPr>
                <p:cNvPr id="118215" name="Line 120"/>
                <p:cNvSpPr>
                  <a:spLocks noChangeShapeType="1"/>
                </p:cNvSpPr>
                <p:nvPr/>
              </p:nvSpPr>
              <p:spPr bwMode="auto">
                <a:xfrm flipV="1">
                  <a:off x="2427" y="3302"/>
                  <a:ext cx="0" cy="14"/>
                </a:xfrm>
                <a:prstGeom prst="line">
                  <a:avLst/>
                </a:prstGeom>
                <a:noFill/>
                <a:ln w="0">
                  <a:solidFill>
                    <a:srgbClr val="000000"/>
                  </a:solidFill>
                  <a:round/>
                  <a:headEnd/>
                  <a:tailEnd/>
                </a:ln>
              </p:spPr>
              <p:txBody>
                <a:bodyPr/>
                <a:lstStyle/>
                <a:p>
                  <a:endParaRPr lang="ja-JP" altLang="en-US"/>
                </a:p>
              </p:txBody>
            </p:sp>
            <p:sp>
              <p:nvSpPr>
                <p:cNvPr id="118216" name="Line 121"/>
                <p:cNvSpPr>
                  <a:spLocks noChangeShapeType="1"/>
                </p:cNvSpPr>
                <p:nvPr/>
              </p:nvSpPr>
              <p:spPr bwMode="auto">
                <a:xfrm flipV="1">
                  <a:off x="2475" y="3302"/>
                  <a:ext cx="0" cy="14"/>
                </a:xfrm>
                <a:prstGeom prst="line">
                  <a:avLst/>
                </a:prstGeom>
                <a:noFill/>
                <a:ln w="0">
                  <a:solidFill>
                    <a:srgbClr val="000000"/>
                  </a:solidFill>
                  <a:round/>
                  <a:headEnd/>
                  <a:tailEnd/>
                </a:ln>
              </p:spPr>
              <p:txBody>
                <a:bodyPr/>
                <a:lstStyle/>
                <a:p>
                  <a:endParaRPr lang="ja-JP" altLang="en-US"/>
                </a:p>
              </p:txBody>
            </p:sp>
            <p:sp>
              <p:nvSpPr>
                <p:cNvPr id="118217" name="Line 122"/>
                <p:cNvSpPr>
                  <a:spLocks noChangeShapeType="1"/>
                </p:cNvSpPr>
                <p:nvPr/>
              </p:nvSpPr>
              <p:spPr bwMode="auto">
                <a:xfrm flipV="1">
                  <a:off x="2523" y="3302"/>
                  <a:ext cx="0" cy="14"/>
                </a:xfrm>
                <a:prstGeom prst="line">
                  <a:avLst/>
                </a:prstGeom>
                <a:noFill/>
                <a:ln w="0">
                  <a:solidFill>
                    <a:srgbClr val="000000"/>
                  </a:solidFill>
                  <a:round/>
                  <a:headEnd/>
                  <a:tailEnd/>
                </a:ln>
              </p:spPr>
              <p:txBody>
                <a:bodyPr/>
                <a:lstStyle/>
                <a:p>
                  <a:endParaRPr lang="ja-JP" altLang="en-US"/>
                </a:p>
              </p:txBody>
            </p:sp>
            <p:sp>
              <p:nvSpPr>
                <p:cNvPr id="118218" name="Line 123"/>
                <p:cNvSpPr>
                  <a:spLocks noChangeShapeType="1"/>
                </p:cNvSpPr>
                <p:nvPr/>
              </p:nvSpPr>
              <p:spPr bwMode="auto">
                <a:xfrm flipV="1">
                  <a:off x="2571" y="3302"/>
                  <a:ext cx="0" cy="14"/>
                </a:xfrm>
                <a:prstGeom prst="line">
                  <a:avLst/>
                </a:prstGeom>
                <a:noFill/>
                <a:ln w="0">
                  <a:solidFill>
                    <a:srgbClr val="000000"/>
                  </a:solidFill>
                  <a:round/>
                  <a:headEnd/>
                  <a:tailEnd/>
                </a:ln>
              </p:spPr>
              <p:txBody>
                <a:bodyPr/>
                <a:lstStyle/>
                <a:p>
                  <a:endParaRPr lang="ja-JP" altLang="en-US"/>
                </a:p>
              </p:txBody>
            </p:sp>
            <p:sp>
              <p:nvSpPr>
                <p:cNvPr id="118219" name="Line 124"/>
                <p:cNvSpPr>
                  <a:spLocks noChangeShapeType="1"/>
                </p:cNvSpPr>
                <p:nvPr/>
              </p:nvSpPr>
              <p:spPr bwMode="auto">
                <a:xfrm flipV="1">
                  <a:off x="2613" y="3302"/>
                  <a:ext cx="0" cy="14"/>
                </a:xfrm>
                <a:prstGeom prst="line">
                  <a:avLst/>
                </a:prstGeom>
                <a:noFill/>
                <a:ln w="0">
                  <a:solidFill>
                    <a:srgbClr val="000000"/>
                  </a:solidFill>
                  <a:round/>
                  <a:headEnd/>
                  <a:tailEnd/>
                </a:ln>
              </p:spPr>
              <p:txBody>
                <a:bodyPr/>
                <a:lstStyle/>
                <a:p>
                  <a:endParaRPr lang="ja-JP" altLang="en-US"/>
                </a:p>
              </p:txBody>
            </p:sp>
            <p:sp>
              <p:nvSpPr>
                <p:cNvPr id="118220" name="Line 125"/>
                <p:cNvSpPr>
                  <a:spLocks noChangeShapeType="1"/>
                </p:cNvSpPr>
                <p:nvPr/>
              </p:nvSpPr>
              <p:spPr bwMode="auto">
                <a:xfrm flipV="1">
                  <a:off x="2661" y="3302"/>
                  <a:ext cx="0" cy="14"/>
                </a:xfrm>
                <a:prstGeom prst="line">
                  <a:avLst/>
                </a:prstGeom>
                <a:noFill/>
                <a:ln w="0">
                  <a:solidFill>
                    <a:srgbClr val="000000"/>
                  </a:solidFill>
                  <a:round/>
                  <a:headEnd/>
                  <a:tailEnd/>
                </a:ln>
              </p:spPr>
              <p:txBody>
                <a:bodyPr/>
                <a:lstStyle/>
                <a:p>
                  <a:endParaRPr lang="ja-JP" altLang="en-US"/>
                </a:p>
              </p:txBody>
            </p:sp>
            <p:sp>
              <p:nvSpPr>
                <p:cNvPr id="118221" name="Line 126"/>
                <p:cNvSpPr>
                  <a:spLocks noChangeShapeType="1"/>
                </p:cNvSpPr>
                <p:nvPr/>
              </p:nvSpPr>
              <p:spPr bwMode="auto">
                <a:xfrm flipV="1">
                  <a:off x="2709" y="3302"/>
                  <a:ext cx="0" cy="14"/>
                </a:xfrm>
                <a:prstGeom prst="line">
                  <a:avLst/>
                </a:prstGeom>
                <a:noFill/>
                <a:ln w="0">
                  <a:solidFill>
                    <a:srgbClr val="000000"/>
                  </a:solidFill>
                  <a:round/>
                  <a:headEnd/>
                  <a:tailEnd/>
                </a:ln>
              </p:spPr>
              <p:txBody>
                <a:bodyPr/>
                <a:lstStyle/>
                <a:p>
                  <a:endParaRPr lang="ja-JP" altLang="en-US"/>
                </a:p>
              </p:txBody>
            </p:sp>
            <p:sp>
              <p:nvSpPr>
                <p:cNvPr id="118222" name="Line 127"/>
                <p:cNvSpPr>
                  <a:spLocks noChangeShapeType="1"/>
                </p:cNvSpPr>
                <p:nvPr/>
              </p:nvSpPr>
              <p:spPr bwMode="auto">
                <a:xfrm flipV="1">
                  <a:off x="2757" y="3302"/>
                  <a:ext cx="0" cy="14"/>
                </a:xfrm>
                <a:prstGeom prst="line">
                  <a:avLst/>
                </a:prstGeom>
                <a:noFill/>
                <a:ln w="0">
                  <a:solidFill>
                    <a:srgbClr val="000000"/>
                  </a:solidFill>
                  <a:round/>
                  <a:headEnd/>
                  <a:tailEnd/>
                </a:ln>
              </p:spPr>
              <p:txBody>
                <a:bodyPr/>
                <a:lstStyle/>
                <a:p>
                  <a:endParaRPr lang="ja-JP" altLang="en-US"/>
                </a:p>
              </p:txBody>
            </p:sp>
            <p:sp>
              <p:nvSpPr>
                <p:cNvPr id="118223" name="Line 128"/>
                <p:cNvSpPr>
                  <a:spLocks noChangeShapeType="1"/>
                </p:cNvSpPr>
                <p:nvPr/>
              </p:nvSpPr>
              <p:spPr bwMode="auto">
                <a:xfrm flipV="1">
                  <a:off x="2800" y="3302"/>
                  <a:ext cx="0" cy="14"/>
                </a:xfrm>
                <a:prstGeom prst="line">
                  <a:avLst/>
                </a:prstGeom>
                <a:noFill/>
                <a:ln w="0">
                  <a:solidFill>
                    <a:srgbClr val="000000"/>
                  </a:solidFill>
                  <a:round/>
                  <a:headEnd/>
                  <a:tailEnd/>
                </a:ln>
              </p:spPr>
              <p:txBody>
                <a:bodyPr/>
                <a:lstStyle/>
                <a:p>
                  <a:endParaRPr lang="ja-JP" altLang="en-US"/>
                </a:p>
              </p:txBody>
            </p:sp>
            <p:sp>
              <p:nvSpPr>
                <p:cNvPr id="118224" name="Line 129"/>
                <p:cNvSpPr>
                  <a:spLocks noChangeShapeType="1"/>
                </p:cNvSpPr>
                <p:nvPr/>
              </p:nvSpPr>
              <p:spPr bwMode="auto">
                <a:xfrm flipV="1">
                  <a:off x="2848" y="3302"/>
                  <a:ext cx="0" cy="14"/>
                </a:xfrm>
                <a:prstGeom prst="line">
                  <a:avLst/>
                </a:prstGeom>
                <a:noFill/>
                <a:ln w="0">
                  <a:solidFill>
                    <a:srgbClr val="000000"/>
                  </a:solidFill>
                  <a:round/>
                  <a:headEnd/>
                  <a:tailEnd/>
                </a:ln>
              </p:spPr>
              <p:txBody>
                <a:bodyPr/>
                <a:lstStyle/>
                <a:p>
                  <a:endParaRPr lang="ja-JP" altLang="en-US"/>
                </a:p>
              </p:txBody>
            </p:sp>
            <p:sp>
              <p:nvSpPr>
                <p:cNvPr id="118225" name="Line 130"/>
                <p:cNvSpPr>
                  <a:spLocks noChangeShapeType="1"/>
                </p:cNvSpPr>
                <p:nvPr/>
              </p:nvSpPr>
              <p:spPr bwMode="auto">
                <a:xfrm flipV="1">
                  <a:off x="2896" y="3302"/>
                  <a:ext cx="0" cy="14"/>
                </a:xfrm>
                <a:prstGeom prst="line">
                  <a:avLst/>
                </a:prstGeom>
                <a:noFill/>
                <a:ln w="0">
                  <a:solidFill>
                    <a:srgbClr val="000000"/>
                  </a:solidFill>
                  <a:round/>
                  <a:headEnd/>
                  <a:tailEnd/>
                </a:ln>
              </p:spPr>
              <p:txBody>
                <a:bodyPr/>
                <a:lstStyle/>
                <a:p>
                  <a:endParaRPr lang="ja-JP" altLang="en-US"/>
                </a:p>
              </p:txBody>
            </p:sp>
            <p:sp>
              <p:nvSpPr>
                <p:cNvPr id="118226" name="Line 131"/>
                <p:cNvSpPr>
                  <a:spLocks noChangeShapeType="1"/>
                </p:cNvSpPr>
                <p:nvPr/>
              </p:nvSpPr>
              <p:spPr bwMode="auto">
                <a:xfrm flipV="1">
                  <a:off x="2944" y="3302"/>
                  <a:ext cx="0" cy="14"/>
                </a:xfrm>
                <a:prstGeom prst="line">
                  <a:avLst/>
                </a:prstGeom>
                <a:noFill/>
                <a:ln w="0">
                  <a:solidFill>
                    <a:srgbClr val="000000"/>
                  </a:solidFill>
                  <a:round/>
                  <a:headEnd/>
                  <a:tailEnd/>
                </a:ln>
              </p:spPr>
              <p:txBody>
                <a:bodyPr/>
                <a:lstStyle/>
                <a:p>
                  <a:endParaRPr lang="ja-JP" altLang="en-US"/>
                </a:p>
              </p:txBody>
            </p:sp>
            <p:sp>
              <p:nvSpPr>
                <p:cNvPr id="118227" name="Line 132"/>
                <p:cNvSpPr>
                  <a:spLocks noChangeShapeType="1"/>
                </p:cNvSpPr>
                <p:nvPr/>
              </p:nvSpPr>
              <p:spPr bwMode="auto">
                <a:xfrm flipV="1">
                  <a:off x="2992" y="3302"/>
                  <a:ext cx="0" cy="14"/>
                </a:xfrm>
                <a:prstGeom prst="line">
                  <a:avLst/>
                </a:prstGeom>
                <a:noFill/>
                <a:ln w="0">
                  <a:solidFill>
                    <a:srgbClr val="000000"/>
                  </a:solidFill>
                  <a:round/>
                  <a:headEnd/>
                  <a:tailEnd/>
                </a:ln>
              </p:spPr>
              <p:txBody>
                <a:bodyPr/>
                <a:lstStyle/>
                <a:p>
                  <a:endParaRPr lang="ja-JP" altLang="en-US"/>
                </a:p>
              </p:txBody>
            </p:sp>
            <p:sp>
              <p:nvSpPr>
                <p:cNvPr id="118228" name="Line 133"/>
                <p:cNvSpPr>
                  <a:spLocks noChangeShapeType="1"/>
                </p:cNvSpPr>
                <p:nvPr/>
              </p:nvSpPr>
              <p:spPr bwMode="auto">
                <a:xfrm flipV="1">
                  <a:off x="3034" y="3302"/>
                  <a:ext cx="0" cy="14"/>
                </a:xfrm>
                <a:prstGeom prst="line">
                  <a:avLst/>
                </a:prstGeom>
                <a:noFill/>
                <a:ln w="0">
                  <a:solidFill>
                    <a:srgbClr val="000000"/>
                  </a:solidFill>
                  <a:round/>
                  <a:headEnd/>
                  <a:tailEnd/>
                </a:ln>
              </p:spPr>
              <p:txBody>
                <a:bodyPr/>
                <a:lstStyle/>
                <a:p>
                  <a:endParaRPr lang="ja-JP" altLang="en-US"/>
                </a:p>
              </p:txBody>
            </p:sp>
            <p:sp>
              <p:nvSpPr>
                <p:cNvPr id="118229" name="Line 134"/>
                <p:cNvSpPr>
                  <a:spLocks noChangeShapeType="1"/>
                </p:cNvSpPr>
                <p:nvPr/>
              </p:nvSpPr>
              <p:spPr bwMode="auto">
                <a:xfrm flipV="1">
                  <a:off x="3082" y="3302"/>
                  <a:ext cx="0" cy="14"/>
                </a:xfrm>
                <a:prstGeom prst="line">
                  <a:avLst/>
                </a:prstGeom>
                <a:noFill/>
                <a:ln w="0">
                  <a:solidFill>
                    <a:srgbClr val="000000"/>
                  </a:solidFill>
                  <a:round/>
                  <a:headEnd/>
                  <a:tailEnd/>
                </a:ln>
              </p:spPr>
              <p:txBody>
                <a:bodyPr/>
                <a:lstStyle/>
                <a:p>
                  <a:endParaRPr lang="ja-JP" altLang="en-US"/>
                </a:p>
              </p:txBody>
            </p:sp>
            <p:sp>
              <p:nvSpPr>
                <p:cNvPr id="118230" name="Line 135"/>
                <p:cNvSpPr>
                  <a:spLocks noChangeShapeType="1"/>
                </p:cNvSpPr>
                <p:nvPr/>
              </p:nvSpPr>
              <p:spPr bwMode="auto">
                <a:xfrm flipV="1">
                  <a:off x="3130" y="3302"/>
                  <a:ext cx="0" cy="14"/>
                </a:xfrm>
                <a:prstGeom prst="line">
                  <a:avLst/>
                </a:prstGeom>
                <a:noFill/>
                <a:ln w="0">
                  <a:solidFill>
                    <a:srgbClr val="000000"/>
                  </a:solidFill>
                  <a:round/>
                  <a:headEnd/>
                  <a:tailEnd/>
                </a:ln>
              </p:spPr>
              <p:txBody>
                <a:bodyPr/>
                <a:lstStyle/>
                <a:p>
                  <a:endParaRPr lang="ja-JP" altLang="en-US"/>
                </a:p>
              </p:txBody>
            </p:sp>
            <p:sp>
              <p:nvSpPr>
                <p:cNvPr id="118231" name="Line 136"/>
                <p:cNvSpPr>
                  <a:spLocks noChangeShapeType="1"/>
                </p:cNvSpPr>
                <p:nvPr/>
              </p:nvSpPr>
              <p:spPr bwMode="auto">
                <a:xfrm flipV="1">
                  <a:off x="3178" y="3302"/>
                  <a:ext cx="0" cy="14"/>
                </a:xfrm>
                <a:prstGeom prst="line">
                  <a:avLst/>
                </a:prstGeom>
                <a:noFill/>
                <a:ln w="0">
                  <a:solidFill>
                    <a:srgbClr val="000000"/>
                  </a:solidFill>
                  <a:round/>
                  <a:headEnd/>
                  <a:tailEnd/>
                </a:ln>
              </p:spPr>
              <p:txBody>
                <a:bodyPr/>
                <a:lstStyle/>
                <a:p>
                  <a:endParaRPr lang="ja-JP" altLang="en-US"/>
                </a:p>
              </p:txBody>
            </p:sp>
            <p:sp>
              <p:nvSpPr>
                <p:cNvPr id="118232" name="Line 137"/>
                <p:cNvSpPr>
                  <a:spLocks noChangeShapeType="1"/>
                </p:cNvSpPr>
                <p:nvPr/>
              </p:nvSpPr>
              <p:spPr bwMode="auto">
                <a:xfrm flipV="1">
                  <a:off x="3221" y="3302"/>
                  <a:ext cx="0" cy="14"/>
                </a:xfrm>
                <a:prstGeom prst="line">
                  <a:avLst/>
                </a:prstGeom>
                <a:noFill/>
                <a:ln w="0">
                  <a:solidFill>
                    <a:srgbClr val="000000"/>
                  </a:solidFill>
                  <a:round/>
                  <a:headEnd/>
                  <a:tailEnd/>
                </a:ln>
              </p:spPr>
              <p:txBody>
                <a:bodyPr/>
                <a:lstStyle/>
                <a:p>
                  <a:endParaRPr lang="ja-JP" altLang="en-US"/>
                </a:p>
              </p:txBody>
            </p:sp>
            <p:sp>
              <p:nvSpPr>
                <p:cNvPr id="118233" name="Line 138"/>
                <p:cNvSpPr>
                  <a:spLocks noChangeShapeType="1"/>
                </p:cNvSpPr>
                <p:nvPr/>
              </p:nvSpPr>
              <p:spPr bwMode="auto">
                <a:xfrm flipV="1">
                  <a:off x="3269" y="3302"/>
                  <a:ext cx="0" cy="14"/>
                </a:xfrm>
                <a:prstGeom prst="line">
                  <a:avLst/>
                </a:prstGeom>
                <a:noFill/>
                <a:ln w="0">
                  <a:solidFill>
                    <a:srgbClr val="000000"/>
                  </a:solidFill>
                  <a:round/>
                  <a:headEnd/>
                  <a:tailEnd/>
                </a:ln>
              </p:spPr>
              <p:txBody>
                <a:bodyPr/>
                <a:lstStyle/>
                <a:p>
                  <a:endParaRPr lang="ja-JP" altLang="en-US"/>
                </a:p>
              </p:txBody>
            </p:sp>
            <p:sp>
              <p:nvSpPr>
                <p:cNvPr id="118234" name="Line 139"/>
                <p:cNvSpPr>
                  <a:spLocks noChangeShapeType="1"/>
                </p:cNvSpPr>
                <p:nvPr/>
              </p:nvSpPr>
              <p:spPr bwMode="auto">
                <a:xfrm flipV="1">
                  <a:off x="3317" y="3302"/>
                  <a:ext cx="0" cy="14"/>
                </a:xfrm>
                <a:prstGeom prst="line">
                  <a:avLst/>
                </a:prstGeom>
                <a:noFill/>
                <a:ln w="0">
                  <a:solidFill>
                    <a:srgbClr val="000000"/>
                  </a:solidFill>
                  <a:round/>
                  <a:headEnd/>
                  <a:tailEnd/>
                </a:ln>
              </p:spPr>
              <p:txBody>
                <a:bodyPr/>
                <a:lstStyle/>
                <a:p>
                  <a:endParaRPr lang="ja-JP" altLang="en-US"/>
                </a:p>
              </p:txBody>
            </p:sp>
            <p:sp>
              <p:nvSpPr>
                <p:cNvPr id="118235" name="Line 140"/>
                <p:cNvSpPr>
                  <a:spLocks noChangeShapeType="1"/>
                </p:cNvSpPr>
                <p:nvPr/>
              </p:nvSpPr>
              <p:spPr bwMode="auto">
                <a:xfrm flipV="1">
                  <a:off x="3364" y="3302"/>
                  <a:ext cx="0" cy="14"/>
                </a:xfrm>
                <a:prstGeom prst="line">
                  <a:avLst/>
                </a:prstGeom>
                <a:noFill/>
                <a:ln w="0">
                  <a:solidFill>
                    <a:srgbClr val="000000"/>
                  </a:solidFill>
                  <a:round/>
                  <a:headEnd/>
                  <a:tailEnd/>
                </a:ln>
              </p:spPr>
              <p:txBody>
                <a:bodyPr/>
                <a:lstStyle/>
                <a:p>
                  <a:endParaRPr lang="ja-JP" altLang="en-US"/>
                </a:p>
              </p:txBody>
            </p:sp>
            <p:sp>
              <p:nvSpPr>
                <p:cNvPr id="118236" name="Line 141"/>
                <p:cNvSpPr>
                  <a:spLocks noChangeShapeType="1"/>
                </p:cNvSpPr>
                <p:nvPr/>
              </p:nvSpPr>
              <p:spPr bwMode="auto">
                <a:xfrm flipV="1">
                  <a:off x="3412" y="3302"/>
                  <a:ext cx="0" cy="14"/>
                </a:xfrm>
                <a:prstGeom prst="line">
                  <a:avLst/>
                </a:prstGeom>
                <a:noFill/>
                <a:ln w="0">
                  <a:solidFill>
                    <a:srgbClr val="000000"/>
                  </a:solidFill>
                  <a:round/>
                  <a:headEnd/>
                  <a:tailEnd/>
                </a:ln>
              </p:spPr>
              <p:txBody>
                <a:bodyPr/>
                <a:lstStyle/>
                <a:p>
                  <a:endParaRPr lang="ja-JP" altLang="en-US"/>
                </a:p>
              </p:txBody>
            </p:sp>
            <p:sp>
              <p:nvSpPr>
                <p:cNvPr id="118237" name="Line 142"/>
                <p:cNvSpPr>
                  <a:spLocks noChangeShapeType="1"/>
                </p:cNvSpPr>
                <p:nvPr/>
              </p:nvSpPr>
              <p:spPr bwMode="auto">
                <a:xfrm flipV="1">
                  <a:off x="3455" y="3302"/>
                  <a:ext cx="0" cy="14"/>
                </a:xfrm>
                <a:prstGeom prst="line">
                  <a:avLst/>
                </a:prstGeom>
                <a:noFill/>
                <a:ln w="0">
                  <a:solidFill>
                    <a:srgbClr val="000000"/>
                  </a:solidFill>
                  <a:round/>
                  <a:headEnd/>
                  <a:tailEnd/>
                </a:ln>
              </p:spPr>
              <p:txBody>
                <a:bodyPr/>
                <a:lstStyle/>
                <a:p>
                  <a:endParaRPr lang="ja-JP" altLang="en-US"/>
                </a:p>
              </p:txBody>
            </p:sp>
            <p:sp>
              <p:nvSpPr>
                <p:cNvPr id="118238" name="Line 143"/>
                <p:cNvSpPr>
                  <a:spLocks noChangeShapeType="1"/>
                </p:cNvSpPr>
                <p:nvPr/>
              </p:nvSpPr>
              <p:spPr bwMode="auto">
                <a:xfrm flipV="1">
                  <a:off x="3503" y="3302"/>
                  <a:ext cx="0" cy="14"/>
                </a:xfrm>
                <a:prstGeom prst="line">
                  <a:avLst/>
                </a:prstGeom>
                <a:noFill/>
                <a:ln w="0">
                  <a:solidFill>
                    <a:srgbClr val="000000"/>
                  </a:solidFill>
                  <a:round/>
                  <a:headEnd/>
                  <a:tailEnd/>
                </a:ln>
              </p:spPr>
              <p:txBody>
                <a:bodyPr/>
                <a:lstStyle/>
                <a:p>
                  <a:endParaRPr lang="ja-JP" altLang="en-US"/>
                </a:p>
              </p:txBody>
            </p:sp>
            <p:sp>
              <p:nvSpPr>
                <p:cNvPr id="118239" name="Line 144"/>
                <p:cNvSpPr>
                  <a:spLocks noChangeShapeType="1"/>
                </p:cNvSpPr>
                <p:nvPr/>
              </p:nvSpPr>
              <p:spPr bwMode="auto">
                <a:xfrm flipV="1">
                  <a:off x="3551" y="3302"/>
                  <a:ext cx="0" cy="14"/>
                </a:xfrm>
                <a:prstGeom prst="line">
                  <a:avLst/>
                </a:prstGeom>
                <a:noFill/>
                <a:ln w="0">
                  <a:solidFill>
                    <a:srgbClr val="000000"/>
                  </a:solidFill>
                  <a:round/>
                  <a:headEnd/>
                  <a:tailEnd/>
                </a:ln>
              </p:spPr>
              <p:txBody>
                <a:bodyPr/>
                <a:lstStyle/>
                <a:p>
                  <a:endParaRPr lang="ja-JP" altLang="en-US"/>
                </a:p>
              </p:txBody>
            </p:sp>
            <p:sp>
              <p:nvSpPr>
                <p:cNvPr id="118240" name="Line 145"/>
                <p:cNvSpPr>
                  <a:spLocks noChangeShapeType="1"/>
                </p:cNvSpPr>
                <p:nvPr/>
              </p:nvSpPr>
              <p:spPr bwMode="auto">
                <a:xfrm flipV="1">
                  <a:off x="3599" y="3302"/>
                  <a:ext cx="0" cy="14"/>
                </a:xfrm>
                <a:prstGeom prst="line">
                  <a:avLst/>
                </a:prstGeom>
                <a:noFill/>
                <a:ln w="0">
                  <a:solidFill>
                    <a:srgbClr val="000000"/>
                  </a:solidFill>
                  <a:round/>
                  <a:headEnd/>
                  <a:tailEnd/>
                </a:ln>
              </p:spPr>
              <p:txBody>
                <a:bodyPr/>
                <a:lstStyle/>
                <a:p>
                  <a:endParaRPr lang="ja-JP" altLang="en-US"/>
                </a:p>
              </p:txBody>
            </p:sp>
            <p:sp>
              <p:nvSpPr>
                <p:cNvPr id="118241" name="Line 146"/>
                <p:cNvSpPr>
                  <a:spLocks noChangeShapeType="1"/>
                </p:cNvSpPr>
                <p:nvPr/>
              </p:nvSpPr>
              <p:spPr bwMode="auto">
                <a:xfrm flipV="1">
                  <a:off x="3642" y="3302"/>
                  <a:ext cx="0" cy="14"/>
                </a:xfrm>
                <a:prstGeom prst="line">
                  <a:avLst/>
                </a:prstGeom>
                <a:noFill/>
                <a:ln w="0">
                  <a:solidFill>
                    <a:srgbClr val="000000"/>
                  </a:solidFill>
                  <a:round/>
                  <a:headEnd/>
                  <a:tailEnd/>
                </a:ln>
              </p:spPr>
              <p:txBody>
                <a:bodyPr/>
                <a:lstStyle/>
                <a:p>
                  <a:endParaRPr lang="ja-JP" altLang="en-US"/>
                </a:p>
              </p:txBody>
            </p:sp>
            <p:sp>
              <p:nvSpPr>
                <p:cNvPr id="118242" name="Line 147"/>
                <p:cNvSpPr>
                  <a:spLocks noChangeShapeType="1"/>
                </p:cNvSpPr>
                <p:nvPr/>
              </p:nvSpPr>
              <p:spPr bwMode="auto">
                <a:xfrm flipV="1">
                  <a:off x="3689" y="3302"/>
                  <a:ext cx="0" cy="14"/>
                </a:xfrm>
                <a:prstGeom prst="line">
                  <a:avLst/>
                </a:prstGeom>
                <a:noFill/>
                <a:ln w="0">
                  <a:solidFill>
                    <a:srgbClr val="000000"/>
                  </a:solidFill>
                  <a:round/>
                  <a:headEnd/>
                  <a:tailEnd/>
                </a:ln>
              </p:spPr>
              <p:txBody>
                <a:bodyPr/>
                <a:lstStyle/>
                <a:p>
                  <a:endParaRPr lang="ja-JP" altLang="en-US"/>
                </a:p>
              </p:txBody>
            </p:sp>
            <p:sp>
              <p:nvSpPr>
                <p:cNvPr id="118243" name="Line 148"/>
                <p:cNvSpPr>
                  <a:spLocks noChangeShapeType="1"/>
                </p:cNvSpPr>
                <p:nvPr/>
              </p:nvSpPr>
              <p:spPr bwMode="auto">
                <a:xfrm flipV="1">
                  <a:off x="3737" y="3302"/>
                  <a:ext cx="0" cy="14"/>
                </a:xfrm>
                <a:prstGeom prst="line">
                  <a:avLst/>
                </a:prstGeom>
                <a:noFill/>
                <a:ln w="0">
                  <a:solidFill>
                    <a:srgbClr val="000000"/>
                  </a:solidFill>
                  <a:round/>
                  <a:headEnd/>
                  <a:tailEnd/>
                </a:ln>
              </p:spPr>
              <p:txBody>
                <a:bodyPr/>
                <a:lstStyle/>
                <a:p>
                  <a:endParaRPr lang="ja-JP" altLang="en-US"/>
                </a:p>
              </p:txBody>
            </p:sp>
            <p:sp>
              <p:nvSpPr>
                <p:cNvPr id="118244" name="Line 149"/>
                <p:cNvSpPr>
                  <a:spLocks noChangeShapeType="1"/>
                </p:cNvSpPr>
                <p:nvPr/>
              </p:nvSpPr>
              <p:spPr bwMode="auto">
                <a:xfrm flipV="1">
                  <a:off x="3785" y="3302"/>
                  <a:ext cx="0" cy="14"/>
                </a:xfrm>
                <a:prstGeom prst="line">
                  <a:avLst/>
                </a:prstGeom>
                <a:noFill/>
                <a:ln w="0">
                  <a:solidFill>
                    <a:srgbClr val="000000"/>
                  </a:solidFill>
                  <a:round/>
                  <a:headEnd/>
                  <a:tailEnd/>
                </a:ln>
              </p:spPr>
              <p:txBody>
                <a:bodyPr/>
                <a:lstStyle/>
                <a:p>
                  <a:endParaRPr lang="ja-JP" altLang="en-US"/>
                </a:p>
              </p:txBody>
            </p:sp>
            <p:sp>
              <p:nvSpPr>
                <p:cNvPr id="118245" name="Line 150"/>
                <p:cNvSpPr>
                  <a:spLocks noChangeShapeType="1"/>
                </p:cNvSpPr>
                <p:nvPr/>
              </p:nvSpPr>
              <p:spPr bwMode="auto">
                <a:xfrm flipV="1">
                  <a:off x="3828" y="3302"/>
                  <a:ext cx="0" cy="14"/>
                </a:xfrm>
                <a:prstGeom prst="line">
                  <a:avLst/>
                </a:prstGeom>
                <a:noFill/>
                <a:ln w="0">
                  <a:solidFill>
                    <a:srgbClr val="000000"/>
                  </a:solidFill>
                  <a:round/>
                  <a:headEnd/>
                  <a:tailEnd/>
                </a:ln>
              </p:spPr>
              <p:txBody>
                <a:bodyPr/>
                <a:lstStyle/>
                <a:p>
                  <a:endParaRPr lang="ja-JP" altLang="en-US"/>
                </a:p>
              </p:txBody>
            </p:sp>
            <p:sp>
              <p:nvSpPr>
                <p:cNvPr id="118246" name="Line 151"/>
                <p:cNvSpPr>
                  <a:spLocks noChangeShapeType="1"/>
                </p:cNvSpPr>
                <p:nvPr/>
              </p:nvSpPr>
              <p:spPr bwMode="auto">
                <a:xfrm flipV="1">
                  <a:off x="3876" y="3302"/>
                  <a:ext cx="0" cy="14"/>
                </a:xfrm>
                <a:prstGeom prst="line">
                  <a:avLst/>
                </a:prstGeom>
                <a:noFill/>
                <a:ln w="0">
                  <a:solidFill>
                    <a:srgbClr val="000000"/>
                  </a:solidFill>
                  <a:round/>
                  <a:headEnd/>
                  <a:tailEnd/>
                </a:ln>
              </p:spPr>
              <p:txBody>
                <a:bodyPr/>
                <a:lstStyle/>
                <a:p>
                  <a:endParaRPr lang="ja-JP" altLang="en-US"/>
                </a:p>
              </p:txBody>
            </p:sp>
            <p:sp>
              <p:nvSpPr>
                <p:cNvPr id="118247" name="Line 152"/>
                <p:cNvSpPr>
                  <a:spLocks noChangeShapeType="1"/>
                </p:cNvSpPr>
                <p:nvPr/>
              </p:nvSpPr>
              <p:spPr bwMode="auto">
                <a:xfrm flipV="1">
                  <a:off x="3924" y="3302"/>
                  <a:ext cx="0" cy="14"/>
                </a:xfrm>
                <a:prstGeom prst="line">
                  <a:avLst/>
                </a:prstGeom>
                <a:noFill/>
                <a:ln w="0">
                  <a:solidFill>
                    <a:srgbClr val="000000"/>
                  </a:solidFill>
                  <a:round/>
                  <a:headEnd/>
                  <a:tailEnd/>
                </a:ln>
              </p:spPr>
              <p:txBody>
                <a:bodyPr/>
                <a:lstStyle/>
                <a:p>
                  <a:endParaRPr lang="ja-JP" altLang="en-US"/>
                </a:p>
              </p:txBody>
            </p:sp>
            <p:sp>
              <p:nvSpPr>
                <p:cNvPr id="118248" name="Line 153"/>
                <p:cNvSpPr>
                  <a:spLocks noChangeShapeType="1"/>
                </p:cNvSpPr>
                <p:nvPr/>
              </p:nvSpPr>
              <p:spPr bwMode="auto">
                <a:xfrm flipV="1">
                  <a:off x="3972" y="3302"/>
                  <a:ext cx="0" cy="14"/>
                </a:xfrm>
                <a:prstGeom prst="line">
                  <a:avLst/>
                </a:prstGeom>
                <a:noFill/>
                <a:ln w="0">
                  <a:solidFill>
                    <a:srgbClr val="000000"/>
                  </a:solidFill>
                  <a:round/>
                  <a:headEnd/>
                  <a:tailEnd/>
                </a:ln>
              </p:spPr>
              <p:txBody>
                <a:bodyPr/>
                <a:lstStyle/>
                <a:p>
                  <a:endParaRPr lang="ja-JP" altLang="en-US"/>
                </a:p>
              </p:txBody>
            </p:sp>
            <p:sp>
              <p:nvSpPr>
                <p:cNvPr id="118249" name="Line 154"/>
                <p:cNvSpPr>
                  <a:spLocks noChangeShapeType="1"/>
                </p:cNvSpPr>
                <p:nvPr/>
              </p:nvSpPr>
              <p:spPr bwMode="auto">
                <a:xfrm flipV="1">
                  <a:off x="4020" y="3302"/>
                  <a:ext cx="0" cy="14"/>
                </a:xfrm>
                <a:prstGeom prst="line">
                  <a:avLst/>
                </a:prstGeom>
                <a:noFill/>
                <a:ln w="0">
                  <a:solidFill>
                    <a:srgbClr val="000000"/>
                  </a:solidFill>
                  <a:round/>
                  <a:headEnd/>
                  <a:tailEnd/>
                </a:ln>
              </p:spPr>
              <p:txBody>
                <a:bodyPr/>
                <a:lstStyle/>
                <a:p>
                  <a:endParaRPr lang="ja-JP" altLang="en-US"/>
                </a:p>
              </p:txBody>
            </p:sp>
            <p:sp>
              <p:nvSpPr>
                <p:cNvPr id="118250" name="Line 155"/>
                <p:cNvSpPr>
                  <a:spLocks noChangeShapeType="1"/>
                </p:cNvSpPr>
                <p:nvPr/>
              </p:nvSpPr>
              <p:spPr bwMode="auto">
                <a:xfrm flipV="1">
                  <a:off x="4062" y="3302"/>
                  <a:ext cx="0" cy="14"/>
                </a:xfrm>
                <a:prstGeom prst="line">
                  <a:avLst/>
                </a:prstGeom>
                <a:noFill/>
                <a:ln w="0">
                  <a:solidFill>
                    <a:srgbClr val="000000"/>
                  </a:solidFill>
                  <a:round/>
                  <a:headEnd/>
                  <a:tailEnd/>
                </a:ln>
              </p:spPr>
              <p:txBody>
                <a:bodyPr/>
                <a:lstStyle/>
                <a:p>
                  <a:endParaRPr lang="ja-JP" altLang="en-US"/>
                </a:p>
              </p:txBody>
            </p:sp>
            <p:sp>
              <p:nvSpPr>
                <p:cNvPr id="118251" name="Line 156"/>
                <p:cNvSpPr>
                  <a:spLocks noChangeShapeType="1"/>
                </p:cNvSpPr>
                <p:nvPr/>
              </p:nvSpPr>
              <p:spPr bwMode="auto">
                <a:xfrm flipV="1">
                  <a:off x="4110" y="3302"/>
                  <a:ext cx="0" cy="14"/>
                </a:xfrm>
                <a:prstGeom prst="line">
                  <a:avLst/>
                </a:prstGeom>
                <a:noFill/>
                <a:ln w="0">
                  <a:solidFill>
                    <a:srgbClr val="000000"/>
                  </a:solidFill>
                  <a:round/>
                  <a:headEnd/>
                  <a:tailEnd/>
                </a:ln>
              </p:spPr>
              <p:txBody>
                <a:bodyPr/>
                <a:lstStyle/>
                <a:p>
                  <a:endParaRPr lang="ja-JP" altLang="en-US"/>
                </a:p>
              </p:txBody>
            </p:sp>
            <p:sp>
              <p:nvSpPr>
                <p:cNvPr id="118252" name="Line 157"/>
                <p:cNvSpPr>
                  <a:spLocks noChangeShapeType="1"/>
                </p:cNvSpPr>
                <p:nvPr/>
              </p:nvSpPr>
              <p:spPr bwMode="auto">
                <a:xfrm flipV="1">
                  <a:off x="4158" y="3302"/>
                  <a:ext cx="0" cy="14"/>
                </a:xfrm>
                <a:prstGeom prst="line">
                  <a:avLst/>
                </a:prstGeom>
                <a:noFill/>
                <a:ln w="0">
                  <a:solidFill>
                    <a:srgbClr val="000000"/>
                  </a:solidFill>
                  <a:round/>
                  <a:headEnd/>
                  <a:tailEnd/>
                </a:ln>
              </p:spPr>
              <p:txBody>
                <a:bodyPr/>
                <a:lstStyle/>
                <a:p>
                  <a:endParaRPr lang="ja-JP" altLang="en-US"/>
                </a:p>
              </p:txBody>
            </p:sp>
            <p:sp>
              <p:nvSpPr>
                <p:cNvPr id="118253" name="Line 158"/>
                <p:cNvSpPr>
                  <a:spLocks noChangeShapeType="1"/>
                </p:cNvSpPr>
                <p:nvPr/>
              </p:nvSpPr>
              <p:spPr bwMode="auto">
                <a:xfrm flipV="1">
                  <a:off x="4206" y="3302"/>
                  <a:ext cx="0" cy="14"/>
                </a:xfrm>
                <a:prstGeom prst="line">
                  <a:avLst/>
                </a:prstGeom>
                <a:noFill/>
                <a:ln w="0">
                  <a:solidFill>
                    <a:srgbClr val="000000"/>
                  </a:solidFill>
                  <a:round/>
                  <a:headEnd/>
                  <a:tailEnd/>
                </a:ln>
              </p:spPr>
              <p:txBody>
                <a:bodyPr/>
                <a:lstStyle/>
                <a:p>
                  <a:endParaRPr lang="ja-JP" altLang="en-US"/>
                </a:p>
              </p:txBody>
            </p:sp>
            <p:sp>
              <p:nvSpPr>
                <p:cNvPr id="118254" name="Line 159"/>
                <p:cNvSpPr>
                  <a:spLocks noChangeShapeType="1"/>
                </p:cNvSpPr>
                <p:nvPr/>
              </p:nvSpPr>
              <p:spPr bwMode="auto">
                <a:xfrm flipV="1">
                  <a:off x="4249" y="3302"/>
                  <a:ext cx="0" cy="14"/>
                </a:xfrm>
                <a:prstGeom prst="line">
                  <a:avLst/>
                </a:prstGeom>
                <a:noFill/>
                <a:ln w="0">
                  <a:solidFill>
                    <a:srgbClr val="000000"/>
                  </a:solidFill>
                  <a:round/>
                  <a:headEnd/>
                  <a:tailEnd/>
                </a:ln>
              </p:spPr>
              <p:txBody>
                <a:bodyPr/>
                <a:lstStyle/>
                <a:p>
                  <a:endParaRPr lang="ja-JP" altLang="en-US"/>
                </a:p>
              </p:txBody>
            </p:sp>
            <p:sp>
              <p:nvSpPr>
                <p:cNvPr id="118255" name="Line 160"/>
                <p:cNvSpPr>
                  <a:spLocks noChangeShapeType="1"/>
                </p:cNvSpPr>
                <p:nvPr/>
              </p:nvSpPr>
              <p:spPr bwMode="auto">
                <a:xfrm flipV="1">
                  <a:off x="4297" y="3302"/>
                  <a:ext cx="0" cy="14"/>
                </a:xfrm>
                <a:prstGeom prst="line">
                  <a:avLst/>
                </a:prstGeom>
                <a:noFill/>
                <a:ln w="0">
                  <a:solidFill>
                    <a:srgbClr val="000000"/>
                  </a:solidFill>
                  <a:round/>
                  <a:headEnd/>
                  <a:tailEnd/>
                </a:ln>
              </p:spPr>
              <p:txBody>
                <a:bodyPr/>
                <a:lstStyle/>
                <a:p>
                  <a:endParaRPr lang="ja-JP" altLang="en-US"/>
                </a:p>
              </p:txBody>
            </p:sp>
            <p:sp>
              <p:nvSpPr>
                <p:cNvPr id="118256" name="Line 161"/>
                <p:cNvSpPr>
                  <a:spLocks noChangeShapeType="1"/>
                </p:cNvSpPr>
                <p:nvPr/>
              </p:nvSpPr>
              <p:spPr bwMode="auto">
                <a:xfrm flipV="1">
                  <a:off x="4345" y="3302"/>
                  <a:ext cx="0" cy="14"/>
                </a:xfrm>
                <a:prstGeom prst="line">
                  <a:avLst/>
                </a:prstGeom>
                <a:noFill/>
                <a:ln w="0">
                  <a:solidFill>
                    <a:srgbClr val="000000"/>
                  </a:solidFill>
                  <a:round/>
                  <a:headEnd/>
                  <a:tailEnd/>
                </a:ln>
              </p:spPr>
              <p:txBody>
                <a:bodyPr/>
                <a:lstStyle/>
                <a:p>
                  <a:endParaRPr lang="ja-JP" altLang="en-US"/>
                </a:p>
              </p:txBody>
            </p:sp>
            <p:sp>
              <p:nvSpPr>
                <p:cNvPr id="118257" name="Line 162"/>
                <p:cNvSpPr>
                  <a:spLocks noChangeShapeType="1"/>
                </p:cNvSpPr>
                <p:nvPr/>
              </p:nvSpPr>
              <p:spPr bwMode="auto">
                <a:xfrm flipV="1">
                  <a:off x="4393" y="3302"/>
                  <a:ext cx="0" cy="14"/>
                </a:xfrm>
                <a:prstGeom prst="line">
                  <a:avLst/>
                </a:prstGeom>
                <a:noFill/>
                <a:ln w="0">
                  <a:solidFill>
                    <a:srgbClr val="000000"/>
                  </a:solidFill>
                  <a:round/>
                  <a:headEnd/>
                  <a:tailEnd/>
                </a:ln>
              </p:spPr>
              <p:txBody>
                <a:bodyPr/>
                <a:lstStyle/>
                <a:p>
                  <a:endParaRPr lang="ja-JP" altLang="en-US"/>
                </a:p>
              </p:txBody>
            </p:sp>
            <p:sp>
              <p:nvSpPr>
                <p:cNvPr id="118258" name="Line 163"/>
                <p:cNvSpPr>
                  <a:spLocks noChangeShapeType="1"/>
                </p:cNvSpPr>
                <p:nvPr/>
              </p:nvSpPr>
              <p:spPr bwMode="auto">
                <a:xfrm flipV="1">
                  <a:off x="4435" y="3302"/>
                  <a:ext cx="0" cy="14"/>
                </a:xfrm>
                <a:prstGeom prst="line">
                  <a:avLst/>
                </a:prstGeom>
                <a:noFill/>
                <a:ln w="0">
                  <a:solidFill>
                    <a:srgbClr val="000000"/>
                  </a:solidFill>
                  <a:round/>
                  <a:headEnd/>
                  <a:tailEnd/>
                </a:ln>
              </p:spPr>
              <p:txBody>
                <a:bodyPr/>
                <a:lstStyle/>
                <a:p>
                  <a:endParaRPr lang="ja-JP" altLang="en-US"/>
                </a:p>
              </p:txBody>
            </p:sp>
            <p:sp>
              <p:nvSpPr>
                <p:cNvPr id="118259" name="Line 164"/>
                <p:cNvSpPr>
                  <a:spLocks noChangeShapeType="1"/>
                </p:cNvSpPr>
                <p:nvPr/>
              </p:nvSpPr>
              <p:spPr bwMode="auto">
                <a:xfrm flipV="1">
                  <a:off x="4483" y="3302"/>
                  <a:ext cx="0" cy="14"/>
                </a:xfrm>
                <a:prstGeom prst="line">
                  <a:avLst/>
                </a:prstGeom>
                <a:noFill/>
                <a:ln w="0">
                  <a:solidFill>
                    <a:srgbClr val="000000"/>
                  </a:solidFill>
                  <a:round/>
                  <a:headEnd/>
                  <a:tailEnd/>
                </a:ln>
              </p:spPr>
              <p:txBody>
                <a:bodyPr/>
                <a:lstStyle/>
                <a:p>
                  <a:endParaRPr lang="ja-JP" altLang="en-US"/>
                </a:p>
              </p:txBody>
            </p:sp>
            <p:sp>
              <p:nvSpPr>
                <p:cNvPr id="118260" name="Line 165"/>
                <p:cNvSpPr>
                  <a:spLocks noChangeShapeType="1"/>
                </p:cNvSpPr>
                <p:nvPr/>
              </p:nvSpPr>
              <p:spPr bwMode="auto">
                <a:xfrm flipV="1">
                  <a:off x="4531" y="3302"/>
                  <a:ext cx="0" cy="14"/>
                </a:xfrm>
                <a:prstGeom prst="line">
                  <a:avLst/>
                </a:prstGeom>
                <a:noFill/>
                <a:ln w="0">
                  <a:solidFill>
                    <a:srgbClr val="000000"/>
                  </a:solidFill>
                  <a:round/>
                  <a:headEnd/>
                  <a:tailEnd/>
                </a:ln>
              </p:spPr>
              <p:txBody>
                <a:bodyPr/>
                <a:lstStyle/>
                <a:p>
                  <a:endParaRPr lang="ja-JP" altLang="en-US"/>
                </a:p>
              </p:txBody>
            </p:sp>
            <p:sp>
              <p:nvSpPr>
                <p:cNvPr id="118261" name="Line 166"/>
                <p:cNvSpPr>
                  <a:spLocks noChangeShapeType="1"/>
                </p:cNvSpPr>
                <p:nvPr/>
              </p:nvSpPr>
              <p:spPr bwMode="auto">
                <a:xfrm flipV="1">
                  <a:off x="4579" y="3302"/>
                  <a:ext cx="0" cy="14"/>
                </a:xfrm>
                <a:prstGeom prst="line">
                  <a:avLst/>
                </a:prstGeom>
                <a:noFill/>
                <a:ln w="0">
                  <a:solidFill>
                    <a:srgbClr val="000000"/>
                  </a:solidFill>
                  <a:round/>
                  <a:headEnd/>
                  <a:tailEnd/>
                </a:ln>
              </p:spPr>
              <p:txBody>
                <a:bodyPr/>
                <a:lstStyle/>
                <a:p>
                  <a:endParaRPr lang="ja-JP" altLang="en-US"/>
                </a:p>
              </p:txBody>
            </p:sp>
            <p:sp>
              <p:nvSpPr>
                <p:cNvPr id="118262" name="Line 167"/>
                <p:cNvSpPr>
                  <a:spLocks noChangeShapeType="1"/>
                </p:cNvSpPr>
                <p:nvPr/>
              </p:nvSpPr>
              <p:spPr bwMode="auto">
                <a:xfrm flipV="1">
                  <a:off x="4627" y="3302"/>
                  <a:ext cx="0" cy="14"/>
                </a:xfrm>
                <a:prstGeom prst="line">
                  <a:avLst/>
                </a:prstGeom>
                <a:noFill/>
                <a:ln w="0">
                  <a:solidFill>
                    <a:srgbClr val="000000"/>
                  </a:solidFill>
                  <a:round/>
                  <a:headEnd/>
                  <a:tailEnd/>
                </a:ln>
              </p:spPr>
              <p:txBody>
                <a:bodyPr/>
                <a:lstStyle/>
                <a:p>
                  <a:endParaRPr lang="ja-JP" altLang="en-US"/>
                </a:p>
              </p:txBody>
            </p:sp>
            <p:sp>
              <p:nvSpPr>
                <p:cNvPr id="118263" name="Line 168"/>
                <p:cNvSpPr>
                  <a:spLocks noChangeShapeType="1"/>
                </p:cNvSpPr>
                <p:nvPr/>
              </p:nvSpPr>
              <p:spPr bwMode="auto">
                <a:xfrm flipV="1">
                  <a:off x="4670" y="3302"/>
                  <a:ext cx="0" cy="14"/>
                </a:xfrm>
                <a:prstGeom prst="line">
                  <a:avLst/>
                </a:prstGeom>
                <a:noFill/>
                <a:ln w="0">
                  <a:solidFill>
                    <a:srgbClr val="000000"/>
                  </a:solidFill>
                  <a:round/>
                  <a:headEnd/>
                  <a:tailEnd/>
                </a:ln>
              </p:spPr>
              <p:txBody>
                <a:bodyPr/>
                <a:lstStyle/>
                <a:p>
                  <a:endParaRPr lang="ja-JP" altLang="en-US"/>
                </a:p>
              </p:txBody>
            </p:sp>
            <p:sp>
              <p:nvSpPr>
                <p:cNvPr id="118264" name="Line 169"/>
                <p:cNvSpPr>
                  <a:spLocks noChangeShapeType="1"/>
                </p:cNvSpPr>
                <p:nvPr/>
              </p:nvSpPr>
              <p:spPr bwMode="auto">
                <a:xfrm flipV="1">
                  <a:off x="4718" y="3302"/>
                  <a:ext cx="0" cy="14"/>
                </a:xfrm>
                <a:prstGeom prst="line">
                  <a:avLst/>
                </a:prstGeom>
                <a:noFill/>
                <a:ln w="0">
                  <a:solidFill>
                    <a:srgbClr val="000000"/>
                  </a:solidFill>
                  <a:round/>
                  <a:headEnd/>
                  <a:tailEnd/>
                </a:ln>
              </p:spPr>
              <p:txBody>
                <a:bodyPr/>
                <a:lstStyle/>
                <a:p>
                  <a:endParaRPr lang="ja-JP" altLang="en-US"/>
                </a:p>
              </p:txBody>
            </p:sp>
            <p:sp>
              <p:nvSpPr>
                <p:cNvPr id="118265" name="Line 170"/>
                <p:cNvSpPr>
                  <a:spLocks noChangeShapeType="1"/>
                </p:cNvSpPr>
                <p:nvPr/>
              </p:nvSpPr>
              <p:spPr bwMode="auto">
                <a:xfrm flipV="1">
                  <a:off x="4766" y="3302"/>
                  <a:ext cx="0" cy="14"/>
                </a:xfrm>
                <a:prstGeom prst="line">
                  <a:avLst/>
                </a:prstGeom>
                <a:noFill/>
                <a:ln w="0">
                  <a:solidFill>
                    <a:srgbClr val="000000"/>
                  </a:solidFill>
                  <a:round/>
                  <a:headEnd/>
                  <a:tailEnd/>
                </a:ln>
              </p:spPr>
              <p:txBody>
                <a:bodyPr/>
                <a:lstStyle/>
                <a:p>
                  <a:endParaRPr lang="ja-JP" altLang="en-US"/>
                </a:p>
              </p:txBody>
            </p:sp>
            <p:sp>
              <p:nvSpPr>
                <p:cNvPr id="118266" name="Line 171"/>
                <p:cNvSpPr>
                  <a:spLocks noChangeShapeType="1"/>
                </p:cNvSpPr>
                <p:nvPr/>
              </p:nvSpPr>
              <p:spPr bwMode="auto">
                <a:xfrm flipV="1">
                  <a:off x="4814" y="3302"/>
                  <a:ext cx="0" cy="14"/>
                </a:xfrm>
                <a:prstGeom prst="line">
                  <a:avLst/>
                </a:prstGeom>
                <a:noFill/>
                <a:ln w="0">
                  <a:solidFill>
                    <a:srgbClr val="000000"/>
                  </a:solidFill>
                  <a:round/>
                  <a:headEnd/>
                  <a:tailEnd/>
                </a:ln>
              </p:spPr>
              <p:txBody>
                <a:bodyPr/>
                <a:lstStyle/>
                <a:p>
                  <a:endParaRPr lang="ja-JP" altLang="en-US"/>
                </a:p>
              </p:txBody>
            </p:sp>
            <p:sp>
              <p:nvSpPr>
                <p:cNvPr id="118267" name="Line 172"/>
                <p:cNvSpPr>
                  <a:spLocks noChangeShapeType="1"/>
                </p:cNvSpPr>
                <p:nvPr/>
              </p:nvSpPr>
              <p:spPr bwMode="auto">
                <a:xfrm flipV="1">
                  <a:off x="4856" y="3302"/>
                  <a:ext cx="0" cy="14"/>
                </a:xfrm>
                <a:prstGeom prst="line">
                  <a:avLst/>
                </a:prstGeom>
                <a:noFill/>
                <a:ln w="0">
                  <a:solidFill>
                    <a:srgbClr val="000000"/>
                  </a:solidFill>
                  <a:round/>
                  <a:headEnd/>
                  <a:tailEnd/>
                </a:ln>
              </p:spPr>
              <p:txBody>
                <a:bodyPr/>
                <a:lstStyle/>
                <a:p>
                  <a:endParaRPr lang="ja-JP" altLang="en-US"/>
                </a:p>
              </p:txBody>
            </p:sp>
            <p:sp>
              <p:nvSpPr>
                <p:cNvPr id="118268" name="Line 173"/>
                <p:cNvSpPr>
                  <a:spLocks noChangeShapeType="1"/>
                </p:cNvSpPr>
                <p:nvPr/>
              </p:nvSpPr>
              <p:spPr bwMode="auto">
                <a:xfrm flipV="1">
                  <a:off x="4904" y="3302"/>
                  <a:ext cx="0" cy="14"/>
                </a:xfrm>
                <a:prstGeom prst="line">
                  <a:avLst/>
                </a:prstGeom>
                <a:noFill/>
                <a:ln w="0">
                  <a:solidFill>
                    <a:srgbClr val="000000"/>
                  </a:solidFill>
                  <a:round/>
                  <a:headEnd/>
                  <a:tailEnd/>
                </a:ln>
              </p:spPr>
              <p:txBody>
                <a:bodyPr/>
                <a:lstStyle/>
                <a:p>
                  <a:endParaRPr lang="ja-JP" altLang="en-US"/>
                </a:p>
              </p:txBody>
            </p:sp>
            <p:sp>
              <p:nvSpPr>
                <p:cNvPr id="118269" name="Line 174"/>
                <p:cNvSpPr>
                  <a:spLocks noChangeShapeType="1"/>
                </p:cNvSpPr>
                <p:nvPr/>
              </p:nvSpPr>
              <p:spPr bwMode="auto">
                <a:xfrm flipV="1">
                  <a:off x="4952" y="3302"/>
                  <a:ext cx="0" cy="14"/>
                </a:xfrm>
                <a:prstGeom prst="line">
                  <a:avLst/>
                </a:prstGeom>
                <a:noFill/>
                <a:ln w="0">
                  <a:solidFill>
                    <a:srgbClr val="000000"/>
                  </a:solidFill>
                  <a:round/>
                  <a:headEnd/>
                  <a:tailEnd/>
                </a:ln>
              </p:spPr>
              <p:txBody>
                <a:bodyPr/>
                <a:lstStyle/>
                <a:p>
                  <a:endParaRPr lang="ja-JP" altLang="en-US"/>
                </a:p>
              </p:txBody>
            </p:sp>
            <p:sp>
              <p:nvSpPr>
                <p:cNvPr id="118270" name="Line 175"/>
                <p:cNvSpPr>
                  <a:spLocks noChangeShapeType="1"/>
                </p:cNvSpPr>
                <p:nvPr/>
              </p:nvSpPr>
              <p:spPr bwMode="auto">
                <a:xfrm flipV="1">
                  <a:off x="5000" y="3302"/>
                  <a:ext cx="0" cy="14"/>
                </a:xfrm>
                <a:prstGeom prst="line">
                  <a:avLst/>
                </a:prstGeom>
                <a:noFill/>
                <a:ln w="0">
                  <a:solidFill>
                    <a:srgbClr val="000000"/>
                  </a:solidFill>
                  <a:round/>
                  <a:headEnd/>
                  <a:tailEnd/>
                </a:ln>
              </p:spPr>
              <p:txBody>
                <a:bodyPr/>
                <a:lstStyle/>
                <a:p>
                  <a:endParaRPr lang="ja-JP" altLang="en-US"/>
                </a:p>
              </p:txBody>
            </p:sp>
            <p:sp>
              <p:nvSpPr>
                <p:cNvPr id="118271" name="Line 176"/>
                <p:cNvSpPr>
                  <a:spLocks noChangeShapeType="1"/>
                </p:cNvSpPr>
                <p:nvPr/>
              </p:nvSpPr>
              <p:spPr bwMode="auto">
                <a:xfrm flipV="1">
                  <a:off x="5048" y="3302"/>
                  <a:ext cx="0" cy="14"/>
                </a:xfrm>
                <a:prstGeom prst="line">
                  <a:avLst/>
                </a:prstGeom>
                <a:noFill/>
                <a:ln w="0">
                  <a:solidFill>
                    <a:srgbClr val="000000"/>
                  </a:solidFill>
                  <a:round/>
                  <a:headEnd/>
                  <a:tailEnd/>
                </a:ln>
              </p:spPr>
              <p:txBody>
                <a:bodyPr/>
                <a:lstStyle/>
                <a:p>
                  <a:endParaRPr lang="ja-JP" altLang="en-US"/>
                </a:p>
              </p:txBody>
            </p:sp>
            <p:sp>
              <p:nvSpPr>
                <p:cNvPr id="118272" name="Line 177"/>
                <p:cNvSpPr>
                  <a:spLocks noChangeShapeType="1"/>
                </p:cNvSpPr>
                <p:nvPr/>
              </p:nvSpPr>
              <p:spPr bwMode="auto">
                <a:xfrm flipV="1">
                  <a:off x="5091" y="3302"/>
                  <a:ext cx="0" cy="14"/>
                </a:xfrm>
                <a:prstGeom prst="line">
                  <a:avLst/>
                </a:prstGeom>
                <a:noFill/>
                <a:ln w="0">
                  <a:solidFill>
                    <a:srgbClr val="000000"/>
                  </a:solidFill>
                  <a:round/>
                  <a:headEnd/>
                  <a:tailEnd/>
                </a:ln>
              </p:spPr>
              <p:txBody>
                <a:bodyPr/>
                <a:lstStyle/>
                <a:p>
                  <a:endParaRPr lang="ja-JP" altLang="en-US"/>
                </a:p>
              </p:txBody>
            </p:sp>
            <p:sp>
              <p:nvSpPr>
                <p:cNvPr id="118273" name="Line 178"/>
                <p:cNvSpPr>
                  <a:spLocks noChangeShapeType="1"/>
                </p:cNvSpPr>
                <p:nvPr/>
              </p:nvSpPr>
              <p:spPr bwMode="auto">
                <a:xfrm flipV="1">
                  <a:off x="5139" y="3302"/>
                  <a:ext cx="0" cy="14"/>
                </a:xfrm>
                <a:prstGeom prst="line">
                  <a:avLst/>
                </a:prstGeom>
                <a:noFill/>
                <a:ln w="0">
                  <a:solidFill>
                    <a:srgbClr val="000000"/>
                  </a:solidFill>
                  <a:round/>
                  <a:headEnd/>
                  <a:tailEnd/>
                </a:ln>
              </p:spPr>
              <p:txBody>
                <a:bodyPr/>
                <a:lstStyle/>
                <a:p>
                  <a:endParaRPr lang="ja-JP" altLang="en-US"/>
                </a:p>
              </p:txBody>
            </p:sp>
            <p:sp>
              <p:nvSpPr>
                <p:cNvPr id="118274" name="Line 179"/>
                <p:cNvSpPr>
                  <a:spLocks noChangeShapeType="1"/>
                </p:cNvSpPr>
                <p:nvPr/>
              </p:nvSpPr>
              <p:spPr bwMode="auto">
                <a:xfrm flipV="1">
                  <a:off x="5187" y="3302"/>
                  <a:ext cx="0" cy="14"/>
                </a:xfrm>
                <a:prstGeom prst="line">
                  <a:avLst/>
                </a:prstGeom>
                <a:noFill/>
                <a:ln w="0">
                  <a:solidFill>
                    <a:srgbClr val="000000"/>
                  </a:solidFill>
                  <a:round/>
                  <a:headEnd/>
                  <a:tailEnd/>
                </a:ln>
              </p:spPr>
              <p:txBody>
                <a:bodyPr/>
                <a:lstStyle/>
                <a:p>
                  <a:endParaRPr lang="ja-JP" altLang="en-US"/>
                </a:p>
              </p:txBody>
            </p:sp>
            <p:sp>
              <p:nvSpPr>
                <p:cNvPr id="118275" name="Line 180"/>
                <p:cNvSpPr>
                  <a:spLocks noChangeShapeType="1"/>
                </p:cNvSpPr>
                <p:nvPr/>
              </p:nvSpPr>
              <p:spPr bwMode="auto">
                <a:xfrm flipV="1">
                  <a:off x="5235" y="3302"/>
                  <a:ext cx="0" cy="14"/>
                </a:xfrm>
                <a:prstGeom prst="line">
                  <a:avLst/>
                </a:prstGeom>
                <a:noFill/>
                <a:ln w="0">
                  <a:solidFill>
                    <a:srgbClr val="000000"/>
                  </a:solidFill>
                  <a:round/>
                  <a:headEnd/>
                  <a:tailEnd/>
                </a:ln>
              </p:spPr>
              <p:txBody>
                <a:bodyPr/>
                <a:lstStyle/>
                <a:p>
                  <a:endParaRPr lang="ja-JP" altLang="en-US"/>
                </a:p>
              </p:txBody>
            </p:sp>
            <p:sp>
              <p:nvSpPr>
                <p:cNvPr id="118276" name="Line 181"/>
                <p:cNvSpPr>
                  <a:spLocks noChangeShapeType="1"/>
                </p:cNvSpPr>
                <p:nvPr/>
              </p:nvSpPr>
              <p:spPr bwMode="auto">
                <a:xfrm flipV="1">
                  <a:off x="5277" y="3302"/>
                  <a:ext cx="0" cy="14"/>
                </a:xfrm>
                <a:prstGeom prst="line">
                  <a:avLst/>
                </a:prstGeom>
                <a:noFill/>
                <a:ln w="0">
                  <a:solidFill>
                    <a:srgbClr val="000000"/>
                  </a:solidFill>
                  <a:round/>
                  <a:headEnd/>
                  <a:tailEnd/>
                </a:ln>
              </p:spPr>
              <p:txBody>
                <a:bodyPr/>
                <a:lstStyle/>
                <a:p>
                  <a:endParaRPr lang="ja-JP" altLang="en-US"/>
                </a:p>
              </p:txBody>
            </p:sp>
            <p:sp>
              <p:nvSpPr>
                <p:cNvPr id="118277" name="Line 182"/>
                <p:cNvSpPr>
                  <a:spLocks noChangeShapeType="1"/>
                </p:cNvSpPr>
                <p:nvPr/>
              </p:nvSpPr>
              <p:spPr bwMode="auto">
                <a:xfrm flipV="1">
                  <a:off x="5325" y="3302"/>
                  <a:ext cx="0" cy="14"/>
                </a:xfrm>
                <a:prstGeom prst="line">
                  <a:avLst/>
                </a:prstGeom>
                <a:noFill/>
                <a:ln w="0">
                  <a:solidFill>
                    <a:srgbClr val="000000"/>
                  </a:solidFill>
                  <a:round/>
                  <a:headEnd/>
                  <a:tailEnd/>
                </a:ln>
              </p:spPr>
              <p:txBody>
                <a:bodyPr/>
                <a:lstStyle/>
                <a:p>
                  <a:endParaRPr lang="ja-JP" altLang="en-US"/>
                </a:p>
              </p:txBody>
            </p:sp>
            <p:sp>
              <p:nvSpPr>
                <p:cNvPr id="118278" name="Line 183"/>
                <p:cNvSpPr>
                  <a:spLocks noChangeShapeType="1"/>
                </p:cNvSpPr>
                <p:nvPr/>
              </p:nvSpPr>
              <p:spPr bwMode="auto">
                <a:xfrm flipV="1">
                  <a:off x="5373" y="3302"/>
                  <a:ext cx="0" cy="14"/>
                </a:xfrm>
                <a:prstGeom prst="line">
                  <a:avLst/>
                </a:prstGeom>
                <a:noFill/>
                <a:ln w="0">
                  <a:solidFill>
                    <a:srgbClr val="000000"/>
                  </a:solidFill>
                  <a:round/>
                  <a:headEnd/>
                  <a:tailEnd/>
                </a:ln>
              </p:spPr>
              <p:txBody>
                <a:bodyPr/>
                <a:lstStyle/>
                <a:p>
                  <a:endParaRPr lang="ja-JP" altLang="en-US"/>
                </a:p>
              </p:txBody>
            </p:sp>
            <p:sp>
              <p:nvSpPr>
                <p:cNvPr id="118279" name="Line 184"/>
                <p:cNvSpPr>
                  <a:spLocks noChangeShapeType="1"/>
                </p:cNvSpPr>
                <p:nvPr/>
              </p:nvSpPr>
              <p:spPr bwMode="auto">
                <a:xfrm flipV="1">
                  <a:off x="5421" y="3302"/>
                  <a:ext cx="0" cy="14"/>
                </a:xfrm>
                <a:prstGeom prst="line">
                  <a:avLst/>
                </a:prstGeom>
                <a:noFill/>
                <a:ln w="0">
                  <a:solidFill>
                    <a:srgbClr val="000000"/>
                  </a:solidFill>
                  <a:round/>
                  <a:headEnd/>
                  <a:tailEnd/>
                </a:ln>
              </p:spPr>
              <p:txBody>
                <a:bodyPr/>
                <a:lstStyle/>
                <a:p>
                  <a:endParaRPr lang="ja-JP" altLang="en-US"/>
                </a:p>
              </p:txBody>
            </p:sp>
            <p:sp>
              <p:nvSpPr>
                <p:cNvPr id="118280" name="Line 185"/>
                <p:cNvSpPr>
                  <a:spLocks noChangeShapeType="1"/>
                </p:cNvSpPr>
                <p:nvPr/>
              </p:nvSpPr>
              <p:spPr bwMode="auto">
                <a:xfrm flipV="1">
                  <a:off x="5464" y="3302"/>
                  <a:ext cx="0" cy="14"/>
                </a:xfrm>
                <a:prstGeom prst="line">
                  <a:avLst/>
                </a:prstGeom>
                <a:noFill/>
                <a:ln w="0">
                  <a:solidFill>
                    <a:srgbClr val="000000"/>
                  </a:solidFill>
                  <a:round/>
                  <a:headEnd/>
                  <a:tailEnd/>
                </a:ln>
              </p:spPr>
              <p:txBody>
                <a:bodyPr/>
                <a:lstStyle/>
                <a:p>
                  <a:endParaRPr lang="ja-JP" altLang="en-US"/>
                </a:p>
              </p:txBody>
            </p:sp>
            <p:sp>
              <p:nvSpPr>
                <p:cNvPr id="118281" name="Line 186"/>
                <p:cNvSpPr>
                  <a:spLocks noChangeShapeType="1"/>
                </p:cNvSpPr>
                <p:nvPr/>
              </p:nvSpPr>
              <p:spPr bwMode="auto">
                <a:xfrm flipV="1">
                  <a:off x="5512" y="3302"/>
                  <a:ext cx="0" cy="14"/>
                </a:xfrm>
                <a:prstGeom prst="line">
                  <a:avLst/>
                </a:prstGeom>
                <a:noFill/>
                <a:ln w="0">
                  <a:solidFill>
                    <a:srgbClr val="000000"/>
                  </a:solidFill>
                  <a:round/>
                  <a:headEnd/>
                  <a:tailEnd/>
                </a:ln>
              </p:spPr>
              <p:txBody>
                <a:bodyPr/>
                <a:lstStyle/>
                <a:p>
                  <a:endParaRPr lang="ja-JP" altLang="en-US"/>
                </a:p>
              </p:txBody>
            </p:sp>
            <p:sp>
              <p:nvSpPr>
                <p:cNvPr id="118282" name="Line 187"/>
                <p:cNvSpPr>
                  <a:spLocks noChangeShapeType="1"/>
                </p:cNvSpPr>
                <p:nvPr/>
              </p:nvSpPr>
              <p:spPr bwMode="auto">
                <a:xfrm flipV="1">
                  <a:off x="5560" y="3302"/>
                  <a:ext cx="0" cy="14"/>
                </a:xfrm>
                <a:prstGeom prst="line">
                  <a:avLst/>
                </a:prstGeom>
                <a:noFill/>
                <a:ln w="0">
                  <a:solidFill>
                    <a:srgbClr val="000000"/>
                  </a:solidFill>
                  <a:round/>
                  <a:headEnd/>
                  <a:tailEnd/>
                </a:ln>
              </p:spPr>
              <p:txBody>
                <a:bodyPr/>
                <a:lstStyle/>
                <a:p>
                  <a:endParaRPr lang="ja-JP" altLang="en-US"/>
                </a:p>
              </p:txBody>
            </p:sp>
            <p:sp>
              <p:nvSpPr>
                <p:cNvPr id="118283" name="Line 188"/>
                <p:cNvSpPr>
                  <a:spLocks noChangeShapeType="1"/>
                </p:cNvSpPr>
                <p:nvPr/>
              </p:nvSpPr>
              <p:spPr bwMode="auto">
                <a:xfrm flipV="1">
                  <a:off x="653" y="3292"/>
                  <a:ext cx="0" cy="24"/>
                </a:xfrm>
                <a:prstGeom prst="line">
                  <a:avLst/>
                </a:prstGeom>
                <a:noFill/>
                <a:ln w="0">
                  <a:solidFill>
                    <a:srgbClr val="000000"/>
                  </a:solidFill>
                  <a:round/>
                  <a:headEnd/>
                  <a:tailEnd/>
                </a:ln>
              </p:spPr>
              <p:txBody>
                <a:bodyPr/>
                <a:lstStyle/>
                <a:p>
                  <a:endParaRPr lang="ja-JP" altLang="en-US"/>
                </a:p>
              </p:txBody>
            </p:sp>
            <p:sp>
              <p:nvSpPr>
                <p:cNvPr id="118284" name="Line 189"/>
                <p:cNvSpPr>
                  <a:spLocks noChangeShapeType="1"/>
                </p:cNvSpPr>
                <p:nvPr/>
              </p:nvSpPr>
              <p:spPr bwMode="auto">
                <a:xfrm flipV="1">
                  <a:off x="887" y="3292"/>
                  <a:ext cx="0" cy="24"/>
                </a:xfrm>
                <a:prstGeom prst="line">
                  <a:avLst/>
                </a:prstGeom>
                <a:noFill/>
                <a:ln w="0">
                  <a:solidFill>
                    <a:srgbClr val="000000"/>
                  </a:solidFill>
                  <a:round/>
                  <a:headEnd/>
                  <a:tailEnd/>
                </a:ln>
              </p:spPr>
              <p:txBody>
                <a:bodyPr/>
                <a:lstStyle/>
                <a:p>
                  <a:endParaRPr lang="ja-JP" altLang="en-US"/>
                </a:p>
              </p:txBody>
            </p:sp>
            <p:sp>
              <p:nvSpPr>
                <p:cNvPr id="118285" name="Line 190"/>
                <p:cNvSpPr>
                  <a:spLocks noChangeShapeType="1"/>
                </p:cNvSpPr>
                <p:nvPr/>
              </p:nvSpPr>
              <p:spPr bwMode="auto">
                <a:xfrm flipV="1">
                  <a:off x="1121" y="3292"/>
                  <a:ext cx="0" cy="24"/>
                </a:xfrm>
                <a:prstGeom prst="line">
                  <a:avLst/>
                </a:prstGeom>
                <a:noFill/>
                <a:ln w="0">
                  <a:solidFill>
                    <a:srgbClr val="000000"/>
                  </a:solidFill>
                  <a:round/>
                  <a:headEnd/>
                  <a:tailEnd/>
                </a:ln>
              </p:spPr>
              <p:txBody>
                <a:bodyPr/>
                <a:lstStyle/>
                <a:p>
                  <a:endParaRPr lang="ja-JP" altLang="en-US"/>
                </a:p>
              </p:txBody>
            </p:sp>
            <p:sp>
              <p:nvSpPr>
                <p:cNvPr id="118286" name="Line 191"/>
                <p:cNvSpPr>
                  <a:spLocks noChangeShapeType="1"/>
                </p:cNvSpPr>
                <p:nvPr/>
              </p:nvSpPr>
              <p:spPr bwMode="auto">
                <a:xfrm flipV="1">
                  <a:off x="1356" y="3292"/>
                  <a:ext cx="0" cy="24"/>
                </a:xfrm>
                <a:prstGeom prst="line">
                  <a:avLst/>
                </a:prstGeom>
                <a:noFill/>
                <a:ln w="0">
                  <a:solidFill>
                    <a:srgbClr val="000000"/>
                  </a:solidFill>
                  <a:round/>
                  <a:headEnd/>
                  <a:tailEnd/>
                </a:ln>
              </p:spPr>
              <p:txBody>
                <a:bodyPr/>
                <a:lstStyle/>
                <a:p>
                  <a:endParaRPr lang="ja-JP" altLang="en-US"/>
                </a:p>
              </p:txBody>
            </p:sp>
            <p:sp>
              <p:nvSpPr>
                <p:cNvPr id="118287" name="Line 192"/>
                <p:cNvSpPr>
                  <a:spLocks noChangeShapeType="1"/>
                </p:cNvSpPr>
                <p:nvPr/>
              </p:nvSpPr>
              <p:spPr bwMode="auto">
                <a:xfrm flipV="1">
                  <a:off x="1585" y="3292"/>
                  <a:ext cx="0" cy="24"/>
                </a:xfrm>
                <a:prstGeom prst="line">
                  <a:avLst/>
                </a:prstGeom>
                <a:noFill/>
                <a:ln w="0">
                  <a:solidFill>
                    <a:srgbClr val="000000"/>
                  </a:solidFill>
                  <a:round/>
                  <a:headEnd/>
                  <a:tailEnd/>
                </a:ln>
              </p:spPr>
              <p:txBody>
                <a:bodyPr/>
                <a:lstStyle/>
                <a:p>
                  <a:endParaRPr lang="ja-JP" altLang="en-US"/>
                </a:p>
              </p:txBody>
            </p:sp>
            <p:sp>
              <p:nvSpPr>
                <p:cNvPr id="118288" name="Line 193"/>
                <p:cNvSpPr>
                  <a:spLocks noChangeShapeType="1"/>
                </p:cNvSpPr>
                <p:nvPr/>
              </p:nvSpPr>
              <p:spPr bwMode="auto">
                <a:xfrm flipV="1">
                  <a:off x="1819" y="3292"/>
                  <a:ext cx="0" cy="24"/>
                </a:xfrm>
                <a:prstGeom prst="line">
                  <a:avLst/>
                </a:prstGeom>
                <a:noFill/>
                <a:ln w="0">
                  <a:solidFill>
                    <a:srgbClr val="000000"/>
                  </a:solidFill>
                  <a:round/>
                  <a:headEnd/>
                  <a:tailEnd/>
                </a:ln>
              </p:spPr>
              <p:txBody>
                <a:bodyPr/>
                <a:lstStyle/>
                <a:p>
                  <a:endParaRPr lang="ja-JP" altLang="en-US"/>
                </a:p>
              </p:txBody>
            </p:sp>
            <p:sp>
              <p:nvSpPr>
                <p:cNvPr id="118289" name="Line 194"/>
                <p:cNvSpPr>
                  <a:spLocks noChangeShapeType="1"/>
                </p:cNvSpPr>
                <p:nvPr/>
              </p:nvSpPr>
              <p:spPr bwMode="auto">
                <a:xfrm flipV="1">
                  <a:off x="2054" y="3292"/>
                  <a:ext cx="0" cy="24"/>
                </a:xfrm>
                <a:prstGeom prst="line">
                  <a:avLst/>
                </a:prstGeom>
                <a:noFill/>
                <a:ln w="0">
                  <a:solidFill>
                    <a:srgbClr val="000000"/>
                  </a:solidFill>
                  <a:round/>
                  <a:headEnd/>
                  <a:tailEnd/>
                </a:ln>
              </p:spPr>
              <p:txBody>
                <a:bodyPr/>
                <a:lstStyle/>
                <a:p>
                  <a:endParaRPr lang="ja-JP" altLang="en-US"/>
                </a:p>
              </p:txBody>
            </p:sp>
            <p:sp>
              <p:nvSpPr>
                <p:cNvPr id="118290" name="Line 195"/>
                <p:cNvSpPr>
                  <a:spLocks noChangeShapeType="1"/>
                </p:cNvSpPr>
                <p:nvPr/>
              </p:nvSpPr>
              <p:spPr bwMode="auto">
                <a:xfrm flipV="1">
                  <a:off x="2288" y="3292"/>
                  <a:ext cx="0" cy="24"/>
                </a:xfrm>
                <a:prstGeom prst="line">
                  <a:avLst/>
                </a:prstGeom>
                <a:noFill/>
                <a:ln w="0">
                  <a:solidFill>
                    <a:srgbClr val="000000"/>
                  </a:solidFill>
                  <a:round/>
                  <a:headEnd/>
                  <a:tailEnd/>
                </a:ln>
              </p:spPr>
              <p:txBody>
                <a:bodyPr/>
                <a:lstStyle/>
                <a:p>
                  <a:endParaRPr lang="ja-JP" altLang="en-US"/>
                </a:p>
              </p:txBody>
            </p:sp>
            <p:sp>
              <p:nvSpPr>
                <p:cNvPr id="118291" name="Line 196"/>
                <p:cNvSpPr>
                  <a:spLocks noChangeShapeType="1"/>
                </p:cNvSpPr>
                <p:nvPr/>
              </p:nvSpPr>
              <p:spPr bwMode="auto">
                <a:xfrm flipV="1">
                  <a:off x="2523" y="3292"/>
                  <a:ext cx="0" cy="24"/>
                </a:xfrm>
                <a:prstGeom prst="line">
                  <a:avLst/>
                </a:prstGeom>
                <a:noFill/>
                <a:ln w="0">
                  <a:solidFill>
                    <a:srgbClr val="000000"/>
                  </a:solidFill>
                  <a:round/>
                  <a:headEnd/>
                  <a:tailEnd/>
                </a:ln>
              </p:spPr>
              <p:txBody>
                <a:bodyPr/>
                <a:lstStyle/>
                <a:p>
                  <a:endParaRPr lang="ja-JP" altLang="en-US"/>
                </a:p>
              </p:txBody>
            </p:sp>
            <p:sp>
              <p:nvSpPr>
                <p:cNvPr id="118292" name="Line 197"/>
                <p:cNvSpPr>
                  <a:spLocks noChangeShapeType="1"/>
                </p:cNvSpPr>
                <p:nvPr/>
              </p:nvSpPr>
              <p:spPr bwMode="auto">
                <a:xfrm flipV="1">
                  <a:off x="2757" y="3292"/>
                  <a:ext cx="0" cy="24"/>
                </a:xfrm>
                <a:prstGeom prst="line">
                  <a:avLst/>
                </a:prstGeom>
                <a:noFill/>
                <a:ln w="0">
                  <a:solidFill>
                    <a:srgbClr val="000000"/>
                  </a:solidFill>
                  <a:round/>
                  <a:headEnd/>
                  <a:tailEnd/>
                </a:ln>
              </p:spPr>
              <p:txBody>
                <a:bodyPr/>
                <a:lstStyle/>
                <a:p>
                  <a:endParaRPr lang="ja-JP" altLang="en-US"/>
                </a:p>
              </p:txBody>
            </p:sp>
            <p:sp>
              <p:nvSpPr>
                <p:cNvPr id="118293" name="Line 198"/>
                <p:cNvSpPr>
                  <a:spLocks noChangeShapeType="1"/>
                </p:cNvSpPr>
                <p:nvPr/>
              </p:nvSpPr>
              <p:spPr bwMode="auto">
                <a:xfrm flipV="1">
                  <a:off x="2992" y="3292"/>
                  <a:ext cx="0" cy="24"/>
                </a:xfrm>
                <a:prstGeom prst="line">
                  <a:avLst/>
                </a:prstGeom>
                <a:noFill/>
                <a:ln w="0">
                  <a:solidFill>
                    <a:srgbClr val="000000"/>
                  </a:solidFill>
                  <a:round/>
                  <a:headEnd/>
                  <a:tailEnd/>
                </a:ln>
              </p:spPr>
              <p:txBody>
                <a:bodyPr/>
                <a:lstStyle/>
                <a:p>
                  <a:endParaRPr lang="ja-JP" altLang="en-US"/>
                </a:p>
              </p:txBody>
            </p:sp>
            <p:sp>
              <p:nvSpPr>
                <p:cNvPr id="118294" name="Line 199"/>
                <p:cNvSpPr>
                  <a:spLocks noChangeShapeType="1"/>
                </p:cNvSpPr>
                <p:nvPr/>
              </p:nvSpPr>
              <p:spPr bwMode="auto">
                <a:xfrm flipV="1">
                  <a:off x="3221" y="3292"/>
                  <a:ext cx="0" cy="24"/>
                </a:xfrm>
                <a:prstGeom prst="line">
                  <a:avLst/>
                </a:prstGeom>
                <a:noFill/>
                <a:ln w="0">
                  <a:solidFill>
                    <a:srgbClr val="000000"/>
                  </a:solidFill>
                  <a:round/>
                  <a:headEnd/>
                  <a:tailEnd/>
                </a:ln>
              </p:spPr>
              <p:txBody>
                <a:bodyPr/>
                <a:lstStyle/>
                <a:p>
                  <a:endParaRPr lang="ja-JP" altLang="en-US"/>
                </a:p>
              </p:txBody>
            </p:sp>
            <p:sp>
              <p:nvSpPr>
                <p:cNvPr id="118295" name="Line 200"/>
                <p:cNvSpPr>
                  <a:spLocks noChangeShapeType="1"/>
                </p:cNvSpPr>
                <p:nvPr/>
              </p:nvSpPr>
              <p:spPr bwMode="auto">
                <a:xfrm flipV="1">
                  <a:off x="3455" y="3292"/>
                  <a:ext cx="0" cy="24"/>
                </a:xfrm>
                <a:prstGeom prst="line">
                  <a:avLst/>
                </a:prstGeom>
                <a:noFill/>
                <a:ln w="0">
                  <a:solidFill>
                    <a:srgbClr val="000000"/>
                  </a:solidFill>
                  <a:round/>
                  <a:headEnd/>
                  <a:tailEnd/>
                </a:ln>
              </p:spPr>
              <p:txBody>
                <a:bodyPr/>
                <a:lstStyle/>
                <a:p>
                  <a:endParaRPr lang="ja-JP" altLang="en-US"/>
                </a:p>
              </p:txBody>
            </p:sp>
            <p:sp>
              <p:nvSpPr>
                <p:cNvPr id="118296" name="Line 201"/>
                <p:cNvSpPr>
                  <a:spLocks noChangeShapeType="1"/>
                </p:cNvSpPr>
                <p:nvPr/>
              </p:nvSpPr>
              <p:spPr bwMode="auto">
                <a:xfrm flipV="1">
                  <a:off x="3689" y="3292"/>
                  <a:ext cx="0" cy="24"/>
                </a:xfrm>
                <a:prstGeom prst="line">
                  <a:avLst/>
                </a:prstGeom>
                <a:noFill/>
                <a:ln w="0">
                  <a:solidFill>
                    <a:srgbClr val="000000"/>
                  </a:solidFill>
                  <a:round/>
                  <a:headEnd/>
                  <a:tailEnd/>
                </a:ln>
              </p:spPr>
              <p:txBody>
                <a:bodyPr/>
                <a:lstStyle/>
                <a:p>
                  <a:endParaRPr lang="ja-JP" altLang="en-US"/>
                </a:p>
              </p:txBody>
            </p:sp>
            <p:sp>
              <p:nvSpPr>
                <p:cNvPr id="118297" name="Line 202"/>
                <p:cNvSpPr>
                  <a:spLocks noChangeShapeType="1"/>
                </p:cNvSpPr>
                <p:nvPr/>
              </p:nvSpPr>
              <p:spPr bwMode="auto">
                <a:xfrm flipV="1">
                  <a:off x="3924" y="3292"/>
                  <a:ext cx="0" cy="24"/>
                </a:xfrm>
                <a:prstGeom prst="line">
                  <a:avLst/>
                </a:prstGeom>
                <a:noFill/>
                <a:ln w="0">
                  <a:solidFill>
                    <a:srgbClr val="000000"/>
                  </a:solidFill>
                  <a:round/>
                  <a:headEnd/>
                  <a:tailEnd/>
                </a:ln>
              </p:spPr>
              <p:txBody>
                <a:bodyPr/>
                <a:lstStyle/>
                <a:p>
                  <a:endParaRPr lang="ja-JP" altLang="en-US"/>
                </a:p>
              </p:txBody>
            </p:sp>
            <p:sp>
              <p:nvSpPr>
                <p:cNvPr id="118298" name="Line 203"/>
                <p:cNvSpPr>
                  <a:spLocks noChangeShapeType="1"/>
                </p:cNvSpPr>
                <p:nvPr/>
              </p:nvSpPr>
              <p:spPr bwMode="auto">
                <a:xfrm flipV="1">
                  <a:off x="4158" y="3292"/>
                  <a:ext cx="0" cy="24"/>
                </a:xfrm>
                <a:prstGeom prst="line">
                  <a:avLst/>
                </a:prstGeom>
                <a:noFill/>
                <a:ln w="0">
                  <a:solidFill>
                    <a:srgbClr val="000000"/>
                  </a:solidFill>
                  <a:round/>
                  <a:headEnd/>
                  <a:tailEnd/>
                </a:ln>
              </p:spPr>
              <p:txBody>
                <a:bodyPr/>
                <a:lstStyle/>
                <a:p>
                  <a:endParaRPr lang="ja-JP" altLang="en-US"/>
                </a:p>
              </p:txBody>
            </p:sp>
            <p:sp>
              <p:nvSpPr>
                <p:cNvPr id="118299" name="Line 204"/>
                <p:cNvSpPr>
                  <a:spLocks noChangeShapeType="1"/>
                </p:cNvSpPr>
                <p:nvPr/>
              </p:nvSpPr>
              <p:spPr bwMode="auto">
                <a:xfrm flipV="1">
                  <a:off x="4393" y="3292"/>
                  <a:ext cx="0" cy="24"/>
                </a:xfrm>
                <a:prstGeom prst="line">
                  <a:avLst/>
                </a:prstGeom>
                <a:noFill/>
                <a:ln w="0">
                  <a:solidFill>
                    <a:srgbClr val="000000"/>
                  </a:solidFill>
                  <a:round/>
                  <a:headEnd/>
                  <a:tailEnd/>
                </a:ln>
              </p:spPr>
              <p:txBody>
                <a:bodyPr/>
                <a:lstStyle/>
                <a:p>
                  <a:endParaRPr lang="ja-JP" altLang="en-US"/>
                </a:p>
              </p:txBody>
            </p:sp>
            <p:sp>
              <p:nvSpPr>
                <p:cNvPr id="118300" name="Line 205"/>
                <p:cNvSpPr>
                  <a:spLocks noChangeShapeType="1"/>
                </p:cNvSpPr>
                <p:nvPr/>
              </p:nvSpPr>
              <p:spPr bwMode="auto">
                <a:xfrm flipV="1">
                  <a:off x="4627" y="3292"/>
                  <a:ext cx="0" cy="24"/>
                </a:xfrm>
                <a:prstGeom prst="line">
                  <a:avLst/>
                </a:prstGeom>
                <a:noFill/>
                <a:ln w="0">
                  <a:solidFill>
                    <a:srgbClr val="000000"/>
                  </a:solidFill>
                  <a:round/>
                  <a:headEnd/>
                  <a:tailEnd/>
                </a:ln>
              </p:spPr>
              <p:txBody>
                <a:bodyPr/>
                <a:lstStyle/>
                <a:p>
                  <a:endParaRPr lang="ja-JP" altLang="en-US"/>
                </a:p>
              </p:txBody>
            </p:sp>
            <p:sp>
              <p:nvSpPr>
                <p:cNvPr id="118301" name="Line 206"/>
                <p:cNvSpPr>
                  <a:spLocks noChangeShapeType="1"/>
                </p:cNvSpPr>
                <p:nvPr/>
              </p:nvSpPr>
              <p:spPr bwMode="auto">
                <a:xfrm flipV="1">
                  <a:off x="4856" y="3292"/>
                  <a:ext cx="0" cy="24"/>
                </a:xfrm>
                <a:prstGeom prst="line">
                  <a:avLst/>
                </a:prstGeom>
                <a:noFill/>
                <a:ln w="0">
                  <a:solidFill>
                    <a:srgbClr val="000000"/>
                  </a:solidFill>
                  <a:round/>
                  <a:headEnd/>
                  <a:tailEnd/>
                </a:ln>
              </p:spPr>
              <p:txBody>
                <a:bodyPr/>
                <a:lstStyle/>
                <a:p>
                  <a:endParaRPr lang="ja-JP" altLang="en-US"/>
                </a:p>
              </p:txBody>
            </p:sp>
            <p:sp>
              <p:nvSpPr>
                <p:cNvPr id="118302" name="Line 207"/>
                <p:cNvSpPr>
                  <a:spLocks noChangeShapeType="1"/>
                </p:cNvSpPr>
                <p:nvPr/>
              </p:nvSpPr>
              <p:spPr bwMode="auto">
                <a:xfrm flipV="1">
                  <a:off x="5091" y="3292"/>
                  <a:ext cx="0" cy="24"/>
                </a:xfrm>
                <a:prstGeom prst="line">
                  <a:avLst/>
                </a:prstGeom>
                <a:noFill/>
                <a:ln w="0">
                  <a:solidFill>
                    <a:srgbClr val="000000"/>
                  </a:solidFill>
                  <a:round/>
                  <a:headEnd/>
                  <a:tailEnd/>
                </a:ln>
              </p:spPr>
              <p:txBody>
                <a:bodyPr/>
                <a:lstStyle/>
                <a:p>
                  <a:endParaRPr lang="ja-JP" altLang="en-US"/>
                </a:p>
              </p:txBody>
            </p:sp>
            <p:sp>
              <p:nvSpPr>
                <p:cNvPr id="118303" name="Line 208"/>
                <p:cNvSpPr>
                  <a:spLocks noChangeShapeType="1"/>
                </p:cNvSpPr>
                <p:nvPr/>
              </p:nvSpPr>
              <p:spPr bwMode="auto">
                <a:xfrm flipV="1">
                  <a:off x="5325" y="3292"/>
                  <a:ext cx="0" cy="24"/>
                </a:xfrm>
                <a:prstGeom prst="line">
                  <a:avLst/>
                </a:prstGeom>
                <a:noFill/>
                <a:ln w="0">
                  <a:solidFill>
                    <a:srgbClr val="000000"/>
                  </a:solidFill>
                  <a:round/>
                  <a:headEnd/>
                  <a:tailEnd/>
                </a:ln>
              </p:spPr>
              <p:txBody>
                <a:bodyPr/>
                <a:lstStyle/>
                <a:p>
                  <a:endParaRPr lang="ja-JP" altLang="en-US"/>
                </a:p>
              </p:txBody>
            </p:sp>
            <p:sp>
              <p:nvSpPr>
                <p:cNvPr id="118304" name="Line 209"/>
                <p:cNvSpPr>
                  <a:spLocks noChangeShapeType="1"/>
                </p:cNvSpPr>
                <p:nvPr/>
              </p:nvSpPr>
              <p:spPr bwMode="auto">
                <a:xfrm flipV="1">
                  <a:off x="5560" y="3292"/>
                  <a:ext cx="0" cy="24"/>
                </a:xfrm>
                <a:prstGeom prst="line">
                  <a:avLst/>
                </a:prstGeom>
                <a:noFill/>
                <a:ln w="0">
                  <a:solidFill>
                    <a:srgbClr val="000000"/>
                  </a:solidFill>
                  <a:round/>
                  <a:headEnd/>
                  <a:tailEnd/>
                </a:ln>
              </p:spPr>
              <p:txBody>
                <a:bodyPr/>
                <a:lstStyle/>
                <a:p>
                  <a:endParaRPr lang="ja-JP" altLang="en-US"/>
                </a:p>
              </p:txBody>
            </p:sp>
            <p:sp>
              <p:nvSpPr>
                <p:cNvPr id="118305" name="Freeform 210"/>
                <p:cNvSpPr>
                  <a:spLocks/>
                </p:cNvSpPr>
                <p:nvPr/>
              </p:nvSpPr>
              <p:spPr bwMode="auto">
                <a:xfrm>
                  <a:off x="653" y="1366"/>
                  <a:ext cx="1166" cy="1777"/>
                </a:xfrm>
                <a:custGeom>
                  <a:avLst/>
                  <a:gdLst>
                    <a:gd name="T0" fmla="*/ 0 w 219"/>
                    <a:gd name="T1" fmla="*/ 362 h 379"/>
                    <a:gd name="T2" fmla="*/ 9 w 219"/>
                    <a:gd name="T3" fmla="*/ 317 h 379"/>
                    <a:gd name="T4" fmla="*/ 18 w 219"/>
                    <a:gd name="T5" fmla="*/ 330 h 379"/>
                    <a:gd name="T6" fmla="*/ 26 w 219"/>
                    <a:gd name="T7" fmla="*/ 301 h 379"/>
                    <a:gd name="T8" fmla="*/ 35 w 219"/>
                    <a:gd name="T9" fmla="*/ 280 h 379"/>
                    <a:gd name="T10" fmla="*/ 44 w 219"/>
                    <a:gd name="T11" fmla="*/ 319 h 379"/>
                    <a:gd name="T12" fmla="*/ 53 w 219"/>
                    <a:gd name="T13" fmla="*/ 327 h 379"/>
                    <a:gd name="T14" fmla="*/ 61 w 219"/>
                    <a:gd name="T15" fmla="*/ 283 h 379"/>
                    <a:gd name="T16" fmla="*/ 70 w 219"/>
                    <a:gd name="T17" fmla="*/ 68 h 379"/>
                    <a:gd name="T18" fmla="*/ 79 w 219"/>
                    <a:gd name="T19" fmla="*/ 209 h 379"/>
                    <a:gd name="T20" fmla="*/ 88 w 219"/>
                    <a:gd name="T21" fmla="*/ 165 h 379"/>
                    <a:gd name="T22" fmla="*/ 96 w 219"/>
                    <a:gd name="T23" fmla="*/ 196 h 379"/>
                    <a:gd name="T24" fmla="*/ 105 w 219"/>
                    <a:gd name="T25" fmla="*/ 271 h 379"/>
                    <a:gd name="T26" fmla="*/ 114 w 219"/>
                    <a:gd name="T27" fmla="*/ 247 h 379"/>
                    <a:gd name="T28" fmla="*/ 123 w 219"/>
                    <a:gd name="T29" fmla="*/ 0 h 379"/>
                    <a:gd name="T30" fmla="*/ 132 w 219"/>
                    <a:gd name="T31" fmla="*/ 137 h 379"/>
                    <a:gd name="T32" fmla="*/ 140 w 219"/>
                    <a:gd name="T33" fmla="*/ 66 h 379"/>
                    <a:gd name="T34" fmla="*/ 149 w 219"/>
                    <a:gd name="T35" fmla="*/ 307 h 379"/>
                    <a:gd name="T36" fmla="*/ 158 w 219"/>
                    <a:gd name="T37" fmla="*/ 258 h 379"/>
                    <a:gd name="T38" fmla="*/ 167 w 219"/>
                    <a:gd name="T39" fmla="*/ 311 h 379"/>
                    <a:gd name="T40" fmla="*/ 175 w 219"/>
                    <a:gd name="T41" fmla="*/ 379 h 379"/>
                    <a:gd name="T42" fmla="*/ 184 w 219"/>
                    <a:gd name="T43" fmla="*/ 348 h 379"/>
                    <a:gd name="T44" fmla="*/ 193 w 219"/>
                    <a:gd name="T45" fmla="*/ 372 h 379"/>
                    <a:gd name="T46" fmla="*/ 202 w 219"/>
                    <a:gd name="T47" fmla="*/ 334 h 379"/>
                    <a:gd name="T48" fmla="*/ 211 w 219"/>
                    <a:gd name="T49" fmla="*/ 315 h 379"/>
                    <a:gd name="T50" fmla="*/ 219 w 219"/>
                    <a:gd name="T51" fmla="*/ 332 h 3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9"/>
                    <a:gd name="T79" fmla="*/ 0 h 379"/>
                    <a:gd name="T80" fmla="*/ 219 w 219"/>
                    <a:gd name="T81" fmla="*/ 379 h 3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9" h="379">
                      <a:moveTo>
                        <a:pt x="0" y="362"/>
                      </a:moveTo>
                      <a:lnTo>
                        <a:pt x="9" y="317"/>
                      </a:lnTo>
                      <a:lnTo>
                        <a:pt x="18" y="330"/>
                      </a:lnTo>
                      <a:lnTo>
                        <a:pt x="26" y="301"/>
                      </a:lnTo>
                      <a:lnTo>
                        <a:pt x="35" y="280"/>
                      </a:lnTo>
                      <a:lnTo>
                        <a:pt x="44" y="319"/>
                      </a:lnTo>
                      <a:lnTo>
                        <a:pt x="53" y="327"/>
                      </a:lnTo>
                      <a:lnTo>
                        <a:pt x="61" y="283"/>
                      </a:lnTo>
                      <a:lnTo>
                        <a:pt x="70" y="68"/>
                      </a:lnTo>
                      <a:lnTo>
                        <a:pt x="79" y="209"/>
                      </a:lnTo>
                      <a:lnTo>
                        <a:pt x="88" y="165"/>
                      </a:lnTo>
                      <a:lnTo>
                        <a:pt x="96" y="196"/>
                      </a:lnTo>
                      <a:lnTo>
                        <a:pt x="105" y="271"/>
                      </a:lnTo>
                      <a:lnTo>
                        <a:pt x="114" y="247"/>
                      </a:lnTo>
                      <a:lnTo>
                        <a:pt x="123" y="0"/>
                      </a:lnTo>
                      <a:lnTo>
                        <a:pt x="132" y="137"/>
                      </a:lnTo>
                      <a:lnTo>
                        <a:pt x="140" y="66"/>
                      </a:lnTo>
                      <a:lnTo>
                        <a:pt x="149" y="307"/>
                      </a:lnTo>
                      <a:lnTo>
                        <a:pt x="158" y="258"/>
                      </a:lnTo>
                      <a:lnTo>
                        <a:pt x="167" y="311"/>
                      </a:lnTo>
                      <a:lnTo>
                        <a:pt x="175" y="379"/>
                      </a:lnTo>
                      <a:lnTo>
                        <a:pt x="184" y="348"/>
                      </a:lnTo>
                      <a:lnTo>
                        <a:pt x="193" y="372"/>
                      </a:lnTo>
                      <a:lnTo>
                        <a:pt x="202" y="334"/>
                      </a:lnTo>
                      <a:lnTo>
                        <a:pt x="211" y="315"/>
                      </a:lnTo>
                      <a:lnTo>
                        <a:pt x="219" y="332"/>
                      </a:lnTo>
                    </a:path>
                  </a:pathLst>
                </a:custGeom>
                <a:noFill/>
                <a:ln w="17463">
                  <a:solidFill>
                    <a:srgbClr val="FF0000"/>
                  </a:solidFill>
                  <a:prstDash val="solid"/>
                  <a:round/>
                  <a:headEnd/>
                  <a:tailEnd/>
                </a:ln>
              </p:spPr>
              <p:txBody>
                <a:bodyPr/>
                <a:lstStyle/>
                <a:p>
                  <a:endParaRPr lang="ja-JP" altLang="en-US"/>
                </a:p>
              </p:txBody>
            </p:sp>
            <p:sp>
              <p:nvSpPr>
                <p:cNvPr id="118306" name="Freeform 211"/>
                <p:cNvSpPr>
                  <a:spLocks/>
                </p:cNvSpPr>
                <p:nvPr/>
              </p:nvSpPr>
              <p:spPr bwMode="auto">
                <a:xfrm>
                  <a:off x="1963" y="2707"/>
                  <a:ext cx="1029" cy="543"/>
                </a:xfrm>
                <a:custGeom>
                  <a:avLst/>
                  <a:gdLst>
                    <a:gd name="T0" fmla="*/ 0 w 193"/>
                    <a:gd name="T1" fmla="*/ 74 h 116"/>
                    <a:gd name="T2" fmla="*/ 8 w 193"/>
                    <a:gd name="T3" fmla="*/ 116 h 116"/>
                    <a:gd name="T4" fmla="*/ 17 w 193"/>
                    <a:gd name="T5" fmla="*/ 113 h 116"/>
                    <a:gd name="T6" fmla="*/ 26 w 193"/>
                    <a:gd name="T7" fmla="*/ 100 h 116"/>
                    <a:gd name="T8" fmla="*/ 35 w 193"/>
                    <a:gd name="T9" fmla="*/ 111 h 116"/>
                    <a:gd name="T10" fmla="*/ 43 w 193"/>
                    <a:gd name="T11" fmla="*/ 99 h 116"/>
                    <a:gd name="T12" fmla="*/ 52 w 193"/>
                    <a:gd name="T13" fmla="*/ 88 h 116"/>
                    <a:gd name="T14" fmla="*/ 61 w 193"/>
                    <a:gd name="T15" fmla="*/ 80 h 116"/>
                    <a:gd name="T16" fmla="*/ 70 w 193"/>
                    <a:gd name="T17" fmla="*/ 102 h 116"/>
                    <a:gd name="T18" fmla="*/ 79 w 193"/>
                    <a:gd name="T19" fmla="*/ 100 h 116"/>
                    <a:gd name="T20" fmla="*/ 87 w 193"/>
                    <a:gd name="T21" fmla="*/ 97 h 116"/>
                    <a:gd name="T22" fmla="*/ 96 w 193"/>
                    <a:gd name="T23" fmla="*/ 68 h 116"/>
                    <a:gd name="T24" fmla="*/ 105 w 193"/>
                    <a:gd name="T25" fmla="*/ 83 h 116"/>
                    <a:gd name="T26" fmla="*/ 114 w 193"/>
                    <a:gd name="T27" fmla="*/ 89 h 116"/>
                    <a:gd name="T28" fmla="*/ 122 w 193"/>
                    <a:gd name="T29" fmla="*/ 54 h 116"/>
                    <a:gd name="T30" fmla="*/ 131 w 193"/>
                    <a:gd name="T31" fmla="*/ 0 h 116"/>
                    <a:gd name="T32" fmla="*/ 140 w 193"/>
                    <a:gd name="T33" fmla="*/ 78 h 116"/>
                    <a:gd name="T34" fmla="*/ 149 w 193"/>
                    <a:gd name="T35" fmla="*/ 112 h 116"/>
                    <a:gd name="T36" fmla="*/ 157 w 193"/>
                    <a:gd name="T37" fmla="*/ 110 h 116"/>
                    <a:gd name="T38" fmla="*/ 166 w 193"/>
                    <a:gd name="T39" fmla="*/ 102 h 116"/>
                    <a:gd name="T40" fmla="*/ 175 w 193"/>
                    <a:gd name="T41" fmla="*/ 57 h 116"/>
                    <a:gd name="T42" fmla="*/ 184 w 193"/>
                    <a:gd name="T43" fmla="*/ 87 h 116"/>
                    <a:gd name="T44" fmla="*/ 193 w 193"/>
                    <a:gd name="T45" fmla="*/ 8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3"/>
                    <a:gd name="T70" fmla="*/ 0 h 116"/>
                    <a:gd name="T71" fmla="*/ 193 w 193"/>
                    <a:gd name="T72" fmla="*/ 116 h 1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3" h="116">
                      <a:moveTo>
                        <a:pt x="0" y="74"/>
                      </a:moveTo>
                      <a:lnTo>
                        <a:pt x="8" y="116"/>
                      </a:lnTo>
                      <a:lnTo>
                        <a:pt x="17" y="113"/>
                      </a:lnTo>
                      <a:lnTo>
                        <a:pt x="26" y="100"/>
                      </a:lnTo>
                      <a:lnTo>
                        <a:pt x="35" y="111"/>
                      </a:lnTo>
                      <a:lnTo>
                        <a:pt x="43" y="99"/>
                      </a:lnTo>
                      <a:lnTo>
                        <a:pt x="52" y="88"/>
                      </a:lnTo>
                      <a:lnTo>
                        <a:pt x="61" y="80"/>
                      </a:lnTo>
                      <a:lnTo>
                        <a:pt x="70" y="102"/>
                      </a:lnTo>
                      <a:lnTo>
                        <a:pt x="79" y="100"/>
                      </a:lnTo>
                      <a:lnTo>
                        <a:pt x="87" y="97"/>
                      </a:lnTo>
                      <a:lnTo>
                        <a:pt x="96" y="68"/>
                      </a:lnTo>
                      <a:lnTo>
                        <a:pt x="105" y="83"/>
                      </a:lnTo>
                      <a:lnTo>
                        <a:pt x="114" y="89"/>
                      </a:lnTo>
                      <a:lnTo>
                        <a:pt x="122" y="54"/>
                      </a:lnTo>
                      <a:lnTo>
                        <a:pt x="131" y="0"/>
                      </a:lnTo>
                      <a:lnTo>
                        <a:pt x="140" y="78"/>
                      </a:lnTo>
                      <a:lnTo>
                        <a:pt x="149" y="112"/>
                      </a:lnTo>
                      <a:lnTo>
                        <a:pt x="157" y="110"/>
                      </a:lnTo>
                      <a:lnTo>
                        <a:pt x="166" y="102"/>
                      </a:lnTo>
                      <a:lnTo>
                        <a:pt x="175" y="57"/>
                      </a:lnTo>
                      <a:lnTo>
                        <a:pt x="184" y="87"/>
                      </a:lnTo>
                      <a:lnTo>
                        <a:pt x="193" y="86"/>
                      </a:lnTo>
                    </a:path>
                  </a:pathLst>
                </a:custGeom>
                <a:noFill/>
                <a:ln w="17463">
                  <a:solidFill>
                    <a:srgbClr val="FF0000"/>
                  </a:solidFill>
                  <a:prstDash val="solid"/>
                  <a:round/>
                  <a:headEnd/>
                  <a:tailEnd/>
                </a:ln>
              </p:spPr>
              <p:txBody>
                <a:bodyPr/>
                <a:lstStyle/>
                <a:p>
                  <a:endParaRPr lang="ja-JP" altLang="en-US"/>
                </a:p>
              </p:txBody>
            </p:sp>
            <p:sp>
              <p:nvSpPr>
                <p:cNvPr id="118307" name="Freeform 212"/>
                <p:cNvSpPr>
                  <a:spLocks/>
                </p:cNvSpPr>
                <p:nvPr/>
              </p:nvSpPr>
              <p:spPr bwMode="auto">
                <a:xfrm>
                  <a:off x="3130" y="2177"/>
                  <a:ext cx="1167" cy="1087"/>
                </a:xfrm>
                <a:custGeom>
                  <a:avLst/>
                  <a:gdLst>
                    <a:gd name="T0" fmla="*/ 0 w 219"/>
                    <a:gd name="T1" fmla="*/ 232 h 232"/>
                    <a:gd name="T2" fmla="*/ 9 w 219"/>
                    <a:gd name="T3" fmla="*/ 193 h 232"/>
                    <a:gd name="T4" fmla="*/ 17 w 219"/>
                    <a:gd name="T5" fmla="*/ 219 h 232"/>
                    <a:gd name="T6" fmla="*/ 26 w 219"/>
                    <a:gd name="T7" fmla="*/ 216 h 232"/>
                    <a:gd name="T8" fmla="*/ 35 w 219"/>
                    <a:gd name="T9" fmla="*/ 183 h 232"/>
                    <a:gd name="T10" fmla="*/ 44 w 219"/>
                    <a:gd name="T11" fmla="*/ 164 h 232"/>
                    <a:gd name="T12" fmla="*/ 53 w 219"/>
                    <a:gd name="T13" fmla="*/ 191 h 232"/>
                    <a:gd name="T14" fmla="*/ 61 w 219"/>
                    <a:gd name="T15" fmla="*/ 164 h 232"/>
                    <a:gd name="T16" fmla="*/ 70 w 219"/>
                    <a:gd name="T17" fmla="*/ 179 h 232"/>
                    <a:gd name="T18" fmla="*/ 79 w 219"/>
                    <a:gd name="T19" fmla="*/ 186 h 232"/>
                    <a:gd name="T20" fmla="*/ 88 w 219"/>
                    <a:gd name="T21" fmla="*/ 203 h 232"/>
                    <a:gd name="T22" fmla="*/ 96 w 219"/>
                    <a:gd name="T23" fmla="*/ 173 h 232"/>
                    <a:gd name="T24" fmla="*/ 105 w 219"/>
                    <a:gd name="T25" fmla="*/ 109 h 232"/>
                    <a:gd name="T26" fmla="*/ 114 w 219"/>
                    <a:gd name="T27" fmla="*/ 136 h 232"/>
                    <a:gd name="T28" fmla="*/ 123 w 219"/>
                    <a:gd name="T29" fmla="*/ 199 h 232"/>
                    <a:gd name="T30" fmla="*/ 131 w 219"/>
                    <a:gd name="T31" fmla="*/ 186 h 232"/>
                    <a:gd name="T32" fmla="*/ 140 w 219"/>
                    <a:gd name="T33" fmla="*/ 142 h 232"/>
                    <a:gd name="T34" fmla="*/ 149 w 219"/>
                    <a:gd name="T35" fmla="*/ 135 h 232"/>
                    <a:gd name="T36" fmla="*/ 158 w 219"/>
                    <a:gd name="T37" fmla="*/ 83 h 232"/>
                    <a:gd name="T38" fmla="*/ 167 w 219"/>
                    <a:gd name="T39" fmla="*/ 0 h 232"/>
                    <a:gd name="T40" fmla="*/ 175 w 219"/>
                    <a:gd name="T41" fmla="*/ 24 h 232"/>
                    <a:gd name="T42" fmla="*/ 184 w 219"/>
                    <a:gd name="T43" fmla="*/ 209 h 232"/>
                    <a:gd name="T44" fmla="*/ 193 w 219"/>
                    <a:gd name="T45" fmla="*/ 103 h 232"/>
                    <a:gd name="T46" fmla="*/ 202 w 219"/>
                    <a:gd name="T47" fmla="*/ 187 h 232"/>
                    <a:gd name="T48" fmla="*/ 210 w 219"/>
                    <a:gd name="T49" fmla="*/ 212 h 232"/>
                    <a:gd name="T50" fmla="*/ 219 w 219"/>
                    <a:gd name="T51" fmla="*/ 223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9"/>
                    <a:gd name="T79" fmla="*/ 0 h 232"/>
                    <a:gd name="T80" fmla="*/ 219 w 219"/>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9" h="232">
                      <a:moveTo>
                        <a:pt x="0" y="232"/>
                      </a:moveTo>
                      <a:lnTo>
                        <a:pt x="9" y="193"/>
                      </a:lnTo>
                      <a:lnTo>
                        <a:pt x="17" y="219"/>
                      </a:lnTo>
                      <a:lnTo>
                        <a:pt x="26" y="216"/>
                      </a:lnTo>
                      <a:lnTo>
                        <a:pt x="35" y="183"/>
                      </a:lnTo>
                      <a:lnTo>
                        <a:pt x="44" y="164"/>
                      </a:lnTo>
                      <a:lnTo>
                        <a:pt x="53" y="191"/>
                      </a:lnTo>
                      <a:lnTo>
                        <a:pt x="61" y="164"/>
                      </a:lnTo>
                      <a:lnTo>
                        <a:pt x="70" y="179"/>
                      </a:lnTo>
                      <a:lnTo>
                        <a:pt x="79" y="186"/>
                      </a:lnTo>
                      <a:lnTo>
                        <a:pt x="88" y="203"/>
                      </a:lnTo>
                      <a:lnTo>
                        <a:pt x="96" y="173"/>
                      </a:lnTo>
                      <a:lnTo>
                        <a:pt x="105" y="109"/>
                      </a:lnTo>
                      <a:lnTo>
                        <a:pt x="114" y="136"/>
                      </a:lnTo>
                      <a:lnTo>
                        <a:pt x="123" y="199"/>
                      </a:lnTo>
                      <a:lnTo>
                        <a:pt x="131" y="186"/>
                      </a:lnTo>
                      <a:lnTo>
                        <a:pt x="140" y="142"/>
                      </a:lnTo>
                      <a:lnTo>
                        <a:pt x="149" y="135"/>
                      </a:lnTo>
                      <a:lnTo>
                        <a:pt x="158" y="83"/>
                      </a:lnTo>
                      <a:lnTo>
                        <a:pt x="167" y="0"/>
                      </a:lnTo>
                      <a:lnTo>
                        <a:pt x="175" y="24"/>
                      </a:lnTo>
                      <a:lnTo>
                        <a:pt x="184" y="209"/>
                      </a:lnTo>
                      <a:lnTo>
                        <a:pt x="193" y="103"/>
                      </a:lnTo>
                      <a:lnTo>
                        <a:pt x="202" y="187"/>
                      </a:lnTo>
                      <a:lnTo>
                        <a:pt x="210" y="212"/>
                      </a:lnTo>
                      <a:lnTo>
                        <a:pt x="219" y="223"/>
                      </a:lnTo>
                    </a:path>
                  </a:pathLst>
                </a:custGeom>
                <a:noFill/>
                <a:ln w="17463">
                  <a:solidFill>
                    <a:srgbClr val="FF0000"/>
                  </a:solidFill>
                  <a:prstDash val="solid"/>
                  <a:round/>
                  <a:headEnd/>
                  <a:tailEnd/>
                </a:ln>
              </p:spPr>
              <p:txBody>
                <a:bodyPr/>
                <a:lstStyle/>
                <a:p>
                  <a:endParaRPr lang="ja-JP" altLang="en-US"/>
                </a:p>
              </p:txBody>
            </p:sp>
          </p:grpSp>
          <p:grpSp>
            <p:nvGrpSpPr>
              <p:cNvPr id="5" name="Group 414"/>
              <p:cNvGrpSpPr>
                <a:grpSpLocks/>
              </p:cNvGrpSpPr>
              <p:nvPr/>
            </p:nvGrpSpPr>
            <p:grpSpPr bwMode="auto">
              <a:xfrm>
                <a:off x="642" y="1882"/>
                <a:ext cx="4918" cy="1406"/>
                <a:chOff x="642" y="1882"/>
                <a:chExt cx="4918" cy="1406"/>
              </a:xfrm>
            </p:grpSpPr>
            <p:sp>
              <p:nvSpPr>
                <p:cNvPr id="117908" name="Freeform 214"/>
                <p:cNvSpPr>
                  <a:spLocks/>
                </p:cNvSpPr>
                <p:nvPr/>
              </p:nvSpPr>
              <p:spPr bwMode="auto">
                <a:xfrm>
                  <a:off x="4435" y="1924"/>
                  <a:ext cx="1125" cy="1322"/>
                </a:xfrm>
                <a:custGeom>
                  <a:avLst/>
                  <a:gdLst>
                    <a:gd name="T0" fmla="*/ 0 w 211"/>
                    <a:gd name="T1" fmla="*/ 249 h 282"/>
                    <a:gd name="T2" fmla="*/ 9 w 211"/>
                    <a:gd name="T3" fmla="*/ 204 h 282"/>
                    <a:gd name="T4" fmla="*/ 18 w 211"/>
                    <a:gd name="T5" fmla="*/ 269 h 282"/>
                    <a:gd name="T6" fmla="*/ 27 w 211"/>
                    <a:gd name="T7" fmla="*/ 225 h 282"/>
                    <a:gd name="T8" fmla="*/ 36 w 211"/>
                    <a:gd name="T9" fmla="*/ 190 h 282"/>
                    <a:gd name="T10" fmla="*/ 44 w 211"/>
                    <a:gd name="T11" fmla="*/ 232 h 282"/>
                    <a:gd name="T12" fmla="*/ 53 w 211"/>
                    <a:gd name="T13" fmla="*/ 194 h 282"/>
                    <a:gd name="T14" fmla="*/ 62 w 211"/>
                    <a:gd name="T15" fmla="*/ 247 h 282"/>
                    <a:gd name="T16" fmla="*/ 71 w 211"/>
                    <a:gd name="T17" fmla="*/ 189 h 282"/>
                    <a:gd name="T18" fmla="*/ 79 w 211"/>
                    <a:gd name="T19" fmla="*/ 93 h 282"/>
                    <a:gd name="T20" fmla="*/ 88 w 211"/>
                    <a:gd name="T21" fmla="*/ 205 h 282"/>
                    <a:gd name="T22" fmla="*/ 97 w 211"/>
                    <a:gd name="T23" fmla="*/ 282 h 282"/>
                    <a:gd name="T24" fmla="*/ 106 w 211"/>
                    <a:gd name="T25" fmla="*/ 225 h 282"/>
                    <a:gd name="T26" fmla="*/ 115 w 211"/>
                    <a:gd name="T27" fmla="*/ 154 h 282"/>
                    <a:gd name="T28" fmla="*/ 123 w 211"/>
                    <a:gd name="T29" fmla="*/ 235 h 282"/>
                    <a:gd name="T30" fmla="*/ 132 w 211"/>
                    <a:gd name="T31" fmla="*/ 224 h 282"/>
                    <a:gd name="T32" fmla="*/ 141 w 211"/>
                    <a:gd name="T33" fmla="*/ 219 h 282"/>
                    <a:gd name="T34" fmla="*/ 150 w 211"/>
                    <a:gd name="T35" fmla="*/ 211 h 282"/>
                    <a:gd name="T36" fmla="*/ 158 w 211"/>
                    <a:gd name="T37" fmla="*/ 182 h 282"/>
                    <a:gd name="T38" fmla="*/ 167 w 211"/>
                    <a:gd name="T39" fmla="*/ 212 h 282"/>
                    <a:gd name="T40" fmla="*/ 176 w 211"/>
                    <a:gd name="T41" fmla="*/ 149 h 282"/>
                    <a:gd name="T42" fmla="*/ 185 w 211"/>
                    <a:gd name="T43" fmla="*/ 190 h 282"/>
                    <a:gd name="T44" fmla="*/ 193 w 211"/>
                    <a:gd name="T45" fmla="*/ 83 h 282"/>
                    <a:gd name="T46" fmla="*/ 202 w 211"/>
                    <a:gd name="T47" fmla="*/ 0 h 282"/>
                    <a:gd name="T48" fmla="*/ 211 w 211"/>
                    <a:gd name="T49" fmla="*/ 48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
                    <a:gd name="T76" fmla="*/ 0 h 282"/>
                    <a:gd name="T77" fmla="*/ 211 w 211"/>
                    <a:gd name="T78" fmla="*/ 282 h 2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 h="282">
                      <a:moveTo>
                        <a:pt x="0" y="249"/>
                      </a:moveTo>
                      <a:lnTo>
                        <a:pt x="9" y="204"/>
                      </a:lnTo>
                      <a:lnTo>
                        <a:pt x="18" y="269"/>
                      </a:lnTo>
                      <a:lnTo>
                        <a:pt x="27" y="225"/>
                      </a:lnTo>
                      <a:lnTo>
                        <a:pt x="36" y="190"/>
                      </a:lnTo>
                      <a:lnTo>
                        <a:pt x="44" y="232"/>
                      </a:lnTo>
                      <a:lnTo>
                        <a:pt x="53" y="194"/>
                      </a:lnTo>
                      <a:lnTo>
                        <a:pt x="62" y="247"/>
                      </a:lnTo>
                      <a:lnTo>
                        <a:pt x="71" y="189"/>
                      </a:lnTo>
                      <a:lnTo>
                        <a:pt x="79" y="93"/>
                      </a:lnTo>
                      <a:lnTo>
                        <a:pt x="88" y="205"/>
                      </a:lnTo>
                      <a:lnTo>
                        <a:pt x="97" y="282"/>
                      </a:lnTo>
                      <a:lnTo>
                        <a:pt x="106" y="225"/>
                      </a:lnTo>
                      <a:lnTo>
                        <a:pt x="115" y="154"/>
                      </a:lnTo>
                      <a:lnTo>
                        <a:pt x="123" y="235"/>
                      </a:lnTo>
                      <a:lnTo>
                        <a:pt x="132" y="224"/>
                      </a:lnTo>
                      <a:lnTo>
                        <a:pt x="141" y="219"/>
                      </a:lnTo>
                      <a:lnTo>
                        <a:pt x="150" y="211"/>
                      </a:lnTo>
                      <a:lnTo>
                        <a:pt x="158" y="182"/>
                      </a:lnTo>
                      <a:lnTo>
                        <a:pt x="167" y="212"/>
                      </a:lnTo>
                      <a:lnTo>
                        <a:pt x="176" y="149"/>
                      </a:lnTo>
                      <a:lnTo>
                        <a:pt x="185" y="190"/>
                      </a:lnTo>
                      <a:lnTo>
                        <a:pt x="193" y="83"/>
                      </a:lnTo>
                      <a:lnTo>
                        <a:pt x="202" y="0"/>
                      </a:lnTo>
                      <a:lnTo>
                        <a:pt x="211" y="48"/>
                      </a:lnTo>
                    </a:path>
                  </a:pathLst>
                </a:custGeom>
                <a:noFill/>
                <a:ln w="17463">
                  <a:solidFill>
                    <a:srgbClr val="FF0000"/>
                  </a:solidFill>
                  <a:prstDash val="solid"/>
                  <a:round/>
                  <a:headEnd/>
                  <a:tailEnd/>
                </a:ln>
              </p:spPr>
              <p:txBody>
                <a:bodyPr/>
                <a:lstStyle/>
                <a:p>
                  <a:endParaRPr lang="ja-JP" altLang="en-US"/>
                </a:p>
              </p:txBody>
            </p:sp>
            <p:sp>
              <p:nvSpPr>
                <p:cNvPr id="117909" name="Freeform 215"/>
                <p:cNvSpPr>
                  <a:spLocks/>
                </p:cNvSpPr>
                <p:nvPr/>
              </p:nvSpPr>
              <p:spPr bwMode="auto">
                <a:xfrm>
                  <a:off x="679" y="3068"/>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0" name="Freeform 216"/>
                <p:cNvSpPr>
                  <a:spLocks/>
                </p:cNvSpPr>
                <p:nvPr/>
              </p:nvSpPr>
              <p:spPr bwMode="auto">
                <a:xfrm>
                  <a:off x="727" y="2491"/>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1" name="Freeform 217"/>
                <p:cNvSpPr>
                  <a:spLocks/>
                </p:cNvSpPr>
                <p:nvPr/>
              </p:nvSpPr>
              <p:spPr bwMode="auto">
                <a:xfrm>
                  <a:off x="956" y="2739"/>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2" name="Freeform 218"/>
                <p:cNvSpPr>
                  <a:spLocks/>
                </p:cNvSpPr>
                <p:nvPr/>
              </p:nvSpPr>
              <p:spPr bwMode="auto">
                <a:xfrm>
                  <a:off x="1004" y="2149"/>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3" name="Freeform 219"/>
                <p:cNvSpPr>
                  <a:spLocks/>
                </p:cNvSpPr>
                <p:nvPr/>
              </p:nvSpPr>
              <p:spPr bwMode="auto">
                <a:xfrm>
                  <a:off x="1052" y="2711"/>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4" name="Freeform 220"/>
                <p:cNvSpPr>
                  <a:spLocks/>
                </p:cNvSpPr>
                <p:nvPr/>
              </p:nvSpPr>
              <p:spPr bwMode="auto">
                <a:xfrm>
                  <a:off x="1287" y="1882"/>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5" name="Freeform 221"/>
                <p:cNvSpPr>
                  <a:spLocks/>
                </p:cNvSpPr>
                <p:nvPr/>
              </p:nvSpPr>
              <p:spPr bwMode="auto">
                <a:xfrm>
                  <a:off x="1335" y="2847"/>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6" name="Freeform 222"/>
                <p:cNvSpPr>
                  <a:spLocks/>
                </p:cNvSpPr>
                <p:nvPr/>
              </p:nvSpPr>
              <p:spPr bwMode="auto">
                <a:xfrm>
                  <a:off x="1377" y="2365"/>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7" name="Freeform 223"/>
                <p:cNvSpPr>
                  <a:spLocks/>
                </p:cNvSpPr>
                <p:nvPr/>
              </p:nvSpPr>
              <p:spPr bwMode="auto">
                <a:xfrm>
                  <a:off x="1425" y="3114"/>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8" name="Freeform 224"/>
                <p:cNvSpPr>
                  <a:spLocks/>
                </p:cNvSpPr>
                <p:nvPr/>
              </p:nvSpPr>
              <p:spPr bwMode="auto">
                <a:xfrm>
                  <a:off x="1564" y="3194"/>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19" name="Freeform 225"/>
                <p:cNvSpPr>
                  <a:spLocks/>
                </p:cNvSpPr>
                <p:nvPr/>
              </p:nvSpPr>
              <p:spPr bwMode="auto">
                <a:xfrm>
                  <a:off x="1612" y="3025"/>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0" name="Freeform 226"/>
                <p:cNvSpPr>
                  <a:spLocks/>
                </p:cNvSpPr>
                <p:nvPr/>
              </p:nvSpPr>
              <p:spPr bwMode="auto">
                <a:xfrm>
                  <a:off x="1660" y="298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1" name="Freeform 227"/>
                <p:cNvSpPr>
                  <a:spLocks/>
                </p:cNvSpPr>
                <p:nvPr/>
              </p:nvSpPr>
              <p:spPr bwMode="auto">
                <a:xfrm>
                  <a:off x="1708" y="2885"/>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2" name="Freeform 228"/>
                <p:cNvSpPr>
                  <a:spLocks/>
                </p:cNvSpPr>
                <p:nvPr/>
              </p:nvSpPr>
              <p:spPr bwMode="auto">
                <a:xfrm>
                  <a:off x="1755" y="2543"/>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3" name="Freeform 229"/>
                <p:cNvSpPr>
                  <a:spLocks/>
                </p:cNvSpPr>
                <p:nvPr/>
              </p:nvSpPr>
              <p:spPr bwMode="auto">
                <a:xfrm>
                  <a:off x="1985" y="3250"/>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4" name="Freeform 230"/>
                <p:cNvSpPr>
                  <a:spLocks/>
                </p:cNvSpPr>
                <p:nvPr/>
              </p:nvSpPr>
              <p:spPr bwMode="auto">
                <a:xfrm>
                  <a:off x="2033" y="3227"/>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5" name="Freeform 231"/>
                <p:cNvSpPr>
                  <a:spLocks/>
                </p:cNvSpPr>
                <p:nvPr/>
              </p:nvSpPr>
              <p:spPr bwMode="auto">
                <a:xfrm>
                  <a:off x="2080" y="3194"/>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6" name="Freeform 232"/>
                <p:cNvSpPr>
                  <a:spLocks/>
                </p:cNvSpPr>
                <p:nvPr/>
              </p:nvSpPr>
              <p:spPr bwMode="auto">
                <a:xfrm>
                  <a:off x="2128" y="3166"/>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7" name="Freeform 233"/>
                <p:cNvSpPr>
                  <a:spLocks/>
                </p:cNvSpPr>
                <p:nvPr/>
              </p:nvSpPr>
              <p:spPr bwMode="auto">
                <a:xfrm>
                  <a:off x="2171" y="316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8" name="Freeform 234"/>
                <p:cNvSpPr>
                  <a:spLocks/>
                </p:cNvSpPr>
                <p:nvPr/>
              </p:nvSpPr>
              <p:spPr bwMode="auto">
                <a:xfrm>
                  <a:off x="2219" y="3082"/>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29" name="Freeform 235"/>
                <p:cNvSpPr>
                  <a:spLocks/>
                </p:cNvSpPr>
                <p:nvPr/>
              </p:nvSpPr>
              <p:spPr bwMode="auto">
                <a:xfrm>
                  <a:off x="2267" y="3100"/>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0" name="Freeform 236"/>
                <p:cNvSpPr>
                  <a:spLocks/>
                </p:cNvSpPr>
                <p:nvPr/>
              </p:nvSpPr>
              <p:spPr bwMode="auto">
                <a:xfrm>
                  <a:off x="2315" y="3068"/>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1" name="Freeform 237"/>
                <p:cNvSpPr>
                  <a:spLocks/>
                </p:cNvSpPr>
                <p:nvPr/>
              </p:nvSpPr>
              <p:spPr bwMode="auto">
                <a:xfrm>
                  <a:off x="2363" y="3143"/>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2" name="Freeform 238"/>
                <p:cNvSpPr>
                  <a:spLocks/>
                </p:cNvSpPr>
                <p:nvPr/>
              </p:nvSpPr>
              <p:spPr bwMode="auto">
                <a:xfrm>
                  <a:off x="2405" y="3128"/>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3" name="Freeform 239"/>
                <p:cNvSpPr>
                  <a:spLocks/>
                </p:cNvSpPr>
                <p:nvPr/>
              </p:nvSpPr>
              <p:spPr bwMode="auto">
                <a:xfrm>
                  <a:off x="2501" y="3157"/>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4" name="Freeform 240"/>
                <p:cNvSpPr>
                  <a:spLocks/>
                </p:cNvSpPr>
                <p:nvPr/>
              </p:nvSpPr>
              <p:spPr bwMode="auto">
                <a:xfrm>
                  <a:off x="2549" y="3082"/>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5" name="Freeform 241"/>
                <p:cNvSpPr>
                  <a:spLocks/>
                </p:cNvSpPr>
                <p:nvPr/>
              </p:nvSpPr>
              <p:spPr bwMode="auto">
                <a:xfrm>
                  <a:off x="2592" y="2847"/>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6" name="Freeform 242"/>
                <p:cNvSpPr>
                  <a:spLocks/>
                </p:cNvSpPr>
                <p:nvPr/>
              </p:nvSpPr>
              <p:spPr bwMode="auto">
                <a:xfrm>
                  <a:off x="2640" y="264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7" name="Freeform 243"/>
                <p:cNvSpPr>
                  <a:spLocks/>
                </p:cNvSpPr>
                <p:nvPr/>
              </p:nvSpPr>
              <p:spPr bwMode="auto">
                <a:xfrm>
                  <a:off x="2688" y="2829"/>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8" name="Freeform 244"/>
                <p:cNvSpPr>
                  <a:spLocks/>
                </p:cNvSpPr>
                <p:nvPr/>
              </p:nvSpPr>
              <p:spPr bwMode="auto">
                <a:xfrm>
                  <a:off x="2736" y="3096"/>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39" name="Freeform 245"/>
                <p:cNvSpPr>
                  <a:spLocks/>
                </p:cNvSpPr>
                <p:nvPr/>
              </p:nvSpPr>
              <p:spPr bwMode="auto">
                <a:xfrm>
                  <a:off x="2826" y="3161"/>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0" name="Freeform 246"/>
                <p:cNvSpPr>
                  <a:spLocks/>
                </p:cNvSpPr>
                <p:nvPr/>
              </p:nvSpPr>
              <p:spPr bwMode="auto">
                <a:xfrm>
                  <a:off x="2874" y="2955"/>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1" name="Freeform 247"/>
                <p:cNvSpPr>
                  <a:spLocks/>
                </p:cNvSpPr>
                <p:nvPr/>
              </p:nvSpPr>
              <p:spPr bwMode="auto">
                <a:xfrm>
                  <a:off x="2922" y="3011"/>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2" name="Freeform 248"/>
                <p:cNvSpPr>
                  <a:spLocks/>
                </p:cNvSpPr>
                <p:nvPr/>
              </p:nvSpPr>
              <p:spPr bwMode="auto">
                <a:xfrm>
                  <a:off x="3157" y="3152"/>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3" name="Freeform 249"/>
                <p:cNvSpPr>
                  <a:spLocks/>
                </p:cNvSpPr>
                <p:nvPr/>
              </p:nvSpPr>
              <p:spPr bwMode="auto">
                <a:xfrm>
                  <a:off x="3199" y="3175"/>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4" name="Freeform 250"/>
                <p:cNvSpPr>
                  <a:spLocks/>
                </p:cNvSpPr>
                <p:nvPr/>
              </p:nvSpPr>
              <p:spPr bwMode="auto">
                <a:xfrm>
                  <a:off x="3247" y="3213"/>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5" name="Freeform 251"/>
                <p:cNvSpPr>
                  <a:spLocks/>
                </p:cNvSpPr>
                <p:nvPr/>
              </p:nvSpPr>
              <p:spPr bwMode="auto">
                <a:xfrm>
                  <a:off x="3295" y="3002"/>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6" name="Freeform 252"/>
                <p:cNvSpPr>
                  <a:spLocks/>
                </p:cNvSpPr>
                <p:nvPr/>
              </p:nvSpPr>
              <p:spPr bwMode="auto">
                <a:xfrm>
                  <a:off x="3343" y="2814"/>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7" name="Freeform 253"/>
                <p:cNvSpPr>
                  <a:spLocks/>
                </p:cNvSpPr>
                <p:nvPr/>
              </p:nvSpPr>
              <p:spPr bwMode="auto">
                <a:xfrm>
                  <a:off x="3391" y="2978"/>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8" name="Freeform 254"/>
                <p:cNvSpPr>
                  <a:spLocks/>
                </p:cNvSpPr>
                <p:nvPr/>
              </p:nvSpPr>
              <p:spPr bwMode="auto">
                <a:xfrm>
                  <a:off x="3434" y="2739"/>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49" name="Freeform 255"/>
                <p:cNvSpPr>
                  <a:spLocks/>
                </p:cNvSpPr>
                <p:nvPr/>
              </p:nvSpPr>
              <p:spPr bwMode="auto">
                <a:xfrm>
                  <a:off x="3482" y="2988"/>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0" name="Freeform 256"/>
                <p:cNvSpPr>
                  <a:spLocks/>
                </p:cNvSpPr>
                <p:nvPr/>
              </p:nvSpPr>
              <p:spPr bwMode="auto">
                <a:xfrm>
                  <a:off x="3530" y="3021"/>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1" name="Freeform 257"/>
                <p:cNvSpPr>
                  <a:spLocks/>
                </p:cNvSpPr>
                <p:nvPr/>
              </p:nvSpPr>
              <p:spPr bwMode="auto">
                <a:xfrm>
                  <a:off x="3578" y="3114"/>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2" name="Freeform 258"/>
                <p:cNvSpPr>
                  <a:spLocks/>
                </p:cNvSpPr>
                <p:nvPr/>
              </p:nvSpPr>
              <p:spPr bwMode="auto">
                <a:xfrm>
                  <a:off x="3620" y="3039"/>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3" name="Freeform 259"/>
                <p:cNvSpPr>
                  <a:spLocks/>
                </p:cNvSpPr>
                <p:nvPr/>
              </p:nvSpPr>
              <p:spPr bwMode="auto">
                <a:xfrm>
                  <a:off x="3668" y="2716"/>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4" name="Freeform 260"/>
                <p:cNvSpPr>
                  <a:spLocks/>
                </p:cNvSpPr>
                <p:nvPr/>
              </p:nvSpPr>
              <p:spPr bwMode="auto">
                <a:xfrm>
                  <a:off x="3764" y="3058"/>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5" name="Freeform 261"/>
                <p:cNvSpPr>
                  <a:spLocks/>
                </p:cNvSpPr>
                <p:nvPr/>
              </p:nvSpPr>
              <p:spPr bwMode="auto">
                <a:xfrm>
                  <a:off x="3807" y="2997"/>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6" name="Freeform 262"/>
                <p:cNvSpPr>
                  <a:spLocks/>
                </p:cNvSpPr>
                <p:nvPr/>
              </p:nvSpPr>
              <p:spPr bwMode="auto">
                <a:xfrm>
                  <a:off x="3855" y="2763"/>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7" name="Freeform 263"/>
                <p:cNvSpPr>
                  <a:spLocks/>
                </p:cNvSpPr>
                <p:nvPr/>
              </p:nvSpPr>
              <p:spPr bwMode="auto">
                <a:xfrm>
                  <a:off x="3903" y="2786"/>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8" name="Freeform 264"/>
                <p:cNvSpPr>
                  <a:spLocks/>
                </p:cNvSpPr>
                <p:nvPr/>
              </p:nvSpPr>
              <p:spPr bwMode="auto">
                <a:xfrm>
                  <a:off x="3951" y="2927"/>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59" name="Freeform 265"/>
                <p:cNvSpPr>
                  <a:spLocks/>
                </p:cNvSpPr>
                <p:nvPr/>
              </p:nvSpPr>
              <p:spPr bwMode="auto">
                <a:xfrm>
                  <a:off x="3999" y="1994"/>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0" name="Freeform 266"/>
                <p:cNvSpPr>
                  <a:spLocks/>
                </p:cNvSpPr>
                <p:nvPr/>
              </p:nvSpPr>
              <p:spPr bwMode="auto">
                <a:xfrm>
                  <a:off x="4041" y="2191"/>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1" name="Freeform 267"/>
                <p:cNvSpPr>
                  <a:spLocks/>
                </p:cNvSpPr>
                <p:nvPr/>
              </p:nvSpPr>
              <p:spPr bwMode="auto">
                <a:xfrm>
                  <a:off x="4089" y="3138"/>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2" name="Freeform 268"/>
                <p:cNvSpPr>
                  <a:spLocks/>
                </p:cNvSpPr>
                <p:nvPr/>
              </p:nvSpPr>
              <p:spPr bwMode="auto">
                <a:xfrm>
                  <a:off x="4137" y="2707"/>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3" name="Freeform 269"/>
                <p:cNvSpPr>
                  <a:spLocks/>
                </p:cNvSpPr>
                <p:nvPr/>
              </p:nvSpPr>
              <p:spPr bwMode="auto">
                <a:xfrm>
                  <a:off x="4185" y="3110"/>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4" name="Freeform 270"/>
                <p:cNvSpPr>
                  <a:spLocks/>
                </p:cNvSpPr>
                <p:nvPr/>
              </p:nvSpPr>
              <p:spPr bwMode="auto">
                <a:xfrm>
                  <a:off x="4228" y="313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5" name="Freeform 271"/>
                <p:cNvSpPr>
                  <a:spLocks/>
                </p:cNvSpPr>
                <p:nvPr/>
              </p:nvSpPr>
              <p:spPr bwMode="auto">
                <a:xfrm>
                  <a:off x="4462" y="2885"/>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6" name="Freeform 272"/>
                <p:cNvSpPr>
                  <a:spLocks/>
                </p:cNvSpPr>
                <p:nvPr/>
              </p:nvSpPr>
              <p:spPr bwMode="auto">
                <a:xfrm>
                  <a:off x="4510" y="3152"/>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7" name="Freeform 273"/>
                <p:cNvSpPr>
                  <a:spLocks/>
                </p:cNvSpPr>
                <p:nvPr/>
              </p:nvSpPr>
              <p:spPr bwMode="auto">
                <a:xfrm>
                  <a:off x="4558" y="3025"/>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8" name="Freeform 274"/>
                <p:cNvSpPr>
                  <a:spLocks/>
                </p:cNvSpPr>
                <p:nvPr/>
              </p:nvSpPr>
              <p:spPr bwMode="auto">
                <a:xfrm>
                  <a:off x="4606" y="2768"/>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69" name="Freeform 275"/>
                <p:cNvSpPr>
                  <a:spLocks/>
                </p:cNvSpPr>
                <p:nvPr/>
              </p:nvSpPr>
              <p:spPr bwMode="auto">
                <a:xfrm>
                  <a:off x="4649" y="2922"/>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0" name="Freeform 276"/>
                <p:cNvSpPr>
                  <a:spLocks/>
                </p:cNvSpPr>
                <p:nvPr/>
              </p:nvSpPr>
              <p:spPr bwMode="auto">
                <a:xfrm>
                  <a:off x="4696" y="2716"/>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1" name="Freeform 277"/>
                <p:cNvSpPr>
                  <a:spLocks/>
                </p:cNvSpPr>
                <p:nvPr/>
              </p:nvSpPr>
              <p:spPr bwMode="auto">
                <a:xfrm>
                  <a:off x="4744" y="3199"/>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2" name="Freeform 278"/>
                <p:cNvSpPr>
                  <a:spLocks/>
                </p:cNvSpPr>
                <p:nvPr/>
              </p:nvSpPr>
              <p:spPr bwMode="auto">
                <a:xfrm>
                  <a:off x="4792" y="2763"/>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3" name="Freeform 279"/>
                <p:cNvSpPr>
                  <a:spLocks/>
                </p:cNvSpPr>
                <p:nvPr/>
              </p:nvSpPr>
              <p:spPr bwMode="auto">
                <a:xfrm>
                  <a:off x="4835" y="2482"/>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4" name="Freeform 280"/>
                <p:cNvSpPr>
                  <a:spLocks/>
                </p:cNvSpPr>
                <p:nvPr/>
              </p:nvSpPr>
              <p:spPr bwMode="auto">
                <a:xfrm>
                  <a:off x="4883" y="2510"/>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5" name="Freeform 281"/>
                <p:cNvSpPr>
                  <a:spLocks/>
                </p:cNvSpPr>
                <p:nvPr/>
              </p:nvSpPr>
              <p:spPr bwMode="auto">
                <a:xfrm>
                  <a:off x="4931" y="3203"/>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6" name="Freeform 282"/>
                <p:cNvSpPr>
                  <a:spLocks/>
                </p:cNvSpPr>
                <p:nvPr/>
              </p:nvSpPr>
              <p:spPr bwMode="auto">
                <a:xfrm>
                  <a:off x="4979" y="3086"/>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7" name="Freeform 283"/>
                <p:cNvSpPr>
                  <a:spLocks/>
                </p:cNvSpPr>
                <p:nvPr/>
              </p:nvSpPr>
              <p:spPr bwMode="auto">
                <a:xfrm>
                  <a:off x="5027" y="2744"/>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8" name="Freeform 284"/>
                <p:cNvSpPr>
                  <a:spLocks/>
                </p:cNvSpPr>
                <p:nvPr/>
              </p:nvSpPr>
              <p:spPr bwMode="auto">
                <a:xfrm>
                  <a:off x="5069" y="3049"/>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79" name="Freeform 285"/>
                <p:cNvSpPr>
                  <a:spLocks/>
                </p:cNvSpPr>
                <p:nvPr/>
              </p:nvSpPr>
              <p:spPr bwMode="auto">
                <a:xfrm>
                  <a:off x="5117" y="3124"/>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80" name="Freeform 286"/>
                <p:cNvSpPr>
                  <a:spLocks/>
                </p:cNvSpPr>
                <p:nvPr/>
              </p:nvSpPr>
              <p:spPr bwMode="auto">
                <a:xfrm>
                  <a:off x="5165" y="2955"/>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81" name="Freeform 287"/>
                <p:cNvSpPr>
                  <a:spLocks/>
                </p:cNvSpPr>
                <p:nvPr/>
              </p:nvSpPr>
              <p:spPr bwMode="auto">
                <a:xfrm>
                  <a:off x="5213" y="2946"/>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82" name="Freeform 288"/>
                <p:cNvSpPr>
                  <a:spLocks/>
                </p:cNvSpPr>
                <p:nvPr/>
              </p:nvSpPr>
              <p:spPr bwMode="auto">
                <a:xfrm>
                  <a:off x="5256" y="2983"/>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83" name="Freeform 289"/>
                <p:cNvSpPr>
                  <a:spLocks/>
                </p:cNvSpPr>
                <p:nvPr/>
              </p:nvSpPr>
              <p:spPr bwMode="auto">
                <a:xfrm>
                  <a:off x="5304" y="3143"/>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84" name="Freeform 290"/>
                <p:cNvSpPr>
                  <a:spLocks/>
                </p:cNvSpPr>
                <p:nvPr/>
              </p:nvSpPr>
              <p:spPr bwMode="auto">
                <a:xfrm>
                  <a:off x="5490" y="1952"/>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85" name="Freeform 291"/>
                <p:cNvSpPr>
                  <a:spLocks/>
                </p:cNvSpPr>
                <p:nvPr/>
              </p:nvSpPr>
              <p:spPr bwMode="auto">
                <a:xfrm>
                  <a:off x="818" y="3039"/>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86" name="Freeform 292"/>
                <p:cNvSpPr>
                  <a:spLocks/>
                </p:cNvSpPr>
                <p:nvPr/>
              </p:nvSpPr>
              <p:spPr bwMode="auto">
                <a:xfrm>
                  <a:off x="818" y="2674"/>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87" name="Freeform 293"/>
                <p:cNvSpPr>
                  <a:spLocks/>
                </p:cNvSpPr>
                <p:nvPr/>
              </p:nvSpPr>
              <p:spPr bwMode="auto">
                <a:xfrm>
                  <a:off x="818" y="2566"/>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88" name="Freeform 294"/>
                <p:cNvSpPr>
                  <a:spLocks/>
                </p:cNvSpPr>
                <p:nvPr/>
              </p:nvSpPr>
              <p:spPr bwMode="auto">
                <a:xfrm>
                  <a:off x="818" y="2491"/>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89" name="Freeform 295"/>
                <p:cNvSpPr>
                  <a:spLocks/>
                </p:cNvSpPr>
                <p:nvPr/>
              </p:nvSpPr>
              <p:spPr bwMode="auto">
                <a:xfrm>
                  <a:off x="866" y="2978"/>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0" name="Freeform 296"/>
                <p:cNvSpPr>
                  <a:spLocks/>
                </p:cNvSpPr>
                <p:nvPr/>
              </p:nvSpPr>
              <p:spPr bwMode="auto">
                <a:xfrm>
                  <a:off x="866" y="2847"/>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1" name="Freeform 297"/>
                <p:cNvSpPr>
                  <a:spLocks/>
                </p:cNvSpPr>
                <p:nvPr/>
              </p:nvSpPr>
              <p:spPr bwMode="auto">
                <a:xfrm>
                  <a:off x="866" y="2927"/>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2" name="Freeform 298"/>
                <p:cNvSpPr>
                  <a:spLocks/>
                </p:cNvSpPr>
                <p:nvPr/>
              </p:nvSpPr>
              <p:spPr bwMode="auto">
                <a:xfrm>
                  <a:off x="866" y="2772"/>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3" name="Freeform 299"/>
                <p:cNvSpPr>
                  <a:spLocks/>
                </p:cNvSpPr>
                <p:nvPr/>
              </p:nvSpPr>
              <p:spPr bwMode="auto">
                <a:xfrm>
                  <a:off x="956" y="2960"/>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4" name="Freeform 300"/>
                <p:cNvSpPr>
                  <a:spLocks/>
                </p:cNvSpPr>
                <p:nvPr/>
              </p:nvSpPr>
              <p:spPr bwMode="auto">
                <a:xfrm>
                  <a:off x="956" y="2988"/>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5" name="Freeform 301"/>
                <p:cNvSpPr>
                  <a:spLocks/>
                </p:cNvSpPr>
                <p:nvPr/>
              </p:nvSpPr>
              <p:spPr bwMode="auto">
                <a:xfrm>
                  <a:off x="956" y="2978"/>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6" name="Freeform 302"/>
                <p:cNvSpPr>
                  <a:spLocks/>
                </p:cNvSpPr>
                <p:nvPr/>
              </p:nvSpPr>
              <p:spPr bwMode="auto">
                <a:xfrm>
                  <a:off x="1004" y="2819"/>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7" name="Freeform 303"/>
                <p:cNvSpPr>
                  <a:spLocks/>
                </p:cNvSpPr>
                <p:nvPr/>
              </p:nvSpPr>
              <p:spPr bwMode="auto">
                <a:xfrm>
                  <a:off x="1004" y="2894"/>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8" name="Freeform 304"/>
                <p:cNvSpPr>
                  <a:spLocks/>
                </p:cNvSpPr>
                <p:nvPr/>
              </p:nvSpPr>
              <p:spPr bwMode="auto">
                <a:xfrm>
                  <a:off x="1287" y="2599"/>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99" name="Freeform 305"/>
                <p:cNvSpPr>
                  <a:spLocks/>
                </p:cNvSpPr>
                <p:nvPr/>
              </p:nvSpPr>
              <p:spPr bwMode="auto">
                <a:xfrm>
                  <a:off x="1287" y="2125"/>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0" name="Freeform 306"/>
                <p:cNvSpPr>
                  <a:spLocks/>
                </p:cNvSpPr>
                <p:nvPr/>
              </p:nvSpPr>
              <p:spPr bwMode="auto">
                <a:xfrm>
                  <a:off x="1287" y="2130"/>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1" name="Freeform 307"/>
                <p:cNvSpPr>
                  <a:spLocks/>
                </p:cNvSpPr>
                <p:nvPr/>
              </p:nvSpPr>
              <p:spPr bwMode="auto">
                <a:xfrm>
                  <a:off x="1335" y="2805"/>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2" name="Freeform 308"/>
                <p:cNvSpPr>
                  <a:spLocks/>
                </p:cNvSpPr>
                <p:nvPr/>
              </p:nvSpPr>
              <p:spPr bwMode="auto">
                <a:xfrm>
                  <a:off x="1335" y="290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3" name="Freeform 309"/>
                <p:cNvSpPr>
                  <a:spLocks/>
                </p:cNvSpPr>
                <p:nvPr/>
              </p:nvSpPr>
              <p:spPr bwMode="auto">
                <a:xfrm>
                  <a:off x="1377" y="2585"/>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4" name="Freeform 310"/>
                <p:cNvSpPr>
                  <a:spLocks/>
                </p:cNvSpPr>
                <p:nvPr/>
              </p:nvSpPr>
              <p:spPr bwMode="auto">
                <a:xfrm>
                  <a:off x="1377" y="2500"/>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5" name="Freeform 311"/>
                <p:cNvSpPr>
                  <a:spLocks/>
                </p:cNvSpPr>
                <p:nvPr/>
              </p:nvSpPr>
              <p:spPr bwMode="auto">
                <a:xfrm>
                  <a:off x="1377" y="2589"/>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6" name="Freeform 312"/>
                <p:cNvSpPr>
                  <a:spLocks/>
                </p:cNvSpPr>
                <p:nvPr/>
              </p:nvSpPr>
              <p:spPr bwMode="auto">
                <a:xfrm>
                  <a:off x="1425" y="3044"/>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7" name="Freeform 313"/>
                <p:cNvSpPr>
                  <a:spLocks/>
                </p:cNvSpPr>
                <p:nvPr/>
              </p:nvSpPr>
              <p:spPr bwMode="auto">
                <a:xfrm>
                  <a:off x="1425" y="3180"/>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8" name="Freeform 314"/>
                <p:cNvSpPr>
                  <a:spLocks/>
                </p:cNvSpPr>
                <p:nvPr/>
              </p:nvSpPr>
              <p:spPr bwMode="auto">
                <a:xfrm>
                  <a:off x="1425" y="3030"/>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09" name="Freeform 315"/>
                <p:cNvSpPr>
                  <a:spLocks/>
                </p:cNvSpPr>
                <p:nvPr/>
              </p:nvSpPr>
              <p:spPr bwMode="auto">
                <a:xfrm>
                  <a:off x="1521" y="2772"/>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0" name="Freeform 316"/>
                <p:cNvSpPr>
                  <a:spLocks/>
                </p:cNvSpPr>
                <p:nvPr/>
              </p:nvSpPr>
              <p:spPr bwMode="auto">
                <a:xfrm>
                  <a:off x="1521" y="2993"/>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1" name="Freeform 317"/>
                <p:cNvSpPr>
                  <a:spLocks/>
                </p:cNvSpPr>
                <p:nvPr/>
              </p:nvSpPr>
              <p:spPr bwMode="auto">
                <a:xfrm>
                  <a:off x="1564" y="3166"/>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2" name="Freeform 318"/>
                <p:cNvSpPr>
                  <a:spLocks/>
                </p:cNvSpPr>
                <p:nvPr/>
              </p:nvSpPr>
              <p:spPr bwMode="auto">
                <a:xfrm>
                  <a:off x="1564" y="3185"/>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3" name="Freeform 319"/>
                <p:cNvSpPr>
                  <a:spLocks/>
                </p:cNvSpPr>
                <p:nvPr/>
              </p:nvSpPr>
              <p:spPr bwMode="auto">
                <a:xfrm>
                  <a:off x="1612" y="3030"/>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4" name="Freeform 320"/>
                <p:cNvSpPr>
                  <a:spLocks/>
                </p:cNvSpPr>
                <p:nvPr/>
              </p:nvSpPr>
              <p:spPr bwMode="auto">
                <a:xfrm>
                  <a:off x="1660" y="2960"/>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5" name="Freeform 321"/>
                <p:cNvSpPr>
                  <a:spLocks/>
                </p:cNvSpPr>
                <p:nvPr/>
              </p:nvSpPr>
              <p:spPr bwMode="auto">
                <a:xfrm>
                  <a:off x="1708" y="3049"/>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6" name="Freeform 322"/>
                <p:cNvSpPr>
                  <a:spLocks/>
                </p:cNvSpPr>
                <p:nvPr/>
              </p:nvSpPr>
              <p:spPr bwMode="auto">
                <a:xfrm>
                  <a:off x="1985" y="320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7" name="Freeform 323"/>
                <p:cNvSpPr>
                  <a:spLocks/>
                </p:cNvSpPr>
                <p:nvPr/>
              </p:nvSpPr>
              <p:spPr bwMode="auto">
                <a:xfrm>
                  <a:off x="2033" y="3194"/>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8" name="Freeform 324"/>
                <p:cNvSpPr>
                  <a:spLocks/>
                </p:cNvSpPr>
                <p:nvPr/>
              </p:nvSpPr>
              <p:spPr bwMode="auto">
                <a:xfrm>
                  <a:off x="2033" y="3100"/>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19" name="Freeform 325"/>
                <p:cNvSpPr>
                  <a:spLocks/>
                </p:cNvSpPr>
                <p:nvPr/>
              </p:nvSpPr>
              <p:spPr bwMode="auto">
                <a:xfrm>
                  <a:off x="2080" y="3199"/>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0" name="Freeform 326"/>
                <p:cNvSpPr>
                  <a:spLocks/>
                </p:cNvSpPr>
                <p:nvPr/>
              </p:nvSpPr>
              <p:spPr bwMode="auto">
                <a:xfrm>
                  <a:off x="2080" y="3218"/>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1" name="Freeform 327"/>
                <p:cNvSpPr>
                  <a:spLocks/>
                </p:cNvSpPr>
                <p:nvPr/>
              </p:nvSpPr>
              <p:spPr bwMode="auto">
                <a:xfrm>
                  <a:off x="2171" y="3082"/>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2" name="Freeform 328"/>
                <p:cNvSpPr>
                  <a:spLocks/>
                </p:cNvSpPr>
                <p:nvPr/>
              </p:nvSpPr>
              <p:spPr bwMode="auto">
                <a:xfrm>
                  <a:off x="2171" y="3157"/>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3" name="Freeform 329"/>
                <p:cNvSpPr>
                  <a:spLocks/>
                </p:cNvSpPr>
                <p:nvPr/>
              </p:nvSpPr>
              <p:spPr bwMode="auto">
                <a:xfrm>
                  <a:off x="2219" y="3110"/>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4" name="Freeform 330"/>
                <p:cNvSpPr>
                  <a:spLocks/>
                </p:cNvSpPr>
                <p:nvPr/>
              </p:nvSpPr>
              <p:spPr bwMode="auto">
                <a:xfrm>
                  <a:off x="2219" y="3180"/>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5" name="Freeform 331"/>
                <p:cNvSpPr>
                  <a:spLocks/>
                </p:cNvSpPr>
                <p:nvPr/>
              </p:nvSpPr>
              <p:spPr bwMode="auto">
                <a:xfrm>
                  <a:off x="2267" y="3002"/>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6" name="Freeform 332"/>
                <p:cNvSpPr>
                  <a:spLocks/>
                </p:cNvSpPr>
                <p:nvPr/>
              </p:nvSpPr>
              <p:spPr bwMode="auto">
                <a:xfrm>
                  <a:off x="2267" y="3025"/>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7" name="Freeform 333"/>
                <p:cNvSpPr>
                  <a:spLocks/>
                </p:cNvSpPr>
                <p:nvPr/>
              </p:nvSpPr>
              <p:spPr bwMode="auto">
                <a:xfrm>
                  <a:off x="2315" y="3143"/>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8" name="Freeform 334"/>
                <p:cNvSpPr>
                  <a:spLocks/>
                </p:cNvSpPr>
                <p:nvPr/>
              </p:nvSpPr>
              <p:spPr bwMode="auto">
                <a:xfrm>
                  <a:off x="2315" y="3058"/>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29" name="Freeform 335"/>
                <p:cNvSpPr>
                  <a:spLocks/>
                </p:cNvSpPr>
                <p:nvPr/>
              </p:nvSpPr>
              <p:spPr bwMode="auto">
                <a:xfrm>
                  <a:off x="2363" y="313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0" name="Freeform 336"/>
                <p:cNvSpPr>
                  <a:spLocks/>
                </p:cNvSpPr>
                <p:nvPr/>
              </p:nvSpPr>
              <p:spPr bwMode="auto">
                <a:xfrm>
                  <a:off x="2501" y="3058"/>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1" name="Freeform 337"/>
                <p:cNvSpPr>
                  <a:spLocks/>
                </p:cNvSpPr>
                <p:nvPr/>
              </p:nvSpPr>
              <p:spPr bwMode="auto">
                <a:xfrm>
                  <a:off x="2501" y="3016"/>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2" name="Freeform 338"/>
                <p:cNvSpPr>
                  <a:spLocks/>
                </p:cNvSpPr>
                <p:nvPr/>
              </p:nvSpPr>
              <p:spPr bwMode="auto">
                <a:xfrm>
                  <a:off x="2549" y="3025"/>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3" name="Freeform 339"/>
                <p:cNvSpPr>
                  <a:spLocks/>
                </p:cNvSpPr>
                <p:nvPr/>
              </p:nvSpPr>
              <p:spPr bwMode="auto">
                <a:xfrm>
                  <a:off x="2549" y="3119"/>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4" name="Freeform 340"/>
                <p:cNvSpPr>
                  <a:spLocks/>
                </p:cNvSpPr>
                <p:nvPr/>
              </p:nvSpPr>
              <p:spPr bwMode="auto">
                <a:xfrm>
                  <a:off x="2592" y="2918"/>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5" name="Freeform 341"/>
                <p:cNvSpPr>
                  <a:spLocks/>
                </p:cNvSpPr>
                <p:nvPr/>
              </p:nvSpPr>
              <p:spPr bwMode="auto">
                <a:xfrm>
                  <a:off x="2592" y="3114"/>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6" name="Freeform 342"/>
                <p:cNvSpPr>
                  <a:spLocks/>
                </p:cNvSpPr>
                <p:nvPr/>
              </p:nvSpPr>
              <p:spPr bwMode="auto">
                <a:xfrm>
                  <a:off x="2640" y="2716"/>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7" name="Freeform 343"/>
                <p:cNvSpPr>
                  <a:spLocks/>
                </p:cNvSpPr>
                <p:nvPr/>
              </p:nvSpPr>
              <p:spPr bwMode="auto">
                <a:xfrm>
                  <a:off x="2640" y="264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8" name="Freeform 344"/>
                <p:cNvSpPr>
                  <a:spLocks/>
                </p:cNvSpPr>
                <p:nvPr/>
              </p:nvSpPr>
              <p:spPr bwMode="auto">
                <a:xfrm>
                  <a:off x="2688" y="2880"/>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39" name="Freeform 345"/>
                <p:cNvSpPr>
                  <a:spLocks/>
                </p:cNvSpPr>
                <p:nvPr/>
              </p:nvSpPr>
              <p:spPr bwMode="auto">
                <a:xfrm>
                  <a:off x="2688" y="2880"/>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0" name="Freeform 346"/>
                <p:cNvSpPr>
                  <a:spLocks/>
                </p:cNvSpPr>
                <p:nvPr/>
              </p:nvSpPr>
              <p:spPr bwMode="auto">
                <a:xfrm>
                  <a:off x="2826" y="3213"/>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1" name="Freeform 347"/>
                <p:cNvSpPr>
                  <a:spLocks/>
                </p:cNvSpPr>
                <p:nvPr/>
              </p:nvSpPr>
              <p:spPr bwMode="auto">
                <a:xfrm>
                  <a:off x="2874" y="3082"/>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2" name="Freeform 348"/>
                <p:cNvSpPr>
                  <a:spLocks/>
                </p:cNvSpPr>
                <p:nvPr/>
              </p:nvSpPr>
              <p:spPr bwMode="auto">
                <a:xfrm>
                  <a:off x="2874" y="3058"/>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3" name="Freeform 349"/>
                <p:cNvSpPr>
                  <a:spLocks/>
                </p:cNvSpPr>
                <p:nvPr/>
              </p:nvSpPr>
              <p:spPr bwMode="auto">
                <a:xfrm>
                  <a:off x="2922" y="2936"/>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4" name="Freeform 350"/>
                <p:cNvSpPr>
                  <a:spLocks/>
                </p:cNvSpPr>
                <p:nvPr/>
              </p:nvSpPr>
              <p:spPr bwMode="auto">
                <a:xfrm>
                  <a:off x="2922" y="3011"/>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5" name="Freeform 351"/>
                <p:cNvSpPr>
                  <a:spLocks/>
                </p:cNvSpPr>
                <p:nvPr/>
              </p:nvSpPr>
              <p:spPr bwMode="auto">
                <a:xfrm>
                  <a:off x="3295" y="2918"/>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6" name="Freeform 352"/>
                <p:cNvSpPr>
                  <a:spLocks/>
                </p:cNvSpPr>
                <p:nvPr/>
              </p:nvSpPr>
              <p:spPr bwMode="auto">
                <a:xfrm>
                  <a:off x="3295" y="3143"/>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7" name="Freeform 353"/>
                <p:cNvSpPr>
                  <a:spLocks/>
                </p:cNvSpPr>
                <p:nvPr/>
              </p:nvSpPr>
              <p:spPr bwMode="auto">
                <a:xfrm>
                  <a:off x="3343" y="3007"/>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8" name="Freeform 354"/>
                <p:cNvSpPr>
                  <a:spLocks/>
                </p:cNvSpPr>
                <p:nvPr/>
              </p:nvSpPr>
              <p:spPr bwMode="auto">
                <a:xfrm>
                  <a:off x="3343" y="2903"/>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49" name="Freeform 355"/>
                <p:cNvSpPr>
                  <a:spLocks/>
                </p:cNvSpPr>
                <p:nvPr/>
              </p:nvSpPr>
              <p:spPr bwMode="auto">
                <a:xfrm>
                  <a:off x="3391" y="2964"/>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0" name="Freeform 356"/>
                <p:cNvSpPr>
                  <a:spLocks/>
                </p:cNvSpPr>
                <p:nvPr/>
              </p:nvSpPr>
              <p:spPr bwMode="auto">
                <a:xfrm>
                  <a:off x="3391" y="3161"/>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1" name="Freeform 357"/>
                <p:cNvSpPr>
                  <a:spLocks/>
                </p:cNvSpPr>
                <p:nvPr/>
              </p:nvSpPr>
              <p:spPr bwMode="auto">
                <a:xfrm>
                  <a:off x="3434" y="2941"/>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2" name="Freeform 358"/>
                <p:cNvSpPr>
                  <a:spLocks/>
                </p:cNvSpPr>
                <p:nvPr/>
              </p:nvSpPr>
              <p:spPr bwMode="auto">
                <a:xfrm>
                  <a:off x="3434" y="3007"/>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3" name="Freeform 359"/>
                <p:cNvSpPr>
                  <a:spLocks/>
                </p:cNvSpPr>
                <p:nvPr/>
              </p:nvSpPr>
              <p:spPr bwMode="auto">
                <a:xfrm>
                  <a:off x="3530" y="2716"/>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4" name="Freeform 360"/>
                <p:cNvSpPr>
                  <a:spLocks/>
                </p:cNvSpPr>
                <p:nvPr/>
              </p:nvSpPr>
              <p:spPr bwMode="auto">
                <a:xfrm>
                  <a:off x="3530" y="313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5" name="Freeform 361"/>
                <p:cNvSpPr>
                  <a:spLocks/>
                </p:cNvSpPr>
                <p:nvPr/>
              </p:nvSpPr>
              <p:spPr bwMode="auto">
                <a:xfrm>
                  <a:off x="3578" y="3152"/>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6" name="Freeform 362"/>
                <p:cNvSpPr>
                  <a:spLocks/>
                </p:cNvSpPr>
                <p:nvPr/>
              </p:nvSpPr>
              <p:spPr bwMode="auto">
                <a:xfrm>
                  <a:off x="3620" y="2988"/>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7" name="Freeform 363"/>
                <p:cNvSpPr>
                  <a:spLocks/>
                </p:cNvSpPr>
                <p:nvPr/>
              </p:nvSpPr>
              <p:spPr bwMode="auto">
                <a:xfrm>
                  <a:off x="3620" y="2908"/>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8" name="Freeform 364"/>
                <p:cNvSpPr>
                  <a:spLocks/>
                </p:cNvSpPr>
                <p:nvPr/>
              </p:nvSpPr>
              <p:spPr bwMode="auto">
                <a:xfrm>
                  <a:off x="3668" y="279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59" name="Freeform 365"/>
                <p:cNvSpPr>
                  <a:spLocks/>
                </p:cNvSpPr>
                <p:nvPr/>
              </p:nvSpPr>
              <p:spPr bwMode="auto">
                <a:xfrm>
                  <a:off x="3668" y="2777"/>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0" name="Freeform 366"/>
                <p:cNvSpPr>
                  <a:spLocks/>
                </p:cNvSpPr>
                <p:nvPr/>
              </p:nvSpPr>
              <p:spPr bwMode="auto">
                <a:xfrm>
                  <a:off x="3764" y="3180"/>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1" name="Freeform 367"/>
                <p:cNvSpPr>
                  <a:spLocks/>
                </p:cNvSpPr>
                <p:nvPr/>
              </p:nvSpPr>
              <p:spPr bwMode="auto">
                <a:xfrm>
                  <a:off x="3764" y="3175"/>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2" name="Freeform 368"/>
                <p:cNvSpPr>
                  <a:spLocks/>
                </p:cNvSpPr>
                <p:nvPr/>
              </p:nvSpPr>
              <p:spPr bwMode="auto">
                <a:xfrm>
                  <a:off x="3807" y="3068"/>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3" name="Freeform 369"/>
                <p:cNvSpPr>
                  <a:spLocks/>
                </p:cNvSpPr>
                <p:nvPr/>
              </p:nvSpPr>
              <p:spPr bwMode="auto">
                <a:xfrm>
                  <a:off x="3807" y="305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4" name="Freeform 370"/>
                <p:cNvSpPr>
                  <a:spLocks/>
                </p:cNvSpPr>
                <p:nvPr/>
              </p:nvSpPr>
              <p:spPr bwMode="auto">
                <a:xfrm>
                  <a:off x="3855" y="2969"/>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5" name="Freeform 371"/>
                <p:cNvSpPr>
                  <a:spLocks/>
                </p:cNvSpPr>
                <p:nvPr/>
              </p:nvSpPr>
              <p:spPr bwMode="auto">
                <a:xfrm>
                  <a:off x="3855" y="2758"/>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6" name="Freeform 372"/>
                <p:cNvSpPr>
                  <a:spLocks/>
                </p:cNvSpPr>
                <p:nvPr/>
              </p:nvSpPr>
              <p:spPr bwMode="auto">
                <a:xfrm>
                  <a:off x="3903" y="3157"/>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7" name="Freeform 373"/>
                <p:cNvSpPr>
                  <a:spLocks/>
                </p:cNvSpPr>
                <p:nvPr/>
              </p:nvSpPr>
              <p:spPr bwMode="auto">
                <a:xfrm>
                  <a:off x="3903" y="2993"/>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8" name="Freeform 374"/>
                <p:cNvSpPr>
                  <a:spLocks/>
                </p:cNvSpPr>
                <p:nvPr/>
              </p:nvSpPr>
              <p:spPr bwMode="auto">
                <a:xfrm>
                  <a:off x="3951" y="283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69" name="Freeform 375"/>
                <p:cNvSpPr>
                  <a:spLocks/>
                </p:cNvSpPr>
                <p:nvPr/>
              </p:nvSpPr>
              <p:spPr bwMode="auto">
                <a:xfrm>
                  <a:off x="3999" y="2903"/>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0" name="Freeform 376"/>
                <p:cNvSpPr>
                  <a:spLocks/>
                </p:cNvSpPr>
                <p:nvPr/>
              </p:nvSpPr>
              <p:spPr bwMode="auto">
                <a:xfrm>
                  <a:off x="4041" y="2552"/>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1" name="Freeform 377"/>
                <p:cNvSpPr>
                  <a:spLocks/>
                </p:cNvSpPr>
                <p:nvPr/>
              </p:nvSpPr>
              <p:spPr bwMode="auto">
                <a:xfrm>
                  <a:off x="4089" y="3175"/>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2" name="Freeform 378"/>
                <p:cNvSpPr>
                  <a:spLocks/>
                </p:cNvSpPr>
                <p:nvPr/>
              </p:nvSpPr>
              <p:spPr bwMode="auto">
                <a:xfrm>
                  <a:off x="4137" y="2950"/>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3" name="Freeform 379"/>
                <p:cNvSpPr>
                  <a:spLocks/>
                </p:cNvSpPr>
                <p:nvPr/>
              </p:nvSpPr>
              <p:spPr bwMode="auto">
                <a:xfrm>
                  <a:off x="4228" y="3128"/>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4" name="Freeform 380"/>
                <p:cNvSpPr>
                  <a:spLocks/>
                </p:cNvSpPr>
                <p:nvPr/>
              </p:nvSpPr>
              <p:spPr bwMode="auto">
                <a:xfrm>
                  <a:off x="4462" y="2960"/>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5" name="Freeform 381"/>
                <p:cNvSpPr>
                  <a:spLocks/>
                </p:cNvSpPr>
                <p:nvPr/>
              </p:nvSpPr>
              <p:spPr bwMode="auto">
                <a:xfrm>
                  <a:off x="4462" y="301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6" name="Freeform 382"/>
                <p:cNvSpPr>
                  <a:spLocks/>
                </p:cNvSpPr>
                <p:nvPr/>
              </p:nvSpPr>
              <p:spPr bwMode="auto">
                <a:xfrm>
                  <a:off x="4510" y="3189"/>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7" name="Freeform 383"/>
                <p:cNvSpPr>
                  <a:spLocks/>
                </p:cNvSpPr>
                <p:nvPr/>
              </p:nvSpPr>
              <p:spPr bwMode="auto">
                <a:xfrm>
                  <a:off x="4510" y="3236"/>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8" name="Freeform 384"/>
                <p:cNvSpPr>
                  <a:spLocks/>
                </p:cNvSpPr>
                <p:nvPr/>
              </p:nvSpPr>
              <p:spPr bwMode="auto">
                <a:xfrm>
                  <a:off x="4558" y="3199"/>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79" name="Freeform 385"/>
                <p:cNvSpPr>
                  <a:spLocks/>
                </p:cNvSpPr>
                <p:nvPr/>
              </p:nvSpPr>
              <p:spPr bwMode="auto">
                <a:xfrm>
                  <a:off x="4606" y="3185"/>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0" name="Freeform 386"/>
                <p:cNvSpPr>
                  <a:spLocks/>
                </p:cNvSpPr>
                <p:nvPr/>
              </p:nvSpPr>
              <p:spPr bwMode="auto">
                <a:xfrm>
                  <a:off x="4606" y="3072"/>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1" name="Freeform 387"/>
                <p:cNvSpPr>
                  <a:spLocks/>
                </p:cNvSpPr>
                <p:nvPr/>
              </p:nvSpPr>
              <p:spPr bwMode="auto">
                <a:xfrm>
                  <a:off x="4649" y="3241"/>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2" name="Freeform 388"/>
                <p:cNvSpPr>
                  <a:spLocks/>
                </p:cNvSpPr>
                <p:nvPr/>
              </p:nvSpPr>
              <p:spPr bwMode="auto">
                <a:xfrm>
                  <a:off x="4649" y="3105"/>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3" name="Freeform 389"/>
                <p:cNvSpPr>
                  <a:spLocks/>
                </p:cNvSpPr>
                <p:nvPr/>
              </p:nvSpPr>
              <p:spPr bwMode="auto">
                <a:xfrm>
                  <a:off x="4696" y="3072"/>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4" name="Freeform 390"/>
                <p:cNvSpPr>
                  <a:spLocks/>
                </p:cNvSpPr>
                <p:nvPr/>
              </p:nvSpPr>
              <p:spPr bwMode="auto">
                <a:xfrm>
                  <a:off x="4792" y="2810"/>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5" name="Freeform 391"/>
                <p:cNvSpPr>
                  <a:spLocks/>
                </p:cNvSpPr>
                <p:nvPr/>
              </p:nvSpPr>
              <p:spPr bwMode="auto">
                <a:xfrm>
                  <a:off x="4792" y="2969"/>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6" name="Freeform 392"/>
                <p:cNvSpPr>
                  <a:spLocks/>
                </p:cNvSpPr>
                <p:nvPr/>
              </p:nvSpPr>
              <p:spPr bwMode="auto">
                <a:xfrm>
                  <a:off x="4835" y="2735"/>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7" name="Freeform 393"/>
                <p:cNvSpPr>
                  <a:spLocks/>
                </p:cNvSpPr>
                <p:nvPr/>
              </p:nvSpPr>
              <p:spPr bwMode="auto">
                <a:xfrm>
                  <a:off x="4835" y="279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8" name="Freeform 394"/>
                <p:cNvSpPr>
                  <a:spLocks/>
                </p:cNvSpPr>
                <p:nvPr/>
              </p:nvSpPr>
              <p:spPr bwMode="auto">
                <a:xfrm>
                  <a:off x="4883" y="2777"/>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89" name="Freeform 395"/>
                <p:cNvSpPr>
                  <a:spLocks/>
                </p:cNvSpPr>
                <p:nvPr/>
              </p:nvSpPr>
              <p:spPr bwMode="auto">
                <a:xfrm>
                  <a:off x="4931" y="3171"/>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0" name="Freeform 396"/>
                <p:cNvSpPr>
                  <a:spLocks/>
                </p:cNvSpPr>
                <p:nvPr/>
              </p:nvSpPr>
              <p:spPr bwMode="auto">
                <a:xfrm>
                  <a:off x="4931" y="3208"/>
                  <a:ext cx="43" cy="38"/>
                </a:xfrm>
                <a:custGeom>
                  <a:avLst/>
                  <a:gdLst>
                    <a:gd name="T0" fmla="*/ 21 w 43"/>
                    <a:gd name="T1" fmla="*/ 0 h 38"/>
                    <a:gd name="T2" fmla="*/ 43 w 43"/>
                    <a:gd name="T3" fmla="*/ 38 h 38"/>
                    <a:gd name="T4" fmla="*/ 0 w 43"/>
                    <a:gd name="T5" fmla="*/ 38 h 38"/>
                    <a:gd name="T6" fmla="*/ 21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1" y="0"/>
                      </a:moveTo>
                      <a:lnTo>
                        <a:pt x="43"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1" name="Freeform 397"/>
                <p:cNvSpPr>
                  <a:spLocks/>
                </p:cNvSpPr>
                <p:nvPr/>
              </p:nvSpPr>
              <p:spPr bwMode="auto">
                <a:xfrm>
                  <a:off x="4979" y="3194"/>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2" name="Freeform 398"/>
                <p:cNvSpPr>
                  <a:spLocks/>
                </p:cNvSpPr>
                <p:nvPr/>
              </p:nvSpPr>
              <p:spPr bwMode="auto">
                <a:xfrm>
                  <a:off x="5117" y="3166"/>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3" name="Freeform 399"/>
                <p:cNvSpPr>
                  <a:spLocks/>
                </p:cNvSpPr>
                <p:nvPr/>
              </p:nvSpPr>
              <p:spPr bwMode="auto">
                <a:xfrm>
                  <a:off x="5117" y="3175"/>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4" name="Freeform 400"/>
                <p:cNvSpPr>
                  <a:spLocks/>
                </p:cNvSpPr>
                <p:nvPr/>
              </p:nvSpPr>
              <p:spPr bwMode="auto">
                <a:xfrm>
                  <a:off x="5165" y="3096"/>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5" name="Freeform 401"/>
                <p:cNvSpPr>
                  <a:spLocks/>
                </p:cNvSpPr>
                <p:nvPr/>
              </p:nvSpPr>
              <p:spPr bwMode="auto">
                <a:xfrm>
                  <a:off x="5213" y="3082"/>
                  <a:ext cx="43" cy="37"/>
                </a:xfrm>
                <a:custGeom>
                  <a:avLst/>
                  <a:gdLst>
                    <a:gd name="T0" fmla="*/ 22 w 43"/>
                    <a:gd name="T1" fmla="*/ 0 h 37"/>
                    <a:gd name="T2" fmla="*/ 43 w 43"/>
                    <a:gd name="T3" fmla="*/ 37 h 37"/>
                    <a:gd name="T4" fmla="*/ 0 w 43"/>
                    <a:gd name="T5" fmla="*/ 37 h 37"/>
                    <a:gd name="T6" fmla="*/ 22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2" y="0"/>
                      </a:moveTo>
                      <a:lnTo>
                        <a:pt x="43" y="37"/>
                      </a:lnTo>
                      <a:lnTo>
                        <a:pt x="0" y="37"/>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6" name="Freeform 402"/>
                <p:cNvSpPr>
                  <a:spLocks/>
                </p:cNvSpPr>
                <p:nvPr/>
              </p:nvSpPr>
              <p:spPr bwMode="auto">
                <a:xfrm>
                  <a:off x="5213" y="3128"/>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7" name="Freeform 403"/>
                <p:cNvSpPr>
                  <a:spLocks/>
                </p:cNvSpPr>
                <p:nvPr/>
              </p:nvSpPr>
              <p:spPr bwMode="auto">
                <a:xfrm>
                  <a:off x="5256" y="3021"/>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8" name="Freeform 404"/>
                <p:cNvSpPr>
                  <a:spLocks/>
                </p:cNvSpPr>
                <p:nvPr/>
              </p:nvSpPr>
              <p:spPr bwMode="auto">
                <a:xfrm>
                  <a:off x="5256" y="3096"/>
                  <a:ext cx="43" cy="37"/>
                </a:xfrm>
                <a:custGeom>
                  <a:avLst/>
                  <a:gdLst>
                    <a:gd name="T0" fmla="*/ 21 w 43"/>
                    <a:gd name="T1" fmla="*/ 0 h 37"/>
                    <a:gd name="T2" fmla="*/ 43 w 43"/>
                    <a:gd name="T3" fmla="*/ 37 h 37"/>
                    <a:gd name="T4" fmla="*/ 0 w 43"/>
                    <a:gd name="T5" fmla="*/ 37 h 37"/>
                    <a:gd name="T6" fmla="*/ 21 w 43"/>
                    <a:gd name="T7" fmla="*/ 0 h 37"/>
                    <a:gd name="T8" fmla="*/ 0 60000 65536"/>
                    <a:gd name="T9" fmla="*/ 0 60000 65536"/>
                    <a:gd name="T10" fmla="*/ 0 60000 65536"/>
                    <a:gd name="T11" fmla="*/ 0 60000 65536"/>
                    <a:gd name="T12" fmla="*/ 0 w 43"/>
                    <a:gd name="T13" fmla="*/ 0 h 37"/>
                    <a:gd name="T14" fmla="*/ 43 w 43"/>
                    <a:gd name="T15" fmla="*/ 37 h 37"/>
                  </a:gdLst>
                  <a:ahLst/>
                  <a:cxnLst>
                    <a:cxn ang="T8">
                      <a:pos x="T0" y="T1"/>
                    </a:cxn>
                    <a:cxn ang="T9">
                      <a:pos x="T2" y="T3"/>
                    </a:cxn>
                    <a:cxn ang="T10">
                      <a:pos x="T4" y="T5"/>
                    </a:cxn>
                    <a:cxn ang="T11">
                      <a:pos x="T6" y="T7"/>
                    </a:cxn>
                  </a:cxnLst>
                  <a:rect l="T12" t="T13" r="T14" b="T15"/>
                  <a:pathLst>
                    <a:path w="43" h="37">
                      <a:moveTo>
                        <a:pt x="21" y="0"/>
                      </a:moveTo>
                      <a:lnTo>
                        <a:pt x="43"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099" name="Freeform 405"/>
                <p:cNvSpPr>
                  <a:spLocks/>
                </p:cNvSpPr>
                <p:nvPr/>
              </p:nvSpPr>
              <p:spPr bwMode="auto">
                <a:xfrm>
                  <a:off x="5304" y="3143"/>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100" name="Freeform 406"/>
                <p:cNvSpPr>
                  <a:spLocks/>
                </p:cNvSpPr>
                <p:nvPr/>
              </p:nvSpPr>
              <p:spPr bwMode="auto">
                <a:xfrm>
                  <a:off x="5304" y="3152"/>
                  <a:ext cx="42" cy="37"/>
                </a:xfrm>
                <a:custGeom>
                  <a:avLst/>
                  <a:gdLst>
                    <a:gd name="T0" fmla="*/ 21 w 42"/>
                    <a:gd name="T1" fmla="*/ 0 h 37"/>
                    <a:gd name="T2" fmla="*/ 42 w 42"/>
                    <a:gd name="T3" fmla="*/ 37 h 37"/>
                    <a:gd name="T4" fmla="*/ 0 w 42"/>
                    <a:gd name="T5" fmla="*/ 37 h 37"/>
                    <a:gd name="T6" fmla="*/ 21 w 42"/>
                    <a:gd name="T7" fmla="*/ 0 h 37"/>
                    <a:gd name="T8" fmla="*/ 0 60000 65536"/>
                    <a:gd name="T9" fmla="*/ 0 60000 65536"/>
                    <a:gd name="T10" fmla="*/ 0 60000 65536"/>
                    <a:gd name="T11" fmla="*/ 0 60000 65536"/>
                    <a:gd name="T12" fmla="*/ 0 w 42"/>
                    <a:gd name="T13" fmla="*/ 0 h 37"/>
                    <a:gd name="T14" fmla="*/ 42 w 42"/>
                    <a:gd name="T15" fmla="*/ 37 h 37"/>
                  </a:gdLst>
                  <a:ahLst/>
                  <a:cxnLst>
                    <a:cxn ang="T8">
                      <a:pos x="T0" y="T1"/>
                    </a:cxn>
                    <a:cxn ang="T9">
                      <a:pos x="T2" y="T3"/>
                    </a:cxn>
                    <a:cxn ang="T10">
                      <a:pos x="T4" y="T5"/>
                    </a:cxn>
                    <a:cxn ang="T11">
                      <a:pos x="T6" y="T7"/>
                    </a:cxn>
                  </a:cxnLst>
                  <a:rect l="T12" t="T13" r="T14" b="T15"/>
                  <a:pathLst>
                    <a:path w="42" h="37">
                      <a:moveTo>
                        <a:pt x="21" y="0"/>
                      </a:moveTo>
                      <a:lnTo>
                        <a:pt x="42" y="37"/>
                      </a:lnTo>
                      <a:lnTo>
                        <a:pt x="0" y="37"/>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101" name="Freeform 407"/>
                <p:cNvSpPr>
                  <a:spLocks/>
                </p:cNvSpPr>
                <p:nvPr/>
              </p:nvSpPr>
              <p:spPr bwMode="auto">
                <a:xfrm>
                  <a:off x="5490" y="2664"/>
                  <a:ext cx="43" cy="38"/>
                </a:xfrm>
                <a:custGeom>
                  <a:avLst/>
                  <a:gdLst>
                    <a:gd name="T0" fmla="*/ 22 w 43"/>
                    <a:gd name="T1" fmla="*/ 0 h 38"/>
                    <a:gd name="T2" fmla="*/ 43 w 43"/>
                    <a:gd name="T3" fmla="*/ 38 h 38"/>
                    <a:gd name="T4" fmla="*/ 0 w 43"/>
                    <a:gd name="T5" fmla="*/ 38 h 38"/>
                    <a:gd name="T6" fmla="*/ 22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22" y="0"/>
                      </a:moveTo>
                      <a:lnTo>
                        <a:pt x="43" y="38"/>
                      </a:lnTo>
                      <a:lnTo>
                        <a:pt x="0" y="38"/>
                      </a:lnTo>
                      <a:lnTo>
                        <a:pt x="22"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8102" name="Rectangle 408"/>
                <p:cNvSpPr>
                  <a:spLocks noChangeArrowheads="1"/>
                </p:cNvSpPr>
                <p:nvPr/>
              </p:nvSpPr>
              <p:spPr bwMode="auto">
                <a:xfrm>
                  <a:off x="642" y="3053"/>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8103" name="Rectangle 409"/>
                <p:cNvSpPr>
                  <a:spLocks noChangeArrowheads="1"/>
                </p:cNvSpPr>
                <p:nvPr/>
              </p:nvSpPr>
              <p:spPr bwMode="auto">
                <a:xfrm>
                  <a:off x="690" y="284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8104" name="Rectangle 410"/>
                <p:cNvSpPr>
                  <a:spLocks noChangeArrowheads="1"/>
                </p:cNvSpPr>
                <p:nvPr/>
              </p:nvSpPr>
              <p:spPr bwMode="auto">
                <a:xfrm>
                  <a:off x="738" y="2903"/>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8105" name="Rectangle 411"/>
                <p:cNvSpPr>
                  <a:spLocks noChangeArrowheads="1"/>
                </p:cNvSpPr>
                <p:nvPr/>
              </p:nvSpPr>
              <p:spPr bwMode="auto">
                <a:xfrm>
                  <a:off x="780" y="2768"/>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8106" name="Rectangle 412"/>
                <p:cNvSpPr>
                  <a:spLocks noChangeArrowheads="1"/>
                </p:cNvSpPr>
                <p:nvPr/>
              </p:nvSpPr>
              <p:spPr bwMode="auto">
                <a:xfrm>
                  <a:off x="828" y="266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8107" name="Rectangle 413"/>
                <p:cNvSpPr>
                  <a:spLocks noChangeArrowheads="1"/>
                </p:cNvSpPr>
                <p:nvPr/>
              </p:nvSpPr>
              <p:spPr bwMode="auto">
                <a:xfrm>
                  <a:off x="876" y="2852"/>
                  <a:ext cx="16" cy="14"/>
                </a:xfrm>
                <a:prstGeom prst="rect">
                  <a:avLst/>
                </a:prstGeom>
                <a:solidFill>
                  <a:srgbClr val="FF0000"/>
                </a:solidFill>
                <a:ln w="9525">
                  <a:solidFill>
                    <a:srgbClr val="FF0000"/>
                  </a:solidFill>
                  <a:miter lim="800000"/>
                  <a:headEnd/>
                  <a:tailEnd/>
                </a:ln>
              </p:spPr>
              <p:txBody>
                <a:bodyPr/>
                <a:lstStyle/>
                <a:p>
                  <a:endParaRPr lang="ja-JP" altLang="en-US"/>
                </a:p>
              </p:txBody>
            </p:sp>
          </p:grpSp>
          <p:sp>
            <p:nvSpPr>
              <p:cNvPr id="117799" name="Rectangle 415"/>
              <p:cNvSpPr>
                <a:spLocks noChangeArrowheads="1"/>
              </p:cNvSpPr>
              <p:nvPr/>
            </p:nvSpPr>
            <p:spPr bwMode="auto">
              <a:xfrm>
                <a:off x="924" y="288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0" name="Rectangle 416"/>
              <p:cNvSpPr>
                <a:spLocks noChangeArrowheads="1"/>
              </p:cNvSpPr>
              <p:nvPr/>
            </p:nvSpPr>
            <p:spPr bwMode="auto">
              <a:xfrm>
                <a:off x="967" y="268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1" name="Rectangle 417"/>
              <p:cNvSpPr>
                <a:spLocks noChangeArrowheads="1"/>
              </p:cNvSpPr>
              <p:nvPr/>
            </p:nvSpPr>
            <p:spPr bwMode="auto">
              <a:xfrm>
                <a:off x="1015" y="167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2" name="Rectangle 418"/>
              <p:cNvSpPr>
                <a:spLocks noChangeArrowheads="1"/>
              </p:cNvSpPr>
              <p:nvPr/>
            </p:nvSpPr>
            <p:spPr bwMode="auto">
              <a:xfrm>
                <a:off x="1063" y="233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3" name="Rectangle 419"/>
              <p:cNvSpPr>
                <a:spLocks noChangeArrowheads="1"/>
              </p:cNvSpPr>
              <p:nvPr/>
            </p:nvSpPr>
            <p:spPr bwMode="auto">
              <a:xfrm>
                <a:off x="1111" y="213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4" name="Rectangle 420"/>
              <p:cNvSpPr>
                <a:spLocks noChangeArrowheads="1"/>
              </p:cNvSpPr>
              <p:nvPr/>
            </p:nvSpPr>
            <p:spPr bwMode="auto">
              <a:xfrm>
                <a:off x="1153" y="2275"/>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5" name="Rectangle 421"/>
              <p:cNvSpPr>
                <a:spLocks noChangeArrowheads="1"/>
              </p:cNvSpPr>
              <p:nvPr/>
            </p:nvSpPr>
            <p:spPr bwMode="auto">
              <a:xfrm>
                <a:off x="1201" y="262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6" name="Rectangle 422"/>
              <p:cNvSpPr>
                <a:spLocks noChangeArrowheads="1"/>
              </p:cNvSpPr>
              <p:nvPr/>
            </p:nvSpPr>
            <p:spPr bwMode="auto">
              <a:xfrm>
                <a:off x="1249" y="2514"/>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7" name="Rectangle 423"/>
              <p:cNvSpPr>
                <a:spLocks noChangeArrowheads="1"/>
              </p:cNvSpPr>
              <p:nvPr/>
            </p:nvSpPr>
            <p:spPr bwMode="auto">
              <a:xfrm>
                <a:off x="1297" y="135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8" name="Rectangle 424"/>
              <p:cNvSpPr>
                <a:spLocks noChangeArrowheads="1"/>
              </p:cNvSpPr>
              <p:nvPr/>
            </p:nvSpPr>
            <p:spPr bwMode="auto">
              <a:xfrm>
                <a:off x="1345" y="199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09" name="Rectangle 425"/>
              <p:cNvSpPr>
                <a:spLocks noChangeArrowheads="1"/>
              </p:cNvSpPr>
              <p:nvPr/>
            </p:nvSpPr>
            <p:spPr bwMode="auto">
              <a:xfrm>
                <a:off x="1388" y="166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0" name="Rectangle 426"/>
              <p:cNvSpPr>
                <a:spLocks noChangeArrowheads="1"/>
              </p:cNvSpPr>
              <p:nvPr/>
            </p:nvSpPr>
            <p:spPr bwMode="auto">
              <a:xfrm>
                <a:off x="1436" y="279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1" name="Rectangle 427"/>
              <p:cNvSpPr>
                <a:spLocks noChangeArrowheads="1"/>
              </p:cNvSpPr>
              <p:nvPr/>
            </p:nvSpPr>
            <p:spPr bwMode="auto">
              <a:xfrm>
                <a:off x="1484" y="256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2" name="Rectangle 428"/>
              <p:cNvSpPr>
                <a:spLocks noChangeArrowheads="1"/>
              </p:cNvSpPr>
              <p:nvPr/>
            </p:nvSpPr>
            <p:spPr bwMode="auto">
              <a:xfrm>
                <a:off x="1532" y="2814"/>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3" name="Rectangle 429"/>
              <p:cNvSpPr>
                <a:spLocks noChangeArrowheads="1"/>
              </p:cNvSpPr>
              <p:nvPr/>
            </p:nvSpPr>
            <p:spPr bwMode="auto">
              <a:xfrm>
                <a:off x="1574" y="313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4" name="Rectangle 430"/>
              <p:cNvSpPr>
                <a:spLocks noChangeArrowheads="1"/>
              </p:cNvSpPr>
              <p:nvPr/>
            </p:nvSpPr>
            <p:spPr bwMode="auto">
              <a:xfrm>
                <a:off x="1622" y="2988"/>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5" name="Rectangle 431"/>
              <p:cNvSpPr>
                <a:spLocks noChangeArrowheads="1"/>
              </p:cNvSpPr>
              <p:nvPr/>
            </p:nvSpPr>
            <p:spPr bwMode="auto">
              <a:xfrm>
                <a:off x="1670" y="310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6" name="Rectangle 432"/>
              <p:cNvSpPr>
                <a:spLocks noChangeArrowheads="1"/>
              </p:cNvSpPr>
              <p:nvPr/>
            </p:nvSpPr>
            <p:spPr bwMode="auto">
              <a:xfrm>
                <a:off x="1718" y="292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7" name="Rectangle 433"/>
              <p:cNvSpPr>
                <a:spLocks noChangeArrowheads="1"/>
              </p:cNvSpPr>
              <p:nvPr/>
            </p:nvSpPr>
            <p:spPr bwMode="auto">
              <a:xfrm>
                <a:off x="1766" y="283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8" name="Rectangle 434"/>
              <p:cNvSpPr>
                <a:spLocks noChangeArrowheads="1"/>
              </p:cNvSpPr>
              <p:nvPr/>
            </p:nvSpPr>
            <p:spPr bwMode="auto">
              <a:xfrm>
                <a:off x="1809" y="291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19" name="Rectangle 435"/>
              <p:cNvSpPr>
                <a:spLocks noChangeArrowheads="1"/>
              </p:cNvSpPr>
              <p:nvPr/>
            </p:nvSpPr>
            <p:spPr bwMode="auto">
              <a:xfrm>
                <a:off x="1953" y="304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0" name="Rectangle 436"/>
              <p:cNvSpPr>
                <a:spLocks noChangeArrowheads="1"/>
              </p:cNvSpPr>
              <p:nvPr/>
            </p:nvSpPr>
            <p:spPr bwMode="auto">
              <a:xfrm>
                <a:off x="1995" y="3241"/>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1" name="Rectangle 437"/>
              <p:cNvSpPr>
                <a:spLocks noChangeArrowheads="1"/>
              </p:cNvSpPr>
              <p:nvPr/>
            </p:nvSpPr>
            <p:spPr bwMode="auto">
              <a:xfrm>
                <a:off x="2043" y="322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2" name="Rectangle 438"/>
              <p:cNvSpPr>
                <a:spLocks noChangeArrowheads="1"/>
              </p:cNvSpPr>
              <p:nvPr/>
            </p:nvSpPr>
            <p:spPr bwMode="auto">
              <a:xfrm>
                <a:off x="2091" y="316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3" name="Rectangle 439"/>
              <p:cNvSpPr>
                <a:spLocks noChangeArrowheads="1"/>
              </p:cNvSpPr>
              <p:nvPr/>
            </p:nvSpPr>
            <p:spPr bwMode="auto">
              <a:xfrm>
                <a:off x="2139" y="3218"/>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4" name="Rectangle 440"/>
              <p:cNvSpPr>
                <a:spLocks noChangeArrowheads="1"/>
              </p:cNvSpPr>
              <p:nvPr/>
            </p:nvSpPr>
            <p:spPr bwMode="auto">
              <a:xfrm>
                <a:off x="2182" y="3161"/>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5" name="Rectangle 441"/>
              <p:cNvSpPr>
                <a:spLocks noChangeArrowheads="1"/>
              </p:cNvSpPr>
              <p:nvPr/>
            </p:nvSpPr>
            <p:spPr bwMode="auto">
              <a:xfrm>
                <a:off x="2230" y="311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6" name="Rectangle 442"/>
              <p:cNvSpPr>
                <a:spLocks noChangeArrowheads="1"/>
              </p:cNvSpPr>
              <p:nvPr/>
            </p:nvSpPr>
            <p:spPr bwMode="auto">
              <a:xfrm>
                <a:off x="2278" y="307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7" name="Rectangle 443"/>
              <p:cNvSpPr>
                <a:spLocks noChangeArrowheads="1"/>
              </p:cNvSpPr>
              <p:nvPr/>
            </p:nvSpPr>
            <p:spPr bwMode="auto">
              <a:xfrm>
                <a:off x="2326" y="317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8" name="Rectangle 444"/>
              <p:cNvSpPr>
                <a:spLocks noChangeArrowheads="1"/>
              </p:cNvSpPr>
              <p:nvPr/>
            </p:nvSpPr>
            <p:spPr bwMode="auto">
              <a:xfrm>
                <a:off x="2374" y="3166"/>
                <a:ext cx="15"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29" name="Rectangle 445"/>
              <p:cNvSpPr>
                <a:spLocks noChangeArrowheads="1"/>
              </p:cNvSpPr>
              <p:nvPr/>
            </p:nvSpPr>
            <p:spPr bwMode="auto">
              <a:xfrm>
                <a:off x="2416" y="315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0" name="Rectangle 446"/>
              <p:cNvSpPr>
                <a:spLocks noChangeArrowheads="1"/>
              </p:cNvSpPr>
              <p:nvPr/>
            </p:nvSpPr>
            <p:spPr bwMode="auto">
              <a:xfrm>
                <a:off x="2464" y="301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1" name="Rectangle 447"/>
              <p:cNvSpPr>
                <a:spLocks noChangeArrowheads="1"/>
              </p:cNvSpPr>
              <p:nvPr/>
            </p:nvSpPr>
            <p:spPr bwMode="auto">
              <a:xfrm>
                <a:off x="2512" y="308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2" name="Rectangle 448"/>
              <p:cNvSpPr>
                <a:spLocks noChangeArrowheads="1"/>
              </p:cNvSpPr>
              <p:nvPr/>
            </p:nvSpPr>
            <p:spPr bwMode="auto">
              <a:xfrm>
                <a:off x="2560" y="311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3" name="Rectangle 449"/>
              <p:cNvSpPr>
                <a:spLocks noChangeArrowheads="1"/>
              </p:cNvSpPr>
              <p:nvPr/>
            </p:nvSpPr>
            <p:spPr bwMode="auto">
              <a:xfrm>
                <a:off x="2603" y="295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4" name="Rectangle 450"/>
              <p:cNvSpPr>
                <a:spLocks noChangeArrowheads="1"/>
              </p:cNvSpPr>
              <p:nvPr/>
            </p:nvSpPr>
            <p:spPr bwMode="auto">
              <a:xfrm>
                <a:off x="2651" y="269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5" name="Rectangle 451"/>
              <p:cNvSpPr>
                <a:spLocks noChangeArrowheads="1"/>
              </p:cNvSpPr>
              <p:nvPr/>
            </p:nvSpPr>
            <p:spPr bwMode="auto">
              <a:xfrm>
                <a:off x="2699" y="3063"/>
                <a:ext cx="15"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6" name="Rectangle 452"/>
              <p:cNvSpPr>
                <a:spLocks noChangeArrowheads="1"/>
              </p:cNvSpPr>
              <p:nvPr/>
            </p:nvSpPr>
            <p:spPr bwMode="auto">
              <a:xfrm>
                <a:off x="2746" y="322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7" name="Rectangle 453"/>
              <p:cNvSpPr>
                <a:spLocks noChangeArrowheads="1"/>
              </p:cNvSpPr>
              <p:nvPr/>
            </p:nvSpPr>
            <p:spPr bwMode="auto">
              <a:xfrm>
                <a:off x="2789" y="321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8" name="Rectangle 454"/>
              <p:cNvSpPr>
                <a:spLocks noChangeArrowheads="1"/>
              </p:cNvSpPr>
              <p:nvPr/>
            </p:nvSpPr>
            <p:spPr bwMode="auto">
              <a:xfrm>
                <a:off x="2837" y="317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39" name="Rectangle 455"/>
              <p:cNvSpPr>
                <a:spLocks noChangeArrowheads="1"/>
              </p:cNvSpPr>
              <p:nvPr/>
            </p:nvSpPr>
            <p:spPr bwMode="auto">
              <a:xfrm>
                <a:off x="2885" y="296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0" name="Rectangle 456"/>
              <p:cNvSpPr>
                <a:spLocks noChangeArrowheads="1"/>
              </p:cNvSpPr>
              <p:nvPr/>
            </p:nvSpPr>
            <p:spPr bwMode="auto">
              <a:xfrm>
                <a:off x="2933" y="310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1" name="Rectangle 457"/>
              <p:cNvSpPr>
                <a:spLocks noChangeArrowheads="1"/>
              </p:cNvSpPr>
              <p:nvPr/>
            </p:nvSpPr>
            <p:spPr bwMode="auto">
              <a:xfrm>
                <a:off x="2981" y="310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2" name="Rectangle 458"/>
              <p:cNvSpPr>
                <a:spLocks noChangeArrowheads="1"/>
              </p:cNvSpPr>
              <p:nvPr/>
            </p:nvSpPr>
            <p:spPr bwMode="auto">
              <a:xfrm>
                <a:off x="3119" y="325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3" name="Rectangle 459"/>
              <p:cNvSpPr>
                <a:spLocks noChangeArrowheads="1"/>
              </p:cNvSpPr>
              <p:nvPr/>
            </p:nvSpPr>
            <p:spPr bwMode="auto">
              <a:xfrm>
                <a:off x="3167" y="307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4" name="Rectangle 460"/>
              <p:cNvSpPr>
                <a:spLocks noChangeArrowheads="1"/>
              </p:cNvSpPr>
              <p:nvPr/>
            </p:nvSpPr>
            <p:spPr bwMode="auto">
              <a:xfrm>
                <a:off x="3210" y="319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5" name="Rectangle 461"/>
              <p:cNvSpPr>
                <a:spLocks noChangeArrowheads="1"/>
              </p:cNvSpPr>
              <p:nvPr/>
            </p:nvSpPr>
            <p:spPr bwMode="auto">
              <a:xfrm>
                <a:off x="3258" y="318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6" name="Rectangle 462"/>
              <p:cNvSpPr>
                <a:spLocks noChangeArrowheads="1"/>
              </p:cNvSpPr>
              <p:nvPr/>
            </p:nvSpPr>
            <p:spPr bwMode="auto">
              <a:xfrm>
                <a:off x="3306" y="302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7" name="Rectangle 463"/>
              <p:cNvSpPr>
                <a:spLocks noChangeArrowheads="1"/>
              </p:cNvSpPr>
              <p:nvPr/>
            </p:nvSpPr>
            <p:spPr bwMode="auto">
              <a:xfrm>
                <a:off x="3354" y="293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8" name="Rectangle 464"/>
              <p:cNvSpPr>
                <a:spLocks noChangeArrowheads="1"/>
              </p:cNvSpPr>
              <p:nvPr/>
            </p:nvSpPr>
            <p:spPr bwMode="auto">
              <a:xfrm>
                <a:off x="3402" y="306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49" name="Rectangle 465"/>
              <p:cNvSpPr>
                <a:spLocks noChangeArrowheads="1"/>
              </p:cNvSpPr>
              <p:nvPr/>
            </p:nvSpPr>
            <p:spPr bwMode="auto">
              <a:xfrm>
                <a:off x="3444" y="293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0" name="Rectangle 466"/>
              <p:cNvSpPr>
                <a:spLocks noChangeArrowheads="1"/>
              </p:cNvSpPr>
              <p:nvPr/>
            </p:nvSpPr>
            <p:spPr bwMode="auto">
              <a:xfrm>
                <a:off x="3492" y="300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1" name="Rectangle 467"/>
              <p:cNvSpPr>
                <a:spLocks noChangeArrowheads="1"/>
              </p:cNvSpPr>
              <p:nvPr/>
            </p:nvSpPr>
            <p:spPr bwMode="auto">
              <a:xfrm>
                <a:off x="3540" y="303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2" name="Rectangle 468"/>
              <p:cNvSpPr>
                <a:spLocks noChangeArrowheads="1"/>
              </p:cNvSpPr>
              <p:nvPr/>
            </p:nvSpPr>
            <p:spPr bwMode="auto">
              <a:xfrm>
                <a:off x="3588" y="311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3" name="Rectangle 469"/>
              <p:cNvSpPr>
                <a:spLocks noChangeArrowheads="1"/>
              </p:cNvSpPr>
              <p:nvPr/>
            </p:nvSpPr>
            <p:spPr bwMode="auto">
              <a:xfrm>
                <a:off x="3631" y="2978"/>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4" name="Rectangle 470"/>
              <p:cNvSpPr>
                <a:spLocks noChangeArrowheads="1"/>
              </p:cNvSpPr>
              <p:nvPr/>
            </p:nvSpPr>
            <p:spPr bwMode="auto">
              <a:xfrm>
                <a:off x="3679" y="267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5" name="Rectangle 471"/>
              <p:cNvSpPr>
                <a:spLocks noChangeArrowheads="1"/>
              </p:cNvSpPr>
              <p:nvPr/>
            </p:nvSpPr>
            <p:spPr bwMode="auto">
              <a:xfrm>
                <a:off x="3727" y="280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6" name="Rectangle 472"/>
              <p:cNvSpPr>
                <a:spLocks noChangeArrowheads="1"/>
              </p:cNvSpPr>
              <p:nvPr/>
            </p:nvSpPr>
            <p:spPr bwMode="auto">
              <a:xfrm>
                <a:off x="3775" y="310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7" name="Rectangle 473"/>
              <p:cNvSpPr>
                <a:spLocks noChangeArrowheads="1"/>
              </p:cNvSpPr>
              <p:nvPr/>
            </p:nvSpPr>
            <p:spPr bwMode="auto">
              <a:xfrm>
                <a:off x="3817" y="303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8" name="Rectangle 474"/>
              <p:cNvSpPr>
                <a:spLocks noChangeArrowheads="1"/>
              </p:cNvSpPr>
              <p:nvPr/>
            </p:nvSpPr>
            <p:spPr bwMode="auto">
              <a:xfrm>
                <a:off x="3865" y="283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59" name="Rectangle 475"/>
              <p:cNvSpPr>
                <a:spLocks noChangeArrowheads="1"/>
              </p:cNvSpPr>
              <p:nvPr/>
            </p:nvSpPr>
            <p:spPr bwMode="auto">
              <a:xfrm>
                <a:off x="3913" y="280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0" name="Rectangle 476"/>
              <p:cNvSpPr>
                <a:spLocks noChangeArrowheads="1"/>
              </p:cNvSpPr>
              <p:nvPr/>
            </p:nvSpPr>
            <p:spPr bwMode="auto">
              <a:xfrm>
                <a:off x="3961" y="255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1" name="Rectangle 477"/>
              <p:cNvSpPr>
                <a:spLocks noChangeArrowheads="1"/>
              </p:cNvSpPr>
              <p:nvPr/>
            </p:nvSpPr>
            <p:spPr bwMode="auto">
              <a:xfrm>
                <a:off x="4009" y="2168"/>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2" name="Rectangle 478"/>
              <p:cNvSpPr>
                <a:spLocks noChangeArrowheads="1"/>
              </p:cNvSpPr>
              <p:nvPr/>
            </p:nvSpPr>
            <p:spPr bwMode="auto">
              <a:xfrm>
                <a:off x="4052" y="228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3" name="Rectangle 479"/>
              <p:cNvSpPr>
                <a:spLocks noChangeArrowheads="1"/>
              </p:cNvSpPr>
              <p:nvPr/>
            </p:nvSpPr>
            <p:spPr bwMode="auto">
              <a:xfrm>
                <a:off x="4100" y="3147"/>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4" name="Rectangle 480"/>
              <p:cNvSpPr>
                <a:spLocks noChangeArrowheads="1"/>
              </p:cNvSpPr>
              <p:nvPr/>
            </p:nvSpPr>
            <p:spPr bwMode="auto">
              <a:xfrm>
                <a:off x="4148" y="265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5" name="Rectangle 481"/>
              <p:cNvSpPr>
                <a:spLocks noChangeArrowheads="1"/>
              </p:cNvSpPr>
              <p:nvPr/>
            </p:nvSpPr>
            <p:spPr bwMode="auto">
              <a:xfrm>
                <a:off x="4196" y="304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6" name="Rectangle 482"/>
              <p:cNvSpPr>
                <a:spLocks noChangeArrowheads="1"/>
              </p:cNvSpPr>
              <p:nvPr/>
            </p:nvSpPr>
            <p:spPr bwMode="auto">
              <a:xfrm>
                <a:off x="4238" y="3161"/>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7" name="Rectangle 483"/>
              <p:cNvSpPr>
                <a:spLocks noChangeArrowheads="1"/>
              </p:cNvSpPr>
              <p:nvPr/>
            </p:nvSpPr>
            <p:spPr bwMode="auto">
              <a:xfrm>
                <a:off x="4286" y="321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8" name="Rectangle 484"/>
              <p:cNvSpPr>
                <a:spLocks noChangeArrowheads="1"/>
              </p:cNvSpPr>
              <p:nvPr/>
            </p:nvSpPr>
            <p:spPr bwMode="auto">
              <a:xfrm>
                <a:off x="4425" y="308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69" name="Rectangle 485"/>
              <p:cNvSpPr>
                <a:spLocks noChangeArrowheads="1"/>
              </p:cNvSpPr>
              <p:nvPr/>
            </p:nvSpPr>
            <p:spPr bwMode="auto">
              <a:xfrm>
                <a:off x="4473" y="2871"/>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0" name="Rectangle 486"/>
              <p:cNvSpPr>
                <a:spLocks noChangeArrowheads="1"/>
              </p:cNvSpPr>
              <p:nvPr/>
            </p:nvSpPr>
            <p:spPr bwMode="auto">
              <a:xfrm>
                <a:off x="4521" y="317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1" name="Rectangle 487"/>
              <p:cNvSpPr>
                <a:spLocks noChangeArrowheads="1"/>
              </p:cNvSpPr>
              <p:nvPr/>
            </p:nvSpPr>
            <p:spPr bwMode="auto">
              <a:xfrm>
                <a:off x="4569" y="2969"/>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2" name="Rectangle 488"/>
              <p:cNvSpPr>
                <a:spLocks noChangeArrowheads="1"/>
              </p:cNvSpPr>
              <p:nvPr/>
            </p:nvSpPr>
            <p:spPr bwMode="auto">
              <a:xfrm>
                <a:off x="4617" y="280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3" name="Rectangle 489"/>
              <p:cNvSpPr>
                <a:spLocks noChangeArrowheads="1"/>
              </p:cNvSpPr>
              <p:nvPr/>
            </p:nvSpPr>
            <p:spPr bwMode="auto">
              <a:xfrm>
                <a:off x="4659" y="300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4" name="Rectangle 490"/>
              <p:cNvSpPr>
                <a:spLocks noChangeArrowheads="1"/>
              </p:cNvSpPr>
              <p:nvPr/>
            </p:nvSpPr>
            <p:spPr bwMode="auto">
              <a:xfrm>
                <a:off x="4707" y="282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5" name="Rectangle 491"/>
              <p:cNvSpPr>
                <a:spLocks noChangeArrowheads="1"/>
              </p:cNvSpPr>
              <p:nvPr/>
            </p:nvSpPr>
            <p:spPr bwMode="auto">
              <a:xfrm>
                <a:off x="4755" y="3072"/>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6" name="Rectangle 492"/>
              <p:cNvSpPr>
                <a:spLocks noChangeArrowheads="1"/>
              </p:cNvSpPr>
              <p:nvPr/>
            </p:nvSpPr>
            <p:spPr bwMode="auto">
              <a:xfrm>
                <a:off x="4803" y="280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7" name="Rectangle 493"/>
              <p:cNvSpPr>
                <a:spLocks noChangeArrowheads="1"/>
              </p:cNvSpPr>
              <p:nvPr/>
            </p:nvSpPr>
            <p:spPr bwMode="auto">
              <a:xfrm>
                <a:off x="4846" y="2350"/>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8" name="Rectangle 494"/>
              <p:cNvSpPr>
                <a:spLocks noChangeArrowheads="1"/>
              </p:cNvSpPr>
              <p:nvPr/>
            </p:nvSpPr>
            <p:spPr bwMode="auto">
              <a:xfrm>
                <a:off x="4894" y="287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79" name="Rectangle 495"/>
              <p:cNvSpPr>
                <a:spLocks noChangeArrowheads="1"/>
              </p:cNvSpPr>
              <p:nvPr/>
            </p:nvSpPr>
            <p:spPr bwMode="auto">
              <a:xfrm>
                <a:off x="4942" y="323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0" name="Rectangle 496"/>
              <p:cNvSpPr>
                <a:spLocks noChangeArrowheads="1"/>
              </p:cNvSpPr>
              <p:nvPr/>
            </p:nvSpPr>
            <p:spPr bwMode="auto">
              <a:xfrm>
                <a:off x="4990" y="2969"/>
                <a:ext cx="15"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1" name="Rectangle 497"/>
              <p:cNvSpPr>
                <a:spLocks noChangeArrowheads="1"/>
              </p:cNvSpPr>
              <p:nvPr/>
            </p:nvSpPr>
            <p:spPr bwMode="auto">
              <a:xfrm>
                <a:off x="5037" y="263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2" name="Rectangle 498"/>
              <p:cNvSpPr>
                <a:spLocks noChangeArrowheads="1"/>
              </p:cNvSpPr>
              <p:nvPr/>
            </p:nvSpPr>
            <p:spPr bwMode="auto">
              <a:xfrm>
                <a:off x="5080" y="3016"/>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3" name="Rectangle 499"/>
              <p:cNvSpPr>
                <a:spLocks noChangeArrowheads="1"/>
              </p:cNvSpPr>
              <p:nvPr/>
            </p:nvSpPr>
            <p:spPr bwMode="auto">
              <a:xfrm>
                <a:off x="5128" y="296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4" name="Rectangle 500"/>
              <p:cNvSpPr>
                <a:spLocks noChangeArrowheads="1"/>
              </p:cNvSpPr>
              <p:nvPr/>
            </p:nvSpPr>
            <p:spPr bwMode="auto">
              <a:xfrm>
                <a:off x="5176" y="2941"/>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5" name="Rectangle 501"/>
              <p:cNvSpPr>
                <a:spLocks noChangeArrowheads="1"/>
              </p:cNvSpPr>
              <p:nvPr/>
            </p:nvSpPr>
            <p:spPr bwMode="auto">
              <a:xfrm>
                <a:off x="5224" y="2903"/>
                <a:ext cx="16" cy="15"/>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6" name="Rectangle 502"/>
              <p:cNvSpPr>
                <a:spLocks noChangeArrowheads="1"/>
              </p:cNvSpPr>
              <p:nvPr/>
            </p:nvSpPr>
            <p:spPr bwMode="auto">
              <a:xfrm>
                <a:off x="5267" y="2768"/>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7" name="Rectangle 503"/>
              <p:cNvSpPr>
                <a:spLocks noChangeArrowheads="1"/>
              </p:cNvSpPr>
              <p:nvPr/>
            </p:nvSpPr>
            <p:spPr bwMode="auto">
              <a:xfrm>
                <a:off x="5315" y="2908"/>
                <a:ext cx="15"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8" name="Rectangle 504"/>
              <p:cNvSpPr>
                <a:spLocks noChangeArrowheads="1"/>
              </p:cNvSpPr>
              <p:nvPr/>
            </p:nvSpPr>
            <p:spPr bwMode="auto">
              <a:xfrm>
                <a:off x="5362" y="2613"/>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89" name="Rectangle 505"/>
              <p:cNvSpPr>
                <a:spLocks noChangeArrowheads="1"/>
              </p:cNvSpPr>
              <p:nvPr/>
            </p:nvSpPr>
            <p:spPr bwMode="auto">
              <a:xfrm>
                <a:off x="5410" y="280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90" name="Rectangle 506"/>
              <p:cNvSpPr>
                <a:spLocks noChangeArrowheads="1"/>
              </p:cNvSpPr>
              <p:nvPr/>
            </p:nvSpPr>
            <p:spPr bwMode="auto">
              <a:xfrm>
                <a:off x="5453" y="2304"/>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91" name="Rectangle 507"/>
              <p:cNvSpPr>
                <a:spLocks noChangeArrowheads="1"/>
              </p:cNvSpPr>
              <p:nvPr/>
            </p:nvSpPr>
            <p:spPr bwMode="auto">
              <a:xfrm>
                <a:off x="5501" y="1915"/>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92" name="Rectangle 508"/>
              <p:cNvSpPr>
                <a:spLocks noChangeArrowheads="1"/>
              </p:cNvSpPr>
              <p:nvPr/>
            </p:nvSpPr>
            <p:spPr bwMode="auto">
              <a:xfrm>
                <a:off x="5549" y="2140"/>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893" name="Rectangle 509"/>
              <p:cNvSpPr>
                <a:spLocks noChangeArrowheads="1"/>
              </p:cNvSpPr>
              <p:nvPr/>
            </p:nvSpPr>
            <p:spPr bwMode="auto">
              <a:xfrm>
                <a:off x="359" y="3253"/>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0.000</a:t>
                </a:r>
                <a:endParaRPr lang="en-US" altLang="ja-JP" sz="1400" dirty="0"/>
              </a:p>
            </p:txBody>
          </p:sp>
          <p:sp>
            <p:nvSpPr>
              <p:cNvPr id="117894" name="Rectangle 510"/>
              <p:cNvSpPr>
                <a:spLocks noChangeArrowheads="1"/>
              </p:cNvSpPr>
              <p:nvPr/>
            </p:nvSpPr>
            <p:spPr bwMode="auto">
              <a:xfrm>
                <a:off x="359" y="2915"/>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0.100</a:t>
                </a:r>
                <a:endParaRPr lang="en-US" altLang="ja-JP" sz="1400" dirty="0"/>
              </a:p>
            </p:txBody>
          </p:sp>
          <p:sp>
            <p:nvSpPr>
              <p:cNvPr id="117895" name="Rectangle 511"/>
              <p:cNvSpPr>
                <a:spLocks noChangeArrowheads="1"/>
              </p:cNvSpPr>
              <p:nvPr/>
            </p:nvSpPr>
            <p:spPr bwMode="auto">
              <a:xfrm>
                <a:off x="359" y="2583"/>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0.200</a:t>
                </a:r>
                <a:endParaRPr lang="en-US" altLang="ja-JP" sz="1400" dirty="0"/>
              </a:p>
            </p:txBody>
          </p:sp>
          <p:sp>
            <p:nvSpPr>
              <p:cNvPr id="117896" name="Rectangle 512"/>
              <p:cNvSpPr>
                <a:spLocks noChangeArrowheads="1"/>
              </p:cNvSpPr>
              <p:nvPr/>
            </p:nvSpPr>
            <p:spPr bwMode="auto">
              <a:xfrm>
                <a:off x="359" y="2245"/>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0.300</a:t>
                </a:r>
                <a:endParaRPr lang="en-US" altLang="ja-JP" sz="1400" dirty="0"/>
              </a:p>
            </p:txBody>
          </p:sp>
          <p:sp>
            <p:nvSpPr>
              <p:cNvPr id="117897" name="Rectangle 513"/>
              <p:cNvSpPr>
                <a:spLocks noChangeArrowheads="1"/>
              </p:cNvSpPr>
              <p:nvPr/>
            </p:nvSpPr>
            <p:spPr bwMode="auto">
              <a:xfrm>
                <a:off x="359" y="1908"/>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0.400</a:t>
                </a:r>
                <a:endParaRPr lang="en-US" altLang="ja-JP" sz="1400" dirty="0"/>
              </a:p>
            </p:txBody>
          </p:sp>
          <p:sp>
            <p:nvSpPr>
              <p:cNvPr id="117898" name="Rectangle 514"/>
              <p:cNvSpPr>
                <a:spLocks noChangeArrowheads="1"/>
              </p:cNvSpPr>
              <p:nvPr/>
            </p:nvSpPr>
            <p:spPr bwMode="auto">
              <a:xfrm>
                <a:off x="359" y="1575"/>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0.500</a:t>
                </a:r>
                <a:endParaRPr lang="en-US" altLang="ja-JP" sz="1400" dirty="0"/>
              </a:p>
            </p:txBody>
          </p:sp>
          <p:sp>
            <p:nvSpPr>
              <p:cNvPr id="117899" name="Rectangle 515"/>
              <p:cNvSpPr>
                <a:spLocks noChangeArrowheads="1"/>
              </p:cNvSpPr>
              <p:nvPr/>
            </p:nvSpPr>
            <p:spPr bwMode="auto">
              <a:xfrm>
                <a:off x="359" y="1237"/>
                <a:ext cx="245" cy="116"/>
              </a:xfrm>
              <a:prstGeom prst="rect">
                <a:avLst/>
              </a:prstGeom>
              <a:noFill/>
              <a:ln w="9525">
                <a:noFill/>
                <a:miter lim="800000"/>
                <a:headEnd/>
                <a:tailEnd/>
              </a:ln>
            </p:spPr>
            <p:txBody>
              <a:bodyPr wrap="none" lIns="0" tIns="0" rIns="0" bIns="0">
                <a:spAutoFit/>
              </a:bodyPr>
              <a:lstStyle/>
              <a:p>
                <a:r>
                  <a:rPr lang="en-US" altLang="ja-JP" sz="1400" dirty="0">
                    <a:solidFill>
                      <a:srgbClr val="000000"/>
                    </a:solidFill>
                    <a:latin typeface="ＭＳ Ｐゴシック" pitchFamily="50" charset="-128"/>
                  </a:rPr>
                  <a:t>0.600</a:t>
                </a:r>
                <a:endParaRPr lang="en-US" altLang="ja-JP" sz="1400" dirty="0"/>
              </a:p>
            </p:txBody>
          </p:sp>
          <p:sp>
            <p:nvSpPr>
              <p:cNvPr id="117900" name="Rectangle 516"/>
              <p:cNvSpPr>
                <a:spLocks noChangeArrowheads="1"/>
              </p:cNvSpPr>
              <p:nvPr/>
            </p:nvSpPr>
            <p:spPr bwMode="auto">
              <a:xfrm>
                <a:off x="3226" y="1380"/>
                <a:ext cx="2307" cy="150"/>
              </a:xfrm>
              <a:prstGeom prst="rect">
                <a:avLst/>
              </a:prstGeom>
              <a:solidFill>
                <a:srgbClr val="FFFFFF"/>
              </a:solidFill>
              <a:ln w="0">
                <a:solidFill>
                  <a:srgbClr val="000000"/>
                </a:solidFill>
                <a:miter lim="800000"/>
                <a:headEnd/>
                <a:tailEnd/>
              </a:ln>
            </p:spPr>
            <p:txBody>
              <a:bodyPr/>
              <a:lstStyle/>
              <a:p>
                <a:endParaRPr lang="ja-JP" altLang="en-US"/>
              </a:p>
            </p:txBody>
          </p:sp>
          <p:sp>
            <p:nvSpPr>
              <p:cNvPr id="117901" name="Freeform 517"/>
              <p:cNvSpPr>
                <a:spLocks/>
              </p:cNvSpPr>
              <p:nvPr/>
            </p:nvSpPr>
            <p:spPr bwMode="auto">
              <a:xfrm>
                <a:off x="3283" y="1442"/>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0000FF"/>
              </a:solidFill>
              <a:ln w="9525">
                <a:solidFill>
                  <a:srgbClr val="0000FF"/>
                </a:solidFill>
                <a:prstDash val="solid"/>
                <a:round/>
                <a:headEnd/>
                <a:tailEnd/>
              </a:ln>
            </p:spPr>
            <p:txBody>
              <a:bodyPr/>
              <a:lstStyle/>
              <a:p>
                <a:endParaRPr lang="ja-JP" altLang="en-US"/>
              </a:p>
            </p:txBody>
          </p:sp>
          <p:sp>
            <p:nvSpPr>
              <p:cNvPr id="117902" name="Rectangle 518"/>
              <p:cNvSpPr>
                <a:spLocks noChangeArrowheads="1"/>
              </p:cNvSpPr>
              <p:nvPr/>
            </p:nvSpPr>
            <p:spPr bwMode="auto">
              <a:xfrm>
                <a:off x="3367" y="1419"/>
                <a:ext cx="574" cy="93"/>
              </a:xfrm>
              <a:prstGeom prst="rect">
                <a:avLst/>
              </a:prstGeom>
              <a:noFill/>
              <a:ln w="9525">
                <a:noFill/>
                <a:miter lim="800000"/>
                <a:headEnd/>
                <a:tailEnd/>
              </a:ln>
            </p:spPr>
            <p:txBody>
              <a:bodyPr wrap="none" lIns="0" tIns="0" rIns="0" bIns="0">
                <a:spAutoFit/>
              </a:bodyPr>
              <a:lstStyle/>
              <a:p>
                <a:r>
                  <a:rPr lang="ja-JP" altLang="en-US" sz="1200" dirty="0">
                    <a:solidFill>
                      <a:srgbClr val="000000"/>
                    </a:solidFill>
                    <a:latin typeface="ＭＳ Ｐゴシック" pitchFamily="50" charset="-128"/>
                  </a:rPr>
                  <a:t>屋外実測濃度</a:t>
                </a:r>
                <a:endParaRPr lang="ja-JP" altLang="en-US" sz="1200" dirty="0"/>
              </a:p>
            </p:txBody>
          </p:sp>
          <p:sp>
            <p:nvSpPr>
              <p:cNvPr id="117903" name="Freeform 519"/>
              <p:cNvSpPr>
                <a:spLocks/>
              </p:cNvSpPr>
              <p:nvPr/>
            </p:nvSpPr>
            <p:spPr bwMode="auto">
              <a:xfrm>
                <a:off x="4014" y="1437"/>
                <a:ext cx="42" cy="38"/>
              </a:xfrm>
              <a:custGeom>
                <a:avLst/>
                <a:gdLst>
                  <a:gd name="T0" fmla="*/ 21 w 42"/>
                  <a:gd name="T1" fmla="*/ 0 h 38"/>
                  <a:gd name="T2" fmla="*/ 42 w 42"/>
                  <a:gd name="T3" fmla="*/ 38 h 38"/>
                  <a:gd name="T4" fmla="*/ 0 w 42"/>
                  <a:gd name="T5" fmla="*/ 38 h 38"/>
                  <a:gd name="T6" fmla="*/ 21 w 42"/>
                  <a:gd name="T7" fmla="*/ 0 h 38"/>
                  <a:gd name="T8" fmla="*/ 0 60000 65536"/>
                  <a:gd name="T9" fmla="*/ 0 60000 65536"/>
                  <a:gd name="T10" fmla="*/ 0 60000 65536"/>
                  <a:gd name="T11" fmla="*/ 0 60000 65536"/>
                  <a:gd name="T12" fmla="*/ 0 w 42"/>
                  <a:gd name="T13" fmla="*/ 0 h 38"/>
                  <a:gd name="T14" fmla="*/ 42 w 42"/>
                  <a:gd name="T15" fmla="*/ 38 h 38"/>
                </a:gdLst>
                <a:ahLst/>
                <a:cxnLst>
                  <a:cxn ang="T8">
                    <a:pos x="T0" y="T1"/>
                  </a:cxn>
                  <a:cxn ang="T9">
                    <a:pos x="T2" y="T3"/>
                  </a:cxn>
                  <a:cxn ang="T10">
                    <a:pos x="T4" y="T5"/>
                  </a:cxn>
                  <a:cxn ang="T11">
                    <a:pos x="T6" y="T7"/>
                  </a:cxn>
                </a:cxnLst>
                <a:rect l="T12" t="T13" r="T14" b="T15"/>
                <a:pathLst>
                  <a:path w="42" h="38">
                    <a:moveTo>
                      <a:pt x="21" y="0"/>
                    </a:moveTo>
                    <a:lnTo>
                      <a:pt x="42" y="38"/>
                    </a:lnTo>
                    <a:lnTo>
                      <a:pt x="0" y="38"/>
                    </a:lnTo>
                    <a:lnTo>
                      <a:pt x="21" y="0"/>
                    </a:lnTo>
                    <a:close/>
                  </a:path>
                </a:pathLst>
              </a:custGeom>
              <a:solidFill>
                <a:srgbClr val="FFFF00"/>
              </a:solidFill>
              <a:ln w="9525">
                <a:solidFill>
                  <a:srgbClr val="FF6600"/>
                </a:solidFill>
                <a:prstDash val="solid"/>
                <a:round/>
                <a:headEnd/>
                <a:tailEnd/>
              </a:ln>
            </p:spPr>
            <p:txBody>
              <a:bodyPr/>
              <a:lstStyle/>
              <a:p>
                <a:endParaRPr lang="ja-JP" altLang="en-US"/>
              </a:p>
            </p:txBody>
          </p:sp>
          <p:sp>
            <p:nvSpPr>
              <p:cNvPr id="117904" name="Rectangle 520"/>
              <p:cNvSpPr>
                <a:spLocks noChangeArrowheads="1"/>
              </p:cNvSpPr>
              <p:nvPr/>
            </p:nvSpPr>
            <p:spPr bwMode="auto">
              <a:xfrm>
                <a:off x="4097" y="1414"/>
                <a:ext cx="574" cy="93"/>
              </a:xfrm>
              <a:prstGeom prst="rect">
                <a:avLst/>
              </a:prstGeom>
              <a:noFill/>
              <a:ln w="9525">
                <a:noFill/>
                <a:miter lim="800000"/>
                <a:headEnd/>
                <a:tailEnd/>
              </a:ln>
            </p:spPr>
            <p:txBody>
              <a:bodyPr wrap="none" lIns="0" tIns="0" rIns="0" bIns="0">
                <a:spAutoFit/>
              </a:bodyPr>
              <a:lstStyle/>
              <a:p>
                <a:r>
                  <a:rPr lang="ja-JP" altLang="en-US" sz="1200" dirty="0">
                    <a:solidFill>
                      <a:srgbClr val="000000"/>
                    </a:solidFill>
                    <a:latin typeface="ＭＳ Ｐゴシック" pitchFamily="50" charset="-128"/>
                  </a:rPr>
                  <a:t>屋内実測濃度</a:t>
                </a:r>
                <a:endParaRPr lang="ja-JP" altLang="en-US" sz="1200" dirty="0"/>
              </a:p>
            </p:txBody>
          </p:sp>
          <p:sp>
            <p:nvSpPr>
              <p:cNvPr id="117905" name="Line 521"/>
              <p:cNvSpPr>
                <a:spLocks noChangeShapeType="1"/>
              </p:cNvSpPr>
              <p:nvPr/>
            </p:nvSpPr>
            <p:spPr bwMode="auto">
              <a:xfrm>
                <a:off x="4675" y="1464"/>
                <a:ext cx="128" cy="0"/>
              </a:xfrm>
              <a:prstGeom prst="line">
                <a:avLst/>
              </a:prstGeom>
              <a:noFill/>
              <a:ln w="17463">
                <a:solidFill>
                  <a:srgbClr val="FF0000"/>
                </a:solidFill>
                <a:round/>
                <a:headEnd/>
                <a:tailEnd/>
              </a:ln>
            </p:spPr>
            <p:txBody>
              <a:bodyPr/>
              <a:lstStyle/>
              <a:p>
                <a:endParaRPr lang="ja-JP" altLang="en-US"/>
              </a:p>
            </p:txBody>
          </p:sp>
          <p:sp>
            <p:nvSpPr>
              <p:cNvPr id="117906" name="Rectangle 522"/>
              <p:cNvSpPr>
                <a:spLocks noChangeArrowheads="1"/>
              </p:cNvSpPr>
              <p:nvPr/>
            </p:nvSpPr>
            <p:spPr bwMode="auto">
              <a:xfrm>
                <a:off x="4766" y="1451"/>
                <a:ext cx="16" cy="14"/>
              </a:xfrm>
              <a:prstGeom prst="rect">
                <a:avLst/>
              </a:prstGeom>
              <a:solidFill>
                <a:srgbClr val="FF0000"/>
              </a:solidFill>
              <a:ln w="9525">
                <a:solidFill>
                  <a:srgbClr val="FF0000"/>
                </a:solidFill>
                <a:miter lim="800000"/>
                <a:headEnd/>
                <a:tailEnd/>
              </a:ln>
            </p:spPr>
            <p:txBody>
              <a:bodyPr/>
              <a:lstStyle/>
              <a:p>
                <a:endParaRPr lang="ja-JP" altLang="en-US"/>
              </a:p>
            </p:txBody>
          </p:sp>
          <p:sp>
            <p:nvSpPr>
              <p:cNvPr id="117907" name="Rectangle 523"/>
              <p:cNvSpPr>
                <a:spLocks noChangeArrowheads="1"/>
              </p:cNvSpPr>
              <p:nvPr/>
            </p:nvSpPr>
            <p:spPr bwMode="auto">
              <a:xfrm>
                <a:off x="4826" y="1418"/>
                <a:ext cx="669" cy="93"/>
              </a:xfrm>
              <a:prstGeom prst="rect">
                <a:avLst/>
              </a:prstGeom>
              <a:noFill/>
              <a:ln w="9525">
                <a:noFill/>
                <a:miter lim="800000"/>
                <a:headEnd/>
                <a:tailEnd/>
              </a:ln>
            </p:spPr>
            <p:txBody>
              <a:bodyPr wrap="none" lIns="0" tIns="0" rIns="0" bIns="0">
                <a:spAutoFit/>
              </a:bodyPr>
              <a:lstStyle/>
              <a:p>
                <a:r>
                  <a:rPr lang="ja-JP" altLang="en-US" sz="1200" dirty="0">
                    <a:solidFill>
                      <a:srgbClr val="000000"/>
                    </a:solidFill>
                    <a:latin typeface="ＭＳ Ｐゴシック" pitchFamily="50" charset="-128"/>
                  </a:rPr>
                  <a:t>近傍測定局濃度</a:t>
                </a:r>
                <a:endParaRPr lang="ja-JP" altLang="en-US" sz="1200" dirty="0"/>
              </a:p>
            </p:txBody>
          </p:sp>
        </p:grpSp>
        <p:sp>
          <p:nvSpPr>
            <p:cNvPr id="117772" name="Freeform 531"/>
            <p:cNvSpPr>
              <a:spLocks noEditPoints="1"/>
            </p:cNvSpPr>
            <p:nvPr/>
          </p:nvSpPr>
          <p:spPr bwMode="auto">
            <a:xfrm>
              <a:off x="2775114" y="2105041"/>
              <a:ext cx="30657" cy="3654555"/>
            </a:xfrm>
            <a:custGeom>
              <a:avLst/>
              <a:gdLst>
                <a:gd name="T0" fmla="*/ 19 w 19"/>
                <a:gd name="T1" fmla="*/ 68 h 1973"/>
                <a:gd name="T2" fmla="*/ 0 w 19"/>
                <a:gd name="T3" fmla="*/ 0 h 1973"/>
                <a:gd name="T4" fmla="*/ 19 w 19"/>
                <a:gd name="T5" fmla="*/ 119 h 1973"/>
                <a:gd name="T6" fmla="*/ 0 w 19"/>
                <a:gd name="T7" fmla="*/ 187 h 1973"/>
                <a:gd name="T8" fmla="*/ 19 w 19"/>
                <a:gd name="T9" fmla="*/ 119 h 1973"/>
                <a:gd name="T10" fmla="*/ 19 w 19"/>
                <a:gd name="T11" fmla="*/ 306 h 1973"/>
                <a:gd name="T12" fmla="*/ 0 w 19"/>
                <a:gd name="T13" fmla="*/ 238 h 1973"/>
                <a:gd name="T14" fmla="*/ 19 w 19"/>
                <a:gd name="T15" fmla="*/ 357 h 1973"/>
                <a:gd name="T16" fmla="*/ 0 w 19"/>
                <a:gd name="T17" fmla="*/ 425 h 1973"/>
                <a:gd name="T18" fmla="*/ 19 w 19"/>
                <a:gd name="T19" fmla="*/ 357 h 1973"/>
                <a:gd name="T20" fmla="*/ 19 w 19"/>
                <a:gd name="T21" fmla="*/ 544 h 1973"/>
                <a:gd name="T22" fmla="*/ 0 w 19"/>
                <a:gd name="T23" fmla="*/ 476 h 1973"/>
                <a:gd name="T24" fmla="*/ 19 w 19"/>
                <a:gd name="T25" fmla="*/ 595 h 1973"/>
                <a:gd name="T26" fmla="*/ 0 w 19"/>
                <a:gd name="T27" fmla="*/ 664 h 1973"/>
                <a:gd name="T28" fmla="*/ 19 w 19"/>
                <a:gd name="T29" fmla="*/ 595 h 1973"/>
                <a:gd name="T30" fmla="*/ 19 w 19"/>
                <a:gd name="T31" fmla="*/ 783 h 1973"/>
                <a:gd name="T32" fmla="*/ 0 w 19"/>
                <a:gd name="T33" fmla="*/ 715 h 1973"/>
                <a:gd name="T34" fmla="*/ 19 w 19"/>
                <a:gd name="T35" fmla="*/ 834 h 1973"/>
                <a:gd name="T36" fmla="*/ 0 w 19"/>
                <a:gd name="T37" fmla="*/ 902 h 1973"/>
                <a:gd name="T38" fmla="*/ 19 w 19"/>
                <a:gd name="T39" fmla="*/ 834 h 1973"/>
                <a:gd name="T40" fmla="*/ 19 w 19"/>
                <a:gd name="T41" fmla="*/ 1021 h 1973"/>
                <a:gd name="T42" fmla="*/ 0 w 19"/>
                <a:gd name="T43" fmla="*/ 953 h 1973"/>
                <a:gd name="T44" fmla="*/ 19 w 19"/>
                <a:gd name="T45" fmla="*/ 1072 h 1973"/>
                <a:gd name="T46" fmla="*/ 0 w 19"/>
                <a:gd name="T47" fmla="*/ 1140 h 1973"/>
                <a:gd name="T48" fmla="*/ 19 w 19"/>
                <a:gd name="T49" fmla="*/ 1072 h 1973"/>
                <a:gd name="T50" fmla="*/ 19 w 19"/>
                <a:gd name="T51" fmla="*/ 1259 h 1973"/>
                <a:gd name="T52" fmla="*/ 0 w 19"/>
                <a:gd name="T53" fmla="*/ 1191 h 1973"/>
                <a:gd name="T54" fmla="*/ 19 w 19"/>
                <a:gd name="T55" fmla="*/ 1310 h 1973"/>
                <a:gd name="T56" fmla="*/ 0 w 19"/>
                <a:gd name="T57" fmla="*/ 1378 h 1973"/>
                <a:gd name="T58" fmla="*/ 19 w 19"/>
                <a:gd name="T59" fmla="*/ 1310 h 1973"/>
                <a:gd name="T60" fmla="*/ 19 w 19"/>
                <a:gd name="T61" fmla="*/ 1497 h 1973"/>
                <a:gd name="T62" fmla="*/ 0 w 19"/>
                <a:gd name="T63" fmla="*/ 1429 h 1973"/>
                <a:gd name="T64" fmla="*/ 19 w 19"/>
                <a:gd name="T65" fmla="*/ 1548 h 1973"/>
                <a:gd name="T66" fmla="*/ 0 w 19"/>
                <a:gd name="T67" fmla="*/ 1616 h 1973"/>
                <a:gd name="T68" fmla="*/ 19 w 19"/>
                <a:gd name="T69" fmla="*/ 1548 h 1973"/>
                <a:gd name="T70" fmla="*/ 19 w 19"/>
                <a:gd name="T71" fmla="*/ 1735 h 1973"/>
                <a:gd name="T72" fmla="*/ 0 w 19"/>
                <a:gd name="T73" fmla="*/ 1667 h 1973"/>
                <a:gd name="T74" fmla="*/ 19 w 19"/>
                <a:gd name="T75" fmla="*/ 1786 h 1973"/>
                <a:gd name="T76" fmla="*/ 0 w 19"/>
                <a:gd name="T77" fmla="*/ 1854 h 1973"/>
                <a:gd name="T78" fmla="*/ 19 w 19"/>
                <a:gd name="T79" fmla="*/ 1786 h 1973"/>
                <a:gd name="T80" fmla="*/ 19 w 19"/>
                <a:gd name="T81" fmla="*/ 1973 h 1973"/>
                <a:gd name="T82" fmla="*/ 0 w 19"/>
                <a:gd name="T83" fmla="*/ 1905 h 19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
                <a:gd name="T127" fmla="*/ 0 h 1973"/>
                <a:gd name="T128" fmla="*/ 19 w 19"/>
                <a:gd name="T129" fmla="*/ 1973 h 19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 h="1973">
                  <a:moveTo>
                    <a:pt x="19" y="0"/>
                  </a:moveTo>
                  <a:lnTo>
                    <a:pt x="19" y="68"/>
                  </a:lnTo>
                  <a:lnTo>
                    <a:pt x="0" y="68"/>
                  </a:lnTo>
                  <a:lnTo>
                    <a:pt x="0" y="0"/>
                  </a:lnTo>
                  <a:lnTo>
                    <a:pt x="19" y="0"/>
                  </a:lnTo>
                  <a:close/>
                  <a:moveTo>
                    <a:pt x="19" y="119"/>
                  </a:moveTo>
                  <a:lnTo>
                    <a:pt x="19" y="187"/>
                  </a:lnTo>
                  <a:lnTo>
                    <a:pt x="0" y="187"/>
                  </a:lnTo>
                  <a:lnTo>
                    <a:pt x="0" y="119"/>
                  </a:lnTo>
                  <a:lnTo>
                    <a:pt x="19" y="119"/>
                  </a:lnTo>
                  <a:close/>
                  <a:moveTo>
                    <a:pt x="19" y="238"/>
                  </a:moveTo>
                  <a:lnTo>
                    <a:pt x="19" y="306"/>
                  </a:lnTo>
                  <a:lnTo>
                    <a:pt x="0" y="306"/>
                  </a:lnTo>
                  <a:lnTo>
                    <a:pt x="0" y="238"/>
                  </a:lnTo>
                  <a:lnTo>
                    <a:pt x="19" y="238"/>
                  </a:lnTo>
                  <a:close/>
                  <a:moveTo>
                    <a:pt x="19" y="357"/>
                  </a:moveTo>
                  <a:lnTo>
                    <a:pt x="19" y="425"/>
                  </a:lnTo>
                  <a:lnTo>
                    <a:pt x="0" y="425"/>
                  </a:lnTo>
                  <a:lnTo>
                    <a:pt x="0" y="357"/>
                  </a:lnTo>
                  <a:lnTo>
                    <a:pt x="19" y="357"/>
                  </a:lnTo>
                  <a:close/>
                  <a:moveTo>
                    <a:pt x="19" y="476"/>
                  </a:moveTo>
                  <a:lnTo>
                    <a:pt x="19" y="544"/>
                  </a:lnTo>
                  <a:lnTo>
                    <a:pt x="0" y="544"/>
                  </a:lnTo>
                  <a:lnTo>
                    <a:pt x="0" y="476"/>
                  </a:lnTo>
                  <a:lnTo>
                    <a:pt x="19" y="476"/>
                  </a:lnTo>
                  <a:close/>
                  <a:moveTo>
                    <a:pt x="19" y="595"/>
                  </a:moveTo>
                  <a:lnTo>
                    <a:pt x="19" y="664"/>
                  </a:lnTo>
                  <a:lnTo>
                    <a:pt x="0" y="664"/>
                  </a:lnTo>
                  <a:lnTo>
                    <a:pt x="0" y="595"/>
                  </a:lnTo>
                  <a:lnTo>
                    <a:pt x="19" y="595"/>
                  </a:lnTo>
                  <a:close/>
                  <a:moveTo>
                    <a:pt x="19" y="715"/>
                  </a:moveTo>
                  <a:lnTo>
                    <a:pt x="19" y="783"/>
                  </a:lnTo>
                  <a:lnTo>
                    <a:pt x="0" y="783"/>
                  </a:lnTo>
                  <a:lnTo>
                    <a:pt x="0" y="715"/>
                  </a:lnTo>
                  <a:lnTo>
                    <a:pt x="19" y="715"/>
                  </a:lnTo>
                  <a:close/>
                  <a:moveTo>
                    <a:pt x="19" y="834"/>
                  </a:moveTo>
                  <a:lnTo>
                    <a:pt x="19" y="902"/>
                  </a:lnTo>
                  <a:lnTo>
                    <a:pt x="0" y="902"/>
                  </a:lnTo>
                  <a:lnTo>
                    <a:pt x="0" y="834"/>
                  </a:lnTo>
                  <a:lnTo>
                    <a:pt x="19" y="834"/>
                  </a:lnTo>
                  <a:close/>
                  <a:moveTo>
                    <a:pt x="19" y="953"/>
                  </a:moveTo>
                  <a:lnTo>
                    <a:pt x="19" y="1021"/>
                  </a:lnTo>
                  <a:lnTo>
                    <a:pt x="0" y="1021"/>
                  </a:lnTo>
                  <a:lnTo>
                    <a:pt x="0" y="953"/>
                  </a:lnTo>
                  <a:lnTo>
                    <a:pt x="19" y="953"/>
                  </a:lnTo>
                  <a:close/>
                  <a:moveTo>
                    <a:pt x="19" y="1072"/>
                  </a:moveTo>
                  <a:lnTo>
                    <a:pt x="19" y="1140"/>
                  </a:lnTo>
                  <a:lnTo>
                    <a:pt x="0" y="1140"/>
                  </a:lnTo>
                  <a:lnTo>
                    <a:pt x="0" y="1072"/>
                  </a:lnTo>
                  <a:lnTo>
                    <a:pt x="19" y="1072"/>
                  </a:lnTo>
                  <a:close/>
                  <a:moveTo>
                    <a:pt x="19" y="1191"/>
                  </a:moveTo>
                  <a:lnTo>
                    <a:pt x="19" y="1259"/>
                  </a:lnTo>
                  <a:lnTo>
                    <a:pt x="0" y="1259"/>
                  </a:lnTo>
                  <a:lnTo>
                    <a:pt x="0" y="1191"/>
                  </a:lnTo>
                  <a:lnTo>
                    <a:pt x="19" y="1191"/>
                  </a:lnTo>
                  <a:close/>
                  <a:moveTo>
                    <a:pt x="19" y="1310"/>
                  </a:moveTo>
                  <a:lnTo>
                    <a:pt x="19" y="1378"/>
                  </a:lnTo>
                  <a:lnTo>
                    <a:pt x="0" y="1378"/>
                  </a:lnTo>
                  <a:lnTo>
                    <a:pt x="0" y="1310"/>
                  </a:lnTo>
                  <a:lnTo>
                    <a:pt x="19" y="1310"/>
                  </a:lnTo>
                  <a:close/>
                  <a:moveTo>
                    <a:pt x="19" y="1429"/>
                  </a:moveTo>
                  <a:lnTo>
                    <a:pt x="19" y="1497"/>
                  </a:lnTo>
                  <a:lnTo>
                    <a:pt x="0" y="1497"/>
                  </a:lnTo>
                  <a:lnTo>
                    <a:pt x="0" y="1429"/>
                  </a:lnTo>
                  <a:lnTo>
                    <a:pt x="19" y="1429"/>
                  </a:lnTo>
                  <a:close/>
                  <a:moveTo>
                    <a:pt x="19" y="1548"/>
                  </a:moveTo>
                  <a:lnTo>
                    <a:pt x="19" y="1616"/>
                  </a:lnTo>
                  <a:lnTo>
                    <a:pt x="0" y="1616"/>
                  </a:lnTo>
                  <a:lnTo>
                    <a:pt x="0" y="1548"/>
                  </a:lnTo>
                  <a:lnTo>
                    <a:pt x="19" y="1548"/>
                  </a:lnTo>
                  <a:close/>
                  <a:moveTo>
                    <a:pt x="19" y="1667"/>
                  </a:moveTo>
                  <a:lnTo>
                    <a:pt x="19" y="1735"/>
                  </a:lnTo>
                  <a:lnTo>
                    <a:pt x="0" y="1735"/>
                  </a:lnTo>
                  <a:lnTo>
                    <a:pt x="0" y="1667"/>
                  </a:lnTo>
                  <a:lnTo>
                    <a:pt x="19" y="1667"/>
                  </a:lnTo>
                  <a:close/>
                  <a:moveTo>
                    <a:pt x="19" y="1786"/>
                  </a:moveTo>
                  <a:lnTo>
                    <a:pt x="19" y="1854"/>
                  </a:lnTo>
                  <a:lnTo>
                    <a:pt x="0" y="1854"/>
                  </a:lnTo>
                  <a:lnTo>
                    <a:pt x="0" y="1786"/>
                  </a:lnTo>
                  <a:lnTo>
                    <a:pt x="19" y="1786"/>
                  </a:lnTo>
                  <a:close/>
                  <a:moveTo>
                    <a:pt x="19" y="1905"/>
                  </a:moveTo>
                  <a:lnTo>
                    <a:pt x="19" y="1973"/>
                  </a:lnTo>
                  <a:lnTo>
                    <a:pt x="0" y="1973"/>
                  </a:lnTo>
                  <a:lnTo>
                    <a:pt x="0" y="1905"/>
                  </a:lnTo>
                  <a:lnTo>
                    <a:pt x="19" y="1905"/>
                  </a:lnTo>
                  <a:close/>
                </a:path>
              </a:pathLst>
            </a:custGeom>
            <a:solidFill>
              <a:srgbClr val="6600CC"/>
            </a:solidFill>
            <a:ln w="1588" cap="flat">
              <a:solidFill>
                <a:srgbClr val="6600CC"/>
              </a:solidFill>
              <a:prstDash val="solid"/>
              <a:bevel/>
              <a:headEnd/>
              <a:tailEnd/>
            </a:ln>
          </p:spPr>
          <p:txBody>
            <a:bodyPr/>
            <a:lstStyle/>
            <a:p>
              <a:endParaRPr lang="ja-JP" altLang="en-US"/>
            </a:p>
          </p:txBody>
        </p:sp>
        <p:sp>
          <p:nvSpPr>
            <p:cNvPr id="117773" name="Freeform 532"/>
            <p:cNvSpPr>
              <a:spLocks noEditPoints="1"/>
            </p:cNvSpPr>
            <p:nvPr/>
          </p:nvSpPr>
          <p:spPr bwMode="auto">
            <a:xfrm>
              <a:off x="4740393" y="2105041"/>
              <a:ext cx="30657" cy="3654555"/>
            </a:xfrm>
            <a:custGeom>
              <a:avLst/>
              <a:gdLst>
                <a:gd name="T0" fmla="*/ 19 w 19"/>
                <a:gd name="T1" fmla="*/ 68 h 1973"/>
                <a:gd name="T2" fmla="*/ 0 w 19"/>
                <a:gd name="T3" fmla="*/ 0 h 1973"/>
                <a:gd name="T4" fmla="*/ 19 w 19"/>
                <a:gd name="T5" fmla="*/ 119 h 1973"/>
                <a:gd name="T6" fmla="*/ 0 w 19"/>
                <a:gd name="T7" fmla="*/ 187 h 1973"/>
                <a:gd name="T8" fmla="*/ 19 w 19"/>
                <a:gd name="T9" fmla="*/ 119 h 1973"/>
                <a:gd name="T10" fmla="*/ 19 w 19"/>
                <a:gd name="T11" fmla="*/ 306 h 1973"/>
                <a:gd name="T12" fmla="*/ 0 w 19"/>
                <a:gd name="T13" fmla="*/ 238 h 1973"/>
                <a:gd name="T14" fmla="*/ 19 w 19"/>
                <a:gd name="T15" fmla="*/ 357 h 1973"/>
                <a:gd name="T16" fmla="*/ 0 w 19"/>
                <a:gd name="T17" fmla="*/ 425 h 1973"/>
                <a:gd name="T18" fmla="*/ 19 w 19"/>
                <a:gd name="T19" fmla="*/ 357 h 1973"/>
                <a:gd name="T20" fmla="*/ 19 w 19"/>
                <a:gd name="T21" fmla="*/ 544 h 1973"/>
                <a:gd name="T22" fmla="*/ 0 w 19"/>
                <a:gd name="T23" fmla="*/ 476 h 1973"/>
                <a:gd name="T24" fmla="*/ 19 w 19"/>
                <a:gd name="T25" fmla="*/ 595 h 1973"/>
                <a:gd name="T26" fmla="*/ 0 w 19"/>
                <a:gd name="T27" fmla="*/ 664 h 1973"/>
                <a:gd name="T28" fmla="*/ 19 w 19"/>
                <a:gd name="T29" fmla="*/ 595 h 1973"/>
                <a:gd name="T30" fmla="*/ 19 w 19"/>
                <a:gd name="T31" fmla="*/ 783 h 1973"/>
                <a:gd name="T32" fmla="*/ 0 w 19"/>
                <a:gd name="T33" fmla="*/ 715 h 1973"/>
                <a:gd name="T34" fmla="*/ 19 w 19"/>
                <a:gd name="T35" fmla="*/ 834 h 1973"/>
                <a:gd name="T36" fmla="*/ 0 w 19"/>
                <a:gd name="T37" fmla="*/ 902 h 1973"/>
                <a:gd name="T38" fmla="*/ 19 w 19"/>
                <a:gd name="T39" fmla="*/ 834 h 1973"/>
                <a:gd name="T40" fmla="*/ 19 w 19"/>
                <a:gd name="T41" fmla="*/ 1021 h 1973"/>
                <a:gd name="T42" fmla="*/ 0 w 19"/>
                <a:gd name="T43" fmla="*/ 953 h 1973"/>
                <a:gd name="T44" fmla="*/ 19 w 19"/>
                <a:gd name="T45" fmla="*/ 1072 h 1973"/>
                <a:gd name="T46" fmla="*/ 0 w 19"/>
                <a:gd name="T47" fmla="*/ 1140 h 1973"/>
                <a:gd name="T48" fmla="*/ 19 w 19"/>
                <a:gd name="T49" fmla="*/ 1072 h 1973"/>
                <a:gd name="T50" fmla="*/ 19 w 19"/>
                <a:gd name="T51" fmla="*/ 1259 h 1973"/>
                <a:gd name="T52" fmla="*/ 0 w 19"/>
                <a:gd name="T53" fmla="*/ 1191 h 1973"/>
                <a:gd name="T54" fmla="*/ 19 w 19"/>
                <a:gd name="T55" fmla="*/ 1310 h 1973"/>
                <a:gd name="T56" fmla="*/ 0 w 19"/>
                <a:gd name="T57" fmla="*/ 1378 h 1973"/>
                <a:gd name="T58" fmla="*/ 19 w 19"/>
                <a:gd name="T59" fmla="*/ 1310 h 1973"/>
                <a:gd name="T60" fmla="*/ 19 w 19"/>
                <a:gd name="T61" fmla="*/ 1497 h 1973"/>
                <a:gd name="T62" fmla="*/ 0 w 19"/>
                <a:gd name="T63" fmla="*/ 1429 h 1973"/>
                <a:gd name="T64" fmla="*/ 19 w 19"/>
                <a:gd name="T65" fmla="*/ 1548 h 1973"/>
                <a:gd name="T66" fmla="*/ 0 w 19"/>
                <a:gd name="T67" fmla="*/ 1616 h 1973"/>
                <a:gd name="T68" fmla="*/ 19 w 19"/>
                <a:gd name="T69" fmla="*/ 1548 h 1973"/>
                <a:gd name="T70" fmla="*/ 19 w 19"/>
                <a:gd name="T71" fmla="*/ 1735 h 1973"/>
                <a:gd name="T72" fmla="*/ 0 w 19"/>
                <a:gd name="T73" fmla="*/ 1667 h 1973"/>
                <a:gd name="T74" fmla="*/ 19 w 19"/>
                <a:gd name="T75" fmla="*/ 1786 h 1973"/>
                <a:gd name="T76" fmla="*/ 0 w 19"/>
                <a:gd name="T77" fmla="*/ 1854 h 1973"/>
                <a:gd name="T78" fmla="*/ 19 w 19"/>
                <a:gd name="T79" fmla="*/ 1786 h 1973"/>
                <a:gd name="T80" fmla="*/ 19 w 19"/>
                <a:gd name="T81" fmla="*/ 1973 h 1973"/>
                <a:gd name="T82" fmla="*/ 0 w 19"/>
                <a:gd name="T83" fmla="*/ 1905 h 19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
                <a:gd name="T127" fmla="*/ 0 h 1973"/>
                <a:gd name="T128" fmla="*/ 19 w 19"/>
                <a:gd name="T129" fmla="*/ 1973 h 19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 h="1973">
                  <a:moveTo>
                    <a:pt x="19" y="0"/>
                  </a:moveTo>
                  <a:lnTo>
                    <a:pt x="19" y="68"/>
                  </a:lnTo>
                  <a:lnTo>
                    <a:pt x="0" y="68"/>
                  </a:lnTo>
                  <a:lnTo>
                    <a:pt x="0" y="0"/>
                  </a:lnTo>
                  <a:lnTo>
                    <a:pt x="19" y="0"/>
                  </a:lnTo>
                  <a:close/>
                  <a:moveTo>
                    <a:pt x="19" y="119"/>
                  </a:moveTo>
                  <a:lnTo>
                    <a:pt x="19" y="187"/>
                  </a:lnTo>
                  <a:lnTo>
                    <a:pt x="0" y="187"/>
                  </a:lnTo>
                  <a:lnTo>
                    <a:pt x="0" y="119"/>
                  </a:lnTo>
                  <a:lnTo>
                    <a:pt x="19" y="119"/>
                  </a:lnTo>
                  <a:close/>
                  <a:moveTo>
                    <a:pt x="19" y="238"/>
                  </a:moveTo>
                  <a:lnTo>
                    <a:pt x="19" y="306"/>
                  </a:lnTo>
                  <a:lnTo>
                    <a:pt x="0" y="306"/>
                  </a:lnTo>
                  <a:lnTo>
                    <a:pt x="0" y="238"/>
                  </a:lnTo>
                  <a:lnTo>
                    <a:pt x="19" y="238"/>
                  </a:lnTo>
                  <a:close/>
                  <a:moveTo>
                    <a:pt x="19" y="357"/>
                  </a:moveTo>
                  <a:lnTo>
                    <a:pt x="19" y="425"/>
                  </a:lnTo>
                  <a:lnTo>
                    <a:pt x="0" y="425"/>
                  </a:lnTo>
                  <a:lnTo>
                    <a:pt x="0" y="357"/>
                  </a:lnTo>
                  <a:lnTo>
                    <a:pt x="19" y="357"/>
                  </a:lnTo>
                  <a:close/>
                  <a:moveTo>
                    <a:pt x="19" y="476"/>
                  </a:moveTo>
                  <a:lnTo>
                    <a:pt x="19" y="544"/>
                  </a:lnTo>
                  <a:lnTo>
                    <a:pt x="0" y="544"/>
                  </a:lnTo>
                  <a:lnTo>
                    <a:pt x="0" y="476"/>
                  </a:lnTo>
                  <a:lnTo>
                    <a:pt x="19" y="476"/>
                  </a:lnTo>
                  <a:close/>
                  <a:moveTo>
                    <a:pt x="19" y="595"/>
                  </a:moveTo>
                  <a:lnTo>
                    <a:pt x="19" y="664"/>
                  </a:lnTo>
                  <a:lnTo>
                    <a:pt x="0" y="664"/>
                  </a:lnTo>
                  <a:lnTo>
                    <a:pt x="0" y="595"/>
                  </a:lnTo>
                  <a:lnTo>
                    <a:pt x="19" y="595"/>
                  </a:lnTo>
                  <a:close/>
                  <a:moveTo>
                    <a:pt x="19" y="715"/>
                  </a:moveTo>
                  <a:lnTo>
                    <a:pt x="19" y="783"/>
                  </a:lnTo>
                  <a:lnTo>
                    <a:pt x="0" y="783"/>
                  </a:lnTo>
                  <a:lnTo>
                    <a:pt x="0" y="715"/>
                  </a:lnTo>
                  <a:lnTo>
                    <a:pt x="19" y="715"/>
                  </a:lnTo>
                  <a:close/>
                  <a:moveTo>
                    <a:pt x="19" y="834"/>
                  </a:moveTo>
                  <a:lnTo>
                    <a:pt x="19" y="902"/>
                  </a:lnTo>
                  <a:lnTo>
                    <a:pt x="0" y="902"/>
                  </a:lnTo>
                  <a:lnTo>
                    <a:pt x="0" y="834"/>
                  </a:lnTo>
                  <a:lnTo>
                    <a:pt x="19" y="834"/>
                  </a:lnTo>
                  <a:close/>
                  <a:moveTo>
                    <a:pt x="19" y="953"/>
                  </a:moveTo>
                  <a:lnTo>
                    <a:pt x="19" y="1021"/>
                  </a:lnTo>
                  <a:lnTo>
                    <a:pt x="0" y="1021"/>
                  </a:lnTo>
                  <a:lnTo>
                    <a:pt x="0" y="953"/>
                  </a:lnTo>
                  <a:lnTo>
                    <a:pt x="19" y="953"/>
                  </a:lnTo>
                  <a:close/>
                  <a:moveTo>
                    <a:pt x="19" y="1072"/>
                  </a:moveTo>
                  <a:lnTo>
                    <a:pt x="19" y="1140"/>
                  </a:lnTo>
                  <a:lnTo>
                    <a:pt x="0" y="1140"/>
                  </a:lnTo>
                  <a:lnTo>
                    <a:pt x="0" y="1072"/>
                  </a:lnTo>
                  <a:lnTo>
                    <a:pt x="19" y="1072"/>
                  </a:lnTo>
                  <a:close/>
                  <a:moveTo>
                    <a:pt x="19" y="1191"/>
                  </a:moveTo>
                  <a:lnTo>
                    <a:pt x="19" y="1259"/>
                  </a:lnTo>
                  <a:lnTo>
                    <a:pt x="0" y="1259"/>
                  </a:lnTo>
                  <a:lnTo>
                    <a:pt x="0" y="1191"/>
                  </a:lnTo>
                  <a:lnTo>
                    <a:pt x="19" y="1191"/>
                  </a:lnTo>
                  <a:close/>
                  <a:moveTo>
                    <a:pt x="19" y="1310"/>
                  </a:moveTo>
                  <a:lnTo>
                    <a:pt x="19" y="1378"/>
                  </a:lnTo>
                  <a:lnTo>
                    <a:pt x="0" y="1378"/>
                  </a:lnTo>
                  <a:lnTo>
                    <a:pt x="0" y="1310"/>
                  </a:lnTo>
                  <a:lnTo>
                    <a:pt x="19" y="1310"/>
                  </a:lnTo>
                  <a:close/>
                  <a:moveTo>
                    <a:pt x="19" y="1429"/>
                  </a:moveTo>
                  <a:lnTo>
                    <a:pt x="19" y="1497"/>
                  </a:lnTo>
                  <a:lnTo>
                    <a:pt x="0" y="1497"/>
                  </a:lnTo>
                  <a:lnTo>
                    <a:pt x="0" y="1429"/>
                  </a:lnTo>
                  <a:lnTo>
                    <a:pt x="19" y="1429"/>
                  </a:lnTo>
                  <a:close/>
                  <a:moveTo>
                    <a:pt x="19" y="1548"/>
                  </a:moveTo>
                  <a:lnTo>
                    <a:pt x="19" y="1616"/>
                  </a:lnTo>
                  <a:lnTo>
                    <a:pt x="0" y="1616"/>
                  </a:lnTo>
                  <a:lnTo>
                    <a:pt x="0" y="1548"/>
                  </a:lnTo>
                  <a:lnTo>
                    <a:pt x="19" y="1548"/>
                  </a:lnTo>
                  <a:close/>
                  <a:moveTo>
                    <a:pt x="19" y="1667"/>
                  </a:moveTo>
                  <a:lnTo>
                    <a:pt x="19" y="1735"/>
                  </a:lnTo>
                  <a:lnTo>
                    <a:pt x="0" y="1735"/>
                  </a:lnTo>
                  <a:lnTo>
                    <a:pt x="0" y="1667"/>
                  </a:lnTo>
                  <a:lnTo>
                    <a:pt x="19" y="1667"/>
                  </a:lnTo>
                  <a:close/>
                  <a:moveTo>
                    <a:pt x="19" y="1786"/>
                  </a:moveTo>
                  <a:lnTo>
                    <a:pt x="19" y="1854"/>
                  </a:lnTo>
                  <a:lnTo>
                    <a:pt x="0" y="1854"/>
                  </a:lnTo>
                  <a:lnTo>
                    <a:pt x="0" y="1786"/>
                  </a:lnTo>
                  <a:lnTo>
                    <a:pt x="19" y="1786"/>
                  </a:lnTo>
                  <a:close/>
                  <a:moveTo>
                    <a:pt x="19" y="1905"/>
                  </a:moveTo>
                  <a:lnTo>
                    <a:pt x="19" y="1973"/>
                  </a:lnTo>
                  <a:lnTo>
                    <a:pt x="0" y="1973"/>
                  </a:lnTo>
                  <a:lnTo>
                    <a:pt x="0" y="1905"/>
                  </a:lnTo>
                  <a:lnTo>
                    <a:pt x="19" y="1905"/>
                  </a:lnTo>
                  <a:close/>
                </a:path>
              </a:pathLst>
            </a:custGeom>
            <a:solidFill>
              <a:srgbClr val="6600CC"/>
            </a:solidFill>
            <a:ln w="1588" cap="flat">
              <a:solidFill>
                <a:srgbClr val="6600CC"/>
              </a:solidFill>
              <a:prstDash val="solid"/>
              <a:bevel/>
              <a:headEnd/>
              <a:tailEnd/>
            </a:ln>
          </p:spPr>
          <p:txBody>
            <a:bodyPr/>
            <a:lstStyle/>
            <a:p>
              <a:endParaRPr lang="ja-JP" altLang="en-US"/>
            </a:p>
          </p:txBody>
        </p:sp>
        <p:sp>
          <p:nvSpPr>
            <p:cNvPr id="117774" name="Freeform 533"/>
            <p:cNvSpPr>
              <a:spLocks noEditPoints="1"/>
            </p:cNvSpPr>
            <p:nvPr/>
          </p:nvSpPr>
          <p:spPr bwMode="auto">
            <a:xfrm>
              <a:off x="6939634" y="2503282"/>
              <a:ext cx="32271" cy="3213711"/>
            </a:xfrm>
            <a:custGeom>
              <a:avLst/>
              <a:gdLst>
                <a:gd name="T0" fmla="*/ 20 w 20"/>
                <a:gd name="T1" fmla="*/ 68 h 1735"/>
                <a:gd name="T2" fmla="*/ 0 w 20"/>
                <a:gd name="T3" fmla="*/ 0 h 1735"/>
                <a:gd name="T4" fmla="*/ 20 w 20"/>
                <a:gd name="T5" fmla="*/ 119 h 1735"/>
                <a:gd name="T6" fmla="*/ 0 w 20"/>
                <a:gd name="T7" fmla="*/ 187 h 1735"/>
                <a:gd name="T8" fmla="*/ 20 w 20"/>
                <a:gd name="T9" fmla="*/ 119 h 1735"/>
                <a:gd name="T10" fmla="*/ 20 w 20"/>
                <a:gd name="T11" fmla="*/ 306 h 1735"/>
                <a:gd name="T12" fmla="*/ 0 w 20"/>
                <a:gd name="T13" fmla="*/ 238 h 1735"/>
                <a:gd name="T14" fmla="*/ 20 w 20"/>
                <a:gd name="T15" fmla="*/ 357 h 1735"/>
                <a:gd name="T16" fmla="*/ 0 w 20"/>
                <a:gd name="T17" fmla="*/ 425 h 1735"/>
                <a:gd name="T18" fmla="*/ 20 w 20"/>
                <a:gd name="T19" fmla="*/ 357 h 1735"/>
                <a:gd name="T20" fmla="*/ 20 w 20"/>
                <a:gd name="T21" fmla="*/ 544 h 1735"/>
                <a:gd name="T22" fmla="*/ 0 w 20"/>
                <a:gd name="T23" fmla="*/ 476 h 1735"/>
                <a:gd name="T24" fmla="*/ 20 w 20"/>
                <a:gd name="T25" fmla="*/ 595 h 1735"/>
                <a:gd name="T26" fmla="*/ 0 w 20"/>
                <a:gd name="T27" fmla="*/ 663 h 1735"/>
                <a:gd name="T28" fmla="*/ 20 w 20"/>
                <a:gd name="T29" fmla="*/ 595 h 1735"/>
                <a:gd name="T30" fmla="*/ 20 w 20"/>
                <a:gd name="T31" fmla="*/ 782 h 1735"/>
                <a:gd name="T32" fmla="*/ 0 w 20"/>
                <a:gd name="T33" fmla="*/ 714 h 1735"/>
                <a:gd name="T34" fmla="*/ 20 w 20"/>
                <a:gd name="T35" fmla="*/ 833 h 1735"/>
                <a:gd name="T36" fmla="*/ 0 w 20"/>
                <a:gd name="T37" fmla="*/ 901 h 1735"/>
                <a:gd name="T38" fmla="*/ 20 w 20"/>
                <a:gd name="T39" fmla="*/ 833 h 1735"/>
                <a:gd name="T40" fmla="*/ 20 w 20"/>
                <a:gd name="T41" fmla="*/ 1020 h 1735"/>
                <a:gd name="T42" fmla="*/ 0 w 20"/>
                <a:gd name="T43" fmla="*/ 952 h 1735"/>
                <a:gd name="T44" fmla="*/ 20 w 20"/>
                <a:gd name="T45" fmla="*/ 1071 h 1735"/>
                <a:gd name="T46" fmla="*/ 0 w 20"/>
                <a:gd name="T47" fmla="*/ 1139 h 1735"/>
                <a:gd name="T48" fmla="*/ 20 w 20"/>
                <a:gd name="T49" fmla="*/ 1071 h 1735"/>
                <a:gd name="T50" fmla="*/ 20 w 20"/>
                <a:gd name="T51" fmla="*/ 1258 h 1735"/>
                <a:gd name="T52" fmla="*/ 0 w 20"/>
                <a:gd name="T53" fmla="*/ 1190 h 1735"/>
                <a:gd name="T54" fmla="*/ 20 w 20"/>
                <a:gd name="T55" fmla="*/ 1309 h 1735"/>
                <a:gd name="T56" fmla="*/ 0 w 20"/>
                <a:gd name="T57" fmla="*/ 1377 h 1735"/>
                <a:gd name="T58" fmla="*/ 20 w 20"/>
                <a:gd name="T59" fmla="*/ 1309 h 1735"/>
                <a:gd name="T60" fmla="*/ 20 w 20"/>
                <a:gd name="T61" fmla="*/ 1496 h 1735"/>
                <a:gd name="T62" fmla="*/ 0 w 20"/>
                <a:gd name="T63" fmla="*/ 1428 h 1735"/>
                <a:gd name="T64" fmla="*/ 20 w 20"/>
                <a:gd name="T65" fmla="*/ 1547 h 1735"/>
                <a:gd name="T66" fmla="*/ 0 w 20"/>
                <a:gd name="T67" fmla="*/ 1615 h 1735"/>
                <a:gd name="T68" fmla="*/ 20 w 20"/>
                <a:gd name="T69" fmla="*/ 1547 h 1735"/>
                <a:gd name="T70" fmla="*/ 20 w 20"/>
                <a:gd name="T71" fmla="*/ 1735 h 1735"/>
                <a:gd name="T72" fmla="*/ 0 w 20"/>
                <a:gd name="T73" fmla="*/ 1666 h 17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1735"/>
                <a:gd name="T113" fmla="*/ 20 w 20"/>
                <a:gd name="T114" fmla="*/ 1735 h 17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1735">
                  <a:moveTo>
                    <a:pt x="20" y="0"/>
                  </a:moveTo>
                  <a:lnTo>
                    <a:pt x="20" y="68"/>
                  </a:lnTo>
                  <a:lnTo>
                    <a:pt x="0" y="68"/>
                  </a:lnTo>
                  <a:lnTo>
                    <a:pt x="0" y="0"/>
                  </a:lnTo>
                  <a:lnTo>
                    <a:pt x="20" y="0"/>
                  </a:lnTo>
                  <a:close/>
                  <a:moveTo>
                    <a:pt x="20" y="119"/>
                  </a:moveTo>
                  <a:lnTo>
                    <a:pt x="20" y="187"/>
                  </a:lnTo>
                  <a:lnTo>
                    <a:pt x="0" y="187"/>
                  </a:lnTo>
                  <a:lnTo>
                    <a:pt x="0" y="119"/>
                  </a:lnTo>
                  <a:lnTo>
                    <a:pt x="20" y="119"/>
                  </a:lnTo>
                  <a:close/>
                  <a:moveTo>
                    <a:pt x="20" y="238"/>
                  </a:moveTo>
                  <a:lnTo>
                    <a:pt x="20" y="306"/>
                  </a:lnTo>
                  <a:lnTo>
                    <a:pt x="0" y="306"/>
                  </a:lnTo>
                  <a:lnTo>
                    <a:pt x="0" y="238"/>
                  </a:lnTo>
                  <a:lnTo>
                    <a:pt x="20" y="238"/>
                  </a:lnTo>
                  <a:close/>
                  <a:moveTo>
                    <a:pt x="20" y="357"/>
                  </a:moveTo>
                  <a:lnTo>
                    <a:pt x="20" y="425"/>
                  </a:lnTo>
                  <a:lnTo>
                    <a:pt x="0" y="425"/>
                  </a:lnTo>
                  <a:lnTo>
                    <a:pt x="0" y="357"/>
                  </a:lnTo>
                  <a:lnTo>
                    <a:pt x="20" y="357"/>
                  </a:lnTo>
                  <a:close/>
                  <a:moveTo>
                    <a:pt x="20" y="476"/>
                  </a:moveTo>
                  <a:lnTo>
                    <a:pt x="20" y="544"/>
                  </a:lnTo>
                  <a:lnTo>
                    <a:pt x="0" y="544"/>
                  </a:lnTo>
                  <a:lnTo>
                    <a:pt x="0" y="476"/>
                  </a:lnTo>
                  <a:lnTo>
                    <a:pt x="20" y="476"/>
                  </a:lnTo>
                  <a:close/>
                  <a:moveTo>
                    <a:pt x="20" y="595"/>
                  </a:moveTo>
                  <a:lnTo>
                    <a:pt x="20" y="663"/>
                  </a:lnTo>
                  <a:lnTo>
                    <a:pt x="0" y="663"/>
                  </a:lnTo>
                  <a:lnTo>
                    <a:pt x="0" y="595"/>
                  </a:lnTo>
                  <a:lnTo>
                    <a:pt x="20" y="595"/>
                  </a:lnTo>
                  <a:close/>
                  <a:moveTo>
                    <a:pt x="20" y="714"/>
                  </a:moveTo>
                  <a:lnTo>
                    <a:pt x="20" y="782"/>
                  </a:lnTo>
                  <a:lnTo>
                    <a:pt x="0" y="782"/>
                  </a:lnTo>
                  <a:lnTo>
                    <a:pt x="0" y="714"/>
                  </a:lnTo>
                  <a:lnTo>
                    <a:pt x="20" y="714"/>
                  </a:lnTo>
                  <a:close/>
                  <a:moveTo>
                    <a:pt x="20" y="833"/>
                  </a:moveTo>
                  <a:lnTo>
                    <a:pt x="20" y="901"/>
                  </a:lnTo>
                  <a:lnTo>
                    <a:pt x="0" y="901"/>
                  </a:lnTo>
                  <a:lnTo>
                    <a:pt x="0" y="833"/>
                  </a:lnTo>
                  <a:lnTo>
                    <a:pt x="20" y="833"/>
                  </a:lnTo>
                  <a:close/>
                  <a:moveTo>
                    <a:pt x="20" y="952"/>
                  </a:moveTo>
                  <a:lnTo>
                    <a:pt x="20" y="1020"/>
                  </a:lnTo>
                  <a:lnTo>
                    <a:pt x="0" y="1020"/>
                  </a:lnTo>
                  <a:lnTo>
                    <a:pt x="0" y="952"/>
                  </a:lnTo>
                  <a:lnTo>
                    <a:pt x="20" y="952"/>
                  </a:lnTo>
                  <a:close/>
                  <a:moveTo>
                    <a:pt x="20" y="1071"/>
                  </a:moveTo>
                  <a:lnTo>
                    <a:pt x="20" y="1139"/>
                  </a:lnTo>
                  <a:lnTo>
                    <a:pt x="0" y="1139"/>
                  </a:lnTo>
                  <a:lnTo>
                    <a:pt x="0" y="1071"/>
                  </a:lnTo>
                  <a:lnTo>
                    <a:pt x="20" y="1071"/>
                  </a:lnTo>
                  <a:close/>
                  <a:moveTo>
                    <a:pt x="20" y="1190"/>
                  </a:moveTo>
                  <a:lnTo>
                    <a:pt x="20" y="1258"/>
                  </a:lnTo>
                  <a:lnTo>
                    <a:pt x="0" y="1258"/>
                  </a:lnTo>
                  <a:lnTo>
                    <a:pt x="0" y="1190"/>
                  </a:lnTo>
                  <a:lnTo>
                    <a:pt x="20" y="1190"/>
                  </a:lnTo>
                  <a:close/>
                  <a:moveTo>
                    <a:pt x="20" y="1309"/>
                  </a:moveTo>
                  <a:lnTo>
                    <a:pt x="20" y="1377"/>
                  </a:lnTo>
                  <a:lnTo>
                    <a:pt x="0" y="1377"/>
                  </a:lnTo>
                  <a:lnTo>
                    <a:pt x="0" y="1309"/>
                  </a:lnTo>
                  <a:lnTo>
                    <a:pt x="20" y="1309"/>
                  </a:lnTo>
                  <a:close/>
                  <a:moveTo>
                    <a:pt x="20" y="1428"/>
                  </a:moveTo>
                  <a:lnTo>
                    <a:pt x="20" y="1496"/>
                  </a:lnTo>
                  <a:lnTo>
                    <a:pt x="0" y="1496"/>
                  </a:lnTo>
                  <a:lnTo>
                    <a:pt x="0" y="1428"/>
                  </a:lnTo>
                  <a:lnTo>
                    <a:pt x="20" y="1428"/>
                  </a:lnTo>
                  <a:close/>
                  <a:moveTo>
                    <a:pt x="20" y="1547"/>
                  </a:moveTo>
                  <a:lnTo>
                    <a:pt x="20" y="1615"/>
                  </a:lnTo>
                  <a:lnTo>
                    <a:pt x="0" y="1615"/>
                  </a:lnTo>
                  <a:lnTo>
                    <a:pt x="0" y="1547"/>
                  </a:lnTo>
                  <a:lnTo>
                    <a:pt x="20" y="1547"/>
                  </a:lnTo>
                  <a:close/>
                  <a:moveTo>
                    <a:pt x="20" y="1666"/>
                  </a:moveTo>
                  <a:lnTo>
                    <a:pt x="20" y="1735"/>
                  </a:lnTo>
                  <a:lnTo>
                    <a:pt x="0" y="1735"/>
                  </a:lnTo>
                  <a:lnTo>
                    <a:pt x="0" y="1666"/>
                  </a:lnTo>
                  <a:lnTo>
                    <a:pt x="20" y="1666"/>
                  </a:lnTo>
                  <a:close/>
                </a:path>
              </a:pathLst>
            </a:custGeom>
            <a:solidFill>
              <a:srgbClr val="6600CC"/>
            </a:solidFill>
            <a:ln w="1588" cap="flat">
              <a:solidFill>
                <a:srgbClr val="6600CC"/>
              </a:solidFill>
              <a:prstDash val="solid"/>
              <a:bevel/>
              <a:headEnd/>
              <a:tailEnd/>
            </a:ln>
          </p:spPr>
          <p:txBody>
            <a:bodyPr/>
            <a:lstStyle/>
            <a:p>
              <a:endParaRPr lang="ja-JP" altLang="en-US"/>
            </a:p>
          </p:txBody>
        </p:sp>
        <p:sp>
          <p:nvSpPr>
            <p:cNvPr id="117775" name="Rectangle 534"/>
            <p:cNvSpPr>
              <a:spLocks noChangeArrowheads="1"/>
            </p:cNvSpPr>
            <p:nvPr/>
          </p:nvSpPr>
          <p:spPr bwMode="auto">
            <a:xfrm>
              <a:off x="6939634" y="2060586"/>
              <a:ext cx="32271" cy="125955"/>
            </a:xfrm>
            <a:prstGeom prst="rect">
              <a:avLst/>
            </a:prstGeom>
            <a:solidFill>
              <a:srgbClr val="6600CC"/>
            </a:solidFill>
            <a:ln w="1588">
              <a:solidFill>
                <a:srgbClr val="6600CC"/>
              </a:solidFill>
              <a:bevel/>
              <a:headEnd/>
              <a:tailEnd/>
            </a:ln>
          </p:spPr>
          <p:txBody>
            <a:bodyPr/>
            <a:lstStyle/>
            <a:p>
              <a:endParaRPr lang="ja-JP" altLang="en-US"/>
            </a:p>
          </p:txBody>
        </p:sp>
        <p:grpSp>
          <p:nvGrpSpPr>
            <p:cNvPr id="6" name="Group 555"/>
            <p:cNvGrpSpPr>
              <a:grpSpLocks/>
            </p:cNvGrpSpPr>
            <p:nvPr/>
          </p:nvGrpSpPr>
          <p:grpSpPr bwMode="auto">
            <a:xfrm>
              <a:off x="798648" y="5807765"/>
              <a:ext cx="8036990" cy="611255"/>
              <a:chOff x="626" y="3334"/>
              <a:chExt cx="4981" cy="330"/>
            </a:xfrm>
          </p:grpSpPr>
          <p:sp>
            <p:nvSpPr>
              <p:cNvPr id="117777" name="Rectangle 535"/>
              <p:cNvSpPr>
                <a:spLocks noChangeArrowheads="1"/>
              </p:cNvSpPr>
              <p:nvPr/>
            </p:nvSpPr>
            <p:spPr bwMode="auto">
              <a:xfrm>
                <a:off x="626" y="3334"/>
                <a:ext cx="191"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5/13</a:t>
                </a:r>
                <a:endParaRPr lang="en-US" altLang="ja-JP" sz="1200"/>
              </a:p>
            </p:txBody>
          </p:sp>
          <p:sp>
            <p:nvSpPr>
              <p:cNvPr id="117778" name="Rectangle 536"/>
              <p:cNvSpPr>
                <a:spLocks noChangeArrowheads="1"/>
              </p:cNvSpPr>
              <p:nvPr/>
            </p:nvSpPr>
            <p:spPr bwMode="auto">
              <a:xfrm>
                <a:off x="934" y="3334"/>
                <a:ext cx="191"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5/20</a:t>
                </a:r>
                <a:endParaRPr lang="en-US" altLang="ja-JP" sz="1200"/>
              </a:p>
            </p:txBody>
          </p:sp>
          <p:sp>
            <p:nvSpPr>
              <p:cNvPr id="117779" name="Rectangle 537"/>
              <p:cNvSpPr>
                <a:spLocks noChangeArrowheads="1"/>
              </p:cNvSpPr>
              <p:nvPr/>
            </p:nvSpPr>
            <p:spPr bwMode="auto">
              <a:xfrm>
                <a:off x="1243" y="3334"/>
                <a:ext cx="191"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5/27</a:t>
                </a:r>
                <a:endParaRPr lang="en-US" altLang="ja-JP" sz="1200"/>
              </a:p>
            </p:txBody>
          </p:sp>
          <p:sp>
            <p:nvSpPr>
              <p:cNvPr id="117780" name="Rectangle 538"/>
              <p:cNvSpPr>
                <a:spLocks noChangeArrowheads="1"/>
              </p:cNvSpPr>
              <p:nvPr/>
            </p:nvSpPr>
            <p:spPr bwMode="auto">
              <a:xfrm>
                <a:off x="1582" y="3334"/>
                <a:ext cx="143"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6/3</a:t>
                </a:r>
                <a:endParaRPr lang="en-US" altLang="ja-JP" sz="1200"/>
              </a:p>
            </p:txBody>
          </p:sp>
          <p:sp>
            <p:nvSpPr>
              <p:cNvPr id="117781" name="Rectangle 539"/>
              <p:cNvSpPr>
                <a:spLocks noChangeArrowheads="1"/>
              </p:cNvSpPr>
              <p:nvPr/>
            </p:nvSpPr>
            <p:spPr bwMode="auto">
              <a:xfrm>
                <a:off x="1861" y="3334"/>
                <a:ext cx="191"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8/14</a:t>
                </a:r>
                <a:endParaRPr lang="en-US" altLang="ja-JP" sz="1200"/>
              </a:p>
            </p:txBody>
          </p:sp>
          <p:sp>
            <p:nvSpPr>
              <p:cNvPr id="117782" name="Rectangle 540"/>
              <p:cNvSpPr>
                <a:spLocks noChangeArrowheads="1"/>
              </p:cNvSpPr>
              <p:nvPr/>
            </p:nvSpPr>
            <p:spPr bwMode="auto">
              <a:xfrm>
                <a:off x="2170" y="3334"/>
                <a:ext cx="191"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8/21</a:t>
                </a:r>
                <a:endParaRPr lang="en-US" altLang="ja-JP" sz="1200"/>
              </a:p>
            </p:txBody>
          </p:sp>
          <p:sp>
            <p:nvSpPr>
              <p:cNvPr id="117783" name="Rectangle 541"/>
              <p:cNvSpPr>
                <a:spLocks noChangeArrowheads="1"/>
              </p:cNvSpPr>
              <p:nvPr/>
            </p:nvSpPr>
            <p:spPr bwMode="auto">
              <a:xfrm>
                <a:off x="2479" y="3334"/>
                <a:ext cx="191"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8/28</a:t>
                </a:r>
                <a:endParaRPr lang="en-US" altLang="ja-JP" sz="1200"/>
              </a:p>
            </p:txBody>
          </p:sp>
          <p:sp>
            <p:nvSpPr>
              <p:cNvPr id="117784" name="Rectangle 542"/>
              <p:cNvSpPr>
                <a:spLocks noChangeArrowheads="1"/>
              </p:cNvSpPr>
              <p:nvPr/>
            </p:nvSpPr>
            <p:spPr bwMode="auto">
              <a:xfrm>
                <a:off x="2778" y="3334"/>
                <a:ext cx="143"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9/4</a:t>
                </a:r>
                <a:endParaRPr lang="en-US" altLang="ja-JP" sz="1200"/>
              </a:p>
            </p:txBody>
          </p:sp>
          <p:sp>
            <p:nvSpPr>
              <p:cNvPr id="117785" name="Rectangle 543"/>
              <p:cNvSpPr>
                <a:spLocks noChangeArrowheads="1"/>
              </p:cNvSpPr>
              <p:nvPr/>
            </p:nvSpPr>
            <p:spPr bwMode="auto">
              <a:xfrm>
                <a:off x="3137" y="3334"/>
                <a:ext cx="238"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10/27</a:t>
                </a:r>
                <a:endParaRPr lang="en-US" altLang="ja-JP" sz="1200"/>
              </a:p>
            </p:txBody>
          </p:sp>
          <p:sp>
            <p:nvSpPr>
              <p:cNvPr id="117786" name="Rectangle 544"/>
              <p:cNvSpPr>
                <a:spLocks noChangeArrowheads="1"/>
              </p:cNvSpPr>
              <p:nvPr/>
            </p:nvSpPr>
            <p:spPr bwMode="auto">
              <a:xfrm>
                <a:off x="3476" y="3334"/>
                <a:ext cx="191"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11/3</a:t>
                </a:r>
                <a:endParaRPr lang="en-US" altLang="ja-JP" sz="1200"/>
              </a:p>
            </p:txBody>
          </p:sp>
          <p:sp>
            <p:nvSpPr>
              <p:cNvPr id="117787" name="Rectangle 545"/>
              <p:cNvSpPr>
                <a:spLocks noChangeArrowheads="1"/>
              </p:cNvSpPr>
              <p:nvPr/>
            </p:nvSpPr>
            <p:spPr bwMode="auto">
              <a:xfrm>
                <a:off x="3795" y="3334"/>
                <a:ext cx="238"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11/10</a:t>
                </a:r>
                <a:endParaRPr lang="en-US" altLang="ja-JP" sz="1200"/>
              </a:p>
            </p:txBody>
          </p:sp>
          <p:sp>
            <p:nvSpPr>
              <p:cNvPr id="117788" name="Rectangle 546"/>
              <p:cNvSpPr>
                <a:spLocks noChangeArrowheads="1"/>
              </p:cNvSpPr>
              <p:nvPr/>
            </p:nvSpPr>
            <p:spPr bwMode="auto">
              <a:xfrm>
                <a:off x="4129" y="3334"/>
                <a:ext cx="238" cy="100"/>
              </a:xfrm>
              <a:prstGeom prst="rect">
                <a:avLst/>
              </a:prstGeom>
              <a:noFill/>
              <a:ln w="9525">
                <a:noFill/>
                <a:miter lim="800000"/>
                <a:headEnd/>
                <a:tailEnd/>
              </a:ln>
            </p:spPr>
            <p:txBody>
              <a:bodyPr wrap="none" lIns="0" tIns="0" rIns="0" bIns="0">
                <a:spAutoFit/>
              </a:bodyPr>
              <a:lstStyle/>
              <a:p>
                <a:r>
                  <a:rPr lang="en-US" altLang="ja-JP" sz="1200">
                    <a:solidFill>
                      <a:srgbClr val="008000"/>
                    </a:solidFill>
                    <a:latin typeface="ＭＳ Ｐゴシック" pitchFamily="50" charset="-128"/>
                  </a:rPr>
                  <a:t>11/17</a:t>
                </a:r>
                <a:endParaRPr lang="en-US" altLang="ja-JP" sz="1200"/>
              </a:p>
            </p:txBody>
          </p:sp>
          <p:sp>
            <p:nvSpPr>
              <p:cNvPr id="117789" name="Rectangle 547"/>
              <p:cNvSpPr>
                <a:spLocks noChangeArrowheads="1"/>
              </p:cNvSpPr>
              <p:nvPr/>
            </p:nvSpPr>
            <p:spPr bwMode="auto">
              <a:xfrm>
                <a:off x="4477" y="3334"/>
                <a:ext cx="191"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2/25</a:t>
                </a:r>
                <a:endParaRPr lang="en-US" altLang="ja-JP" sz="1200"/>
              </a:p>
            </p:txBody>
          </p:sp>
          <p:sp>
            <p:nvSpPr>
              <p:cNvPr id="117790" name="Rectangle 548"/>
              <p:cNvSpPr>
                <a:spLocks noChangeArrowheads="1"/>
              </p:cNvSpPr>
              <p:nvPr/>
            </p:nvSpPr>
            <p:spPr bwMode="auto">
              <a:xfrm>
                <a:off x="4807" y="3334"/>
                <a:ext cx="143"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3/4</a:t>
                </a:r>
                <a:endParaRPr lang="en-US" altLang="ja-JP" sz="1200"/>
              </a:p>
            </p:txBody>
          </p:sp>
          <p:sp>
            <p:nvSpPr>
              <p:cNvPr id="117791" name="Rectangle 549"/>
              <p:cNvSpPr>
                <a:spLocks noChangeArrowheads="1"/>
              </p:cNvSpPr>
              <p:nvPr/>
            </p:nvSpPr>
            <p:spPr bwMode="auto">
              <a:xfrm>
                <a:off x="5113" y="3334"/>
                <a:ext cx="191"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3/11</a:t>
                </a:r>
                <a:endParaRPr lang="en-US" altLang="ja-JP" sz="1200"/>
              </a:p>
            </p:txBody>
          </p:sp>
          <p:sp>
            <p:nvSpPr>
              <p:cNvPr id="117792" name="Rectangle 550"/>
              <p:cNvSpPr>
                <a:spLocks noChangeArrowheads="1"/>
              </p:cNvSpPr>
              <p:nvPr/>
            </p:nvSpPr>
            <p:spPr bwMode="auto">
              <a:xfrm>
                <a:off x="5416" y="3334"/>
                <a:ext cx="191" cy="100"/>
              </a:xfrm>
              <a:prstGeom prst="rect">
                <a:avLst/>
              </a:prstGeom>
              <a:noFill/>
              <a:ln w="9525">
                <a:noFill/>
                <a:miter lim="800000"/>
                <a:headEnd/>
                <a:tailEnd/>
              </a:ln>
            </p:spPr>
            <p:txBody>
              <a:bodyPr wrap="none" lIns="0" tIns="0" rIns="0" bIns="0">
                <a:spAutoFit/>
              </a:bodyPr>
              <a:lstStyle/>
              <a:p>
                <a:r>
                  <a:rPr lang="en-US" altLang="ja-JP" sz="1200">
                    <a:solidFill>
                      <a:srgbClr val="0000FF"/>
                    </a:solidFill>
                    <a:latin typeface="ＭＳ Ｐゴシック" pitchFamily="50" charset="-128"/>
                  </a:rPr>
                  <a:t>3/18</a:t>
                </a:r>
                <a:endParaRPr lang="en-US" altLang="ja-JP" sz="1200"/>
              </a:p>
            </p:txBody>
          </p:sp>
          <p:sp>
            <p:nvSpPr>
              <p:cNvPr id="117793" name="Rectangle 551"/>
              <p:cNvSpPr>
                <a:spLocks noChangeArrowheads="1"/>
              </p:cNvSpPr>
              <p:nvPr/>
            </p:nvSpPr>
            <p:spPr bwMode="auto">
              <a:xfrm>
                <a:off x="4672" y="3475"/>
                <a:ext cx="741" cy="182"/>
              </a:xfrm>
              <a:prstGeom prst="rect">
                <a:avLst/>
              </a:prstGeom>
              <a:noFill/>
              <a:ln w="9525">
                <a:noFill/>
                <a:miter lim="800000"/>
                <a:headEnd/>
                <a:tailEnd/>
              </a:ln>
            </p:spPr>
            <p:txBody>
              <a:bodyPr wrap="none" lIns="0" tIns="0" rIns="0" bIns="0">
                <a:spAutoFit/>
              </a:bodyPr>
              <a:lstStyle/>
              <a:p>
                <a:r>
                  <a:rPr lang="ja-JP" altLang="en-US" sz="2400" b="1" dirty="0" smtClean="0">
                    <a:solidFill>
                      <a:schemeClr val="bg2">
                        <a:lumMod val="10000"/>
                      </a:schemeClr>
                    </a:solidFill>
                    <a:latin typeface="ＭＳ Ｐゴシック" pitchFamily="50" charset="-128"/>
                    <a:ea typeface="ＭＳ Ｐゴシック" pitchFamily="50" charset="-128"/>
                  </a:rPr>
                  <a:t>（第４期 </a:t>
                </a:r>
                <a:r>
                  <a:rPr lang="ja-JP" altLang="en-US" sz="2400" b="1" dirty="0">
                    <a:solidFill>
                      <a:schemeClr val="bg2">
                        <a:lumMod val="10000"/>
                      </a:schemeClr>
                    </a:solidFill>
                    <a:latin typeface="ＭＳ Ｐゴシック" pitchFamily="50" charset="-128"/>
                    <a:ea typeface="ＭＳ Ｐゴシック" pitchFamily="50" charset="-128"/>
                  </a:rPr>
                  <a:t>）</a:t>
                </a:r>
              </a:p>
            </p:txBody>
          </p:sp>
          <p:sp>
            <p:nvSpPr>
              <p:cNvPr id="117794" name="Rectangle 552"/>
              <p:cNvSpPr>
                <a:spLocks noChangeArrowheads="1"/>
              </p:cNvSpPr>
              <p:nvPr/>
            </p:nvSpPr>
            <p:spPr bwMode="auto">
              <a:xfrm>
                <a:off x="880" y="3482"/>
                <a:ext cx="741" cy="182"/>
              </a:xfrm>
              <a:prstGeom prst="rect">
                <a:avLst/>
              </a:prstGeom>
              <a:noFill/>
              <a:ln w="9525">
                <a:noFill/>
                <a:miter lim="800000"/>
                <a:headEnd/>
                <a:tailEnd/>
              </a:ln>
            </p:spPr>
            <p:txBody>
              <a:bodyPr wrap="none" lIns="0" tIns="0" rIns="0" bIns="0">
                <a:spAutoFit/>
              </a:bodyPr>
              <a:lstStyle/>
              <a:p>
                <a:r>
                  <a:rPr lang="ja-JP" altLang="en-US" sz="2400" b="1" dirty="0" smtClean="0">
                    <a:solidFill>
                      <a:schemeClr val="bg2">
                        <a:lumMod val="10000"/>
                      </a:schemeClr>
                    </a:solidFill>
                    <a:latin typeface="ＭＳ Ｐゴシック" pitchFamily="50" charset="-128"/>
                    <a:ea typeface="ＭＳ Ｐゴシック" pitchFamily="50" charset="-128"/>
                  </a:rPr>
                  <a:t>（第１期 </a:t>
                </a:r>
                <a:r>
                  <a:rPr lang="ja-JP" altLang="en-US" sz="2400" b="1" dirty="0">
                    <a:solidFill>
                      <a:schemeClr val="bg2">
                        <a:lumMod val="10000"/>
                      </a:schemeClr>
                    </a:solidFill>
                    <a:latin typeface="ＭＳ Ｐゴシック" pitchFamily="50" charset="-128"/>
                    <a:ea typeface="ＭＳ Ｐゴシック" pitchFamily="50" charset="-128"/>
                  </a:rPr>
                  <a:t>）</a:t>
                </a:r>
              </a:p>
            </p:txBody>
          </p:sp>
          <p:sp>
            <p:nvSpPr>
              <p:cNvPr id="117795" name="Rectangle 553"/>
              <p:cNvSpPr>
                <a:spLocks noChangeArrowheads="1"/>
              </p:cNvSpPr>
              <p:nvPr/>
            </p:nvSpPr>
            <p:spPr bwMode="auto">
              <a:xfrm>
                <a:off x="2077" y="3482"/>
                <a:ext cx="741" cy="182"/>
              </a:xfrm>
              <a:prstGeom prst="rect">
                <a:avLst/>
              </a:prstGeom>
              <a:noFill/>
              <a:ln w="9525">
                <a:noFill/>
                <a:miter lim="800000"/>
                <a:headEnd/>
                <a:tailEnd/>
              </a:ln>
            </p:spPr>
            <p:txBody>
              <a:bodyPr wrap="none" lIns="0" tIns="0" rIns="0" bIns="0">
                <a:spAutoFit/>
              </a:bodyPr>
              <a:lstStyle/>
              <a:p>
                <a:r>
                  <a:rPr lang="ja-JP" altLang="en-US" sz="2400" b="1" dirty="0" smtClean="0">
                    <a:solidFill>
                      <a:schemeClr val="bg2">
                        <a:lumMod val="10000"/>
                      </a:schemeClr>
                    </a:solidFill>
                    <a:latin typeface="ＭＳ Ｐゴシック" pitchFamily="50" charset="-128"/>
                    <a:ea typeface="ＭＳ Ｐゴシック" pitchFamily="50" charset="-128"/>
                  </a:rPr>
                  <a:t>（第２期 </a:t>
                </a:r>
                <a:r>
                  <a:rPr lang="ja-JP" altLang="en-US" sz="2400" b="1" dirty="0">
                    <a:solidFill>
                      <a:schemeClr val="bg2">
                        <a:lumMod val="10000"/>
                      </a:schemeClr>
                    </a:solidFill>
                    <a:latin typeface="ＭＳ Ｐゴシック" pitchFamily="50" charset="-128"/>
                    <a:ea typeface="ＭＳ Ｐゴシック" pitchFamily="50" charset="-128"/>
                  </a:rPr>
                  <a:t>）</a:t>
                </a:r>
              </a:p>
            </p:txBody>
          </p:sp>
          <p:sp>
            <p:nvSpPr>
              <p:cNvPr id="117796" name="Rectangle 554"/>
              <p:cNvSpPr>
                <a:spLocks noChangeArrowheads="1"/>
              </p:cNvSpPr>
              <p:nvPr/>
            </p:nvSpPr>
            <p:spPr bwMode="auto">
              <a:xfrm>
                <a:off x="3362" y="3475"/>
                <a:ext cx="741" cy="182"/>
              </a:xfrm>
              <a:prstGeom prst="rect">
                <a:avLst/>
              </a:prstGeom>
              <a:noFill/>
              <a:ln w="9525">
                <a:noFill/>
                <a:miter lim="800000"/>
                <a:headEnd/>
                <a:tailEnd/>
              </a:ln>
            </p:spPr>
            <p:txBody>
              <a:bodyPr wrap="none" lIns="0" tIns="0" rIns="0" bIns="0">
                <a:spAutoFit/>
              </a:bodyPr>
              <a:lstStyle/>
              <a:p>
                <a:r>
                  <a:rPr lang="ja-JP" altLang="en-US" sz="2400" b="1" dirty="0" smtClean="0">
                    <a:solidFill>
                      <a:schemeClr val="bg2">
                        <a:lumMod val="10000"/>
                      </a:schemeClr>
                    </a:solidFill>
                    <a:latin typeface="ＭＳ Ｐゴシック" pitchFamily="50" charset="-128"/>
                    <a:ea typeface="ＭＳ Ｐゴシック" pitchFamily="50" charset="-128"/>
                  </a:rPr>
                  <a:t>（第３期 </a:t>
                </a:r>
                <a:r>
                  <a:rPr lang="ja-JP" altLang="en-US" sz="2400" b="1" dirty="0">
                    <a:solidFill>
                      <a:schemeClr val="bg2">
                        <a:lumMod val="10000"/>
                      </a:schemeClr>
                    </a:solidFill>
                    <a:latin typeface="ＭＳ Ｐゴシック" pitchFamily="50" charset="-128"/>
                    <a:ea typeface="ＭＳ Ｐゴシック" pitchFamily="50" charset="-128"/>
                  </a:rPr>
                  <a:t>）</a:t>
                </a:r>
              </a:p>
            </p:txBody>
          </p:sp>
        </p:grpSp>
        <p:sp>
          <p:nvSpPr>
            <p:cNvPr id="7" name="テキスト ボックス 6"/>
            <p:cNvSpPr txBox="1"/>
            <p:nvPr/>
          </p:nvSpPr>
          <p:spPr>
            <a:xfrm rot="16200000">
              <a:off x="-998167" y="3714082"/>
              <a:ext cx="2167055" cy="401001"/>
            </a:xfrm>
            <a:prstGeom prst="rect">
              <a:avLst/>
            </a:prstGeom>
            <a:noFill/>
          </p:spPr>
          <p:txBody>
            <a:bodyPr wrap="none" rtlCol="0">
              <a:spAutoFit/>
            </a:bodyPr>
            <a:lstStyle/>
            <a:p>
              <a:r>
                <a:rPr lang="en-US" altLang="ja-JP" sz="2000" b="1" dirty="0" smtClean="0"/>
                <a:t>PM</a:t>
              </a:r>
              <a:r>
                <a:rPr lang="en-US" altLang="ja-JP" sz="2000" b="1" baseline="-25000" dirty="0" smtClean="0"/>
                <a:t>10</a:t>
              </a:r>
              <a:r>
                <a:rPr lang="ja-JP" altLang="en-US" sz="2000" b="1" dirty="0" smtClean="0"/>
                <a:t>濃度（</a:t>
              </a:r>
              <a:r>
                <a:rPr lang="en-US" altLang="ja-JP" sz="2000" b="1" dirty="0" smtClean="0"/>
                <a:t>mg/m</a:t>
              </a:r>
              <a:r>
                <a:rPr lang="en-US" altLang="ja-JP" sz="2000" b="1" baseline="30000" dirty="0" smtClean="0"/>
                <a:t>3</a:t>
              </a:r>
              <a:r>
                <a:rPr lang="ja-JP" altLang="en-US" sz="2000" b="1" dirty="0" smtClean="0"/>
                <a:t>）</a:t>
              </a:r>
              <a:endParaRPr kumimoji="1" lang="ja-JP" altLang="en-US" sz="2000" b="1" dirty="0"/>
            </a:p>
          </p:txBody>
        </p:sp>
      </p:grpSp>
      <p:sp>
        <p:nvSpPr>
          <p:cNvPr id="2" name="正方形/長方形 1"/>
          <p:cNvSpPr/>
          <p:nvPr/>
        </p:nvSpPr>
        <p:spPr>
          <a:xfrm>
            <a:off x="2274963" y="1084380"/>
            <a:ext cx="3821880" cy="523220"/>
          </a:xfrm>
          <a:prstGeom prst="rect">
            <a:avLst/>
          </a:prstGeom>
        </p:spPr>
        <p:txBody>
          <a:bodyPr wrap="none">
            <a:spAutoFit/>
          </a:bodyPr>
          <a:lstStyle/>
          <a:p>
            <a:r>
              <a:rPr lang="ja-JP" altLang="en-US" sz="2800" dirty="0">
                <a:solidFill>
                  <a:srgbClr val="002060"/>
                </a:solidFill>
                <a:effectLst>
                  <a:outerShdw blurRad="38100" dist="38100" dir="2700000" algn="tl">
                    <a:srgbClr val="000000">
                      <a:alpha val="43137"/>
                    </a:srgbClr>
                  </a:outerShdw>
                </a:effectLst>
              </a:rPr>
              <a:t>（</a:t>
            </a:r>
            <a:r>
              <a:rPr lang="en-US" altLang="ja-JP" sz="2800" dirty="0">
                <a:solidFill>
                  <a:srgbClr val="002060"/>
                </a:solidFill>
                <a:effectLst>
                  <a:outerShdw blurRad="38100" dist="38100" dir="2700000" algn="tl">
                    <a:srgbClr val="000000">
                      <a:alpha val="43137"/>
                    </a:srgbClr>
                  </a:outerShdw>
                </a:effectLst>
              </a:rPr>
              <a:t>2008</a:t>
            </a:r>
            <a:r>
              <a:rPr lang="ja-JP" altLang="en-US" sz="2800" dirty="0">
                <a:solidFill>
                  <a:srgbClr val="002060"/>
                </a:solidFill>
                <a:effectLst>
                  <a:outerShdw blurRad="38100" dist="38100" dir="2700000" algn="tl">
                    <a:srgbClr val="000000">
                      <a:alpha val="43137"/>
                    </a:srgbClr>
                  </a:outerShdw>
                </a:effectLst>
              </a:rPr>
              <a:t>～</a:t>
            </a:r>
            <a:r>
              <a:rPr lang="en-US" altLang="ja-JP" sz="2800" dirty="0">
                <a:solidFill>
                  <a:srgbClr val="002060"/>
                </a:solidFill>
                <a:effectLst>
                  <a:outerShdw blurRad="38100" dist="38100" dir="2700000" algn="tl">
                    <a:srgbClr val="000000">
                      <a:alpha val="43137"/>
                    </a:srgbClr>
                  </a:outerShdw>
                </a:effectLst>
              </a:rPr>
              <a:t>2009</a:t>
            </a:r>
            <a:r>
              <a:rPr lang="ja-JP" altLang="en-US" sz="2800" dirty="0">
                <a:solidFill>
                  <a:srgbClr val="002060"/>
                </a:solidFill>
                <a:effectLst>
                  <a:outerShdw blurRad="38100" dist="38100" dir="2700000" algn="tl">
                    <a:srgbClr val="000000">
                      <a:alpha val="43137"/>
                    </a:srgbClr>
                  </a:outerShdw>
                </a:effectLst>
              </a:rPr>
              <a:t>年、北京）</a:t>
            </a:r>
            <a:endParaRPr lang="ja-JP" altLang="en-US" sz="2800" dirty="0">
              <a:solidFill>
                <a:srgbClr val="002060"/>
              </a:solidFill>
            </a:endParaRPr>
          </a:p>
        </p:txBody>
      </p:sp>
    </p:spTree>
    <p:extLst>
      <p:ext uri="{BB962C8B-B14F-4D97-AF65-F5344CB8AC3E}">
        <p14:creationId xmlns:p14="http://schemas.microsoft.com/office/powerpoint/2010/main" val="36005821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6907"/>
            <a:ext cx="7893496" cy="714474"/>
          </a:xfrm>
        </p:spPr>
        <p:txBody>
          <a:bodyPr/>
          <a:lstStyle/>
          <a:p>
            <a:r>
              <a:rPr lang="ja-JP" altLang="en-US" sz="3800" dirty="0" smtClean="0">
                <a:effectLst>
                  <a:outerShdw blurRad="38100" dist="38100" dir="2700000" algn="tl">
                    <a:srgbClr val="000000">
                      <a:alpha val="43137"/>
                    </a:srgbClr>
                  </a:outerShdw>
                </a:effectLst>
              </a:rPr>
              <a:t>北京の</a:t>
            </a:r>
            <a:r>
              <a:rPr kumimoji="1" lang="ja-JP" altLang="en-US" sz="3800" dirty="0" smtClean="0">
                <a:effectLst>
                  <a:outerShdw blurRad="38100" dist="38100" dir="2700000" algn="tl">
                    <a:srgbClr val="000000">
                      <a:alpha val="43137"/>
                    </a:srgbClr>
                  </a:outerShdw>
                </a:effectLst>
              </a:rPr>
              <a:t>大気汚染</a:t>
            </a:r>
            <a:r>
              <a:rPr lang="ja-JP" altLang="en-US" sz="3800" dirty="0" smtClean="0">
                <a:effectLst>
                  <a:outerShdw blurRad="38100" dist="38100" dir="2700000" algn="tl">
                    <a:srgbClr val="000000">
                      <a:alpha val="43137"/>
                    </a:srgbClr>
                  </a:outerShdw>
                </a:effectLst>
              </a:rPr>
              <a:t>と小児の気道炎症</a:t>
            </a:r>
            <a:endParaRPr kumimoji="1" lang="ja-JP" altLang="en-US" sz="3800" dirty="0">
              <a:effectLst>
                <a:outerShdw blurRad="38100" dist="38100" dir="2700000" algn="tl">
                  <a:srgbClr val="000000">
                    <a:alpha val="43137"/>
                  </a:srgbClr>
                </a:outerShdw>
              </a:effectLst>
            </a:endParaRPr>
          </a:p>
        </p:txBody>
      </p:sp>
      <p:pic>
        <p:nvPicPr>
          <p:cNvPr id="5" name="コンテンツ プレースホルダー 4"/>
          <p:cNvPicPr>
            <a:picLocks noGrp="1" noChangeAspect="1"/>
          </p:cNvPicPr>
          <p:nvPr>
            <p:ph idx="1"/>
          </p:nvPr>
        </p:nvPicPr>
        <p:blipFill>
          <a:blip r:embed="rId2"/>
          <a:stretch>
            <a:fillRect/>
          </a:stretch>
        </p:blipFill>
        <p:spPr>
          <a:xfrm>
            <a:off x="3059832" y="1391437"/>
            <a:ext cx="5966512" cy="5085197"/>
          </a:xfrm>
          <a:prstGeom prst="rect">
            <a:avLst/>
          </a:prstGeom>
        </p:spPr>
      </p:pic>
      <p:sp>
        <p:nvSpPr>
          <p:cNvPr id="6" name="正方形/長方形 5"/>
          <p:cNvSpPr/>
          <p:nvPr/>
        </p:nvSpPr>
        <p:spPr>
          <a:xfrm>
            <a:off x="3491880" y="6476634"/>
            <a:ext cx="5652120" cy="369332"/>
          </a:xfrm>
          <a:prstGeom prst="rect">
            <a:avLst/>
          </a:prstGeom>
        </p:spPr>
        <p:txBody>
          <a:bodyPr wrap="square">
            <a:spAutoFit/>
          </a:bodyPr>
          <a:lstStyle/>
          <a:p>
            <a:pPr algn="just"/>
            <a:r>
              <a:rPr lang="en-US" altLang="ja-JP" dirty="0" smtClean="0">
                <a:solidFill>
                  <a:srgbClr val="221E1F"/>
                </a:solidFill>
                <a:latin typeface="Times New Roman" panose="02020603050405020304" pitchFamily="18" charset="0"/>
                <a:cs typeface="Times New Roman" panose="02020603050405020304" pitchFamily="18" charset="0"/>
              </a:rPr>
              <a:t>(Lin, et al. Environ </a:t>
            </a:r>
            <a:r>
              <a:rPr lang="en-US" altLang="ja-JP" dirty="0">
                <a:solidFill>
                  <a:srgbClr val="221E1F"/>
                </a:solidFill>
                <a:latin typeface="Times New Roman" panose="02020603050405020304" pitchFamily="18" charset="0"/>
                <a:cs typeface="Times New Roman" panose="02020603050405020304" pitchFamily="18" charset="0"/>
              </a:rPr>
              <a:t>Health </a:t>
            </a:r>
            <a:r>
              <a:rPr lang="en-US" altLang="ja-JP" dirty="0" err="1">
                <a:solidFill>
                  <a:srgbClr val="221E1F"/>
                </a:solidFill>
                <a:latin typeface="Times New Roman" panose="02020603050405020304" pitchFamily="18" charset="0"/>
                <a:cs typeface="Times New Roman" panose="02020603050405020304" pitchFamily="18" charset="0"/>
              </a:rPr>
              <a:t>Perspect</a:t>
            </a:r>
            <a:r>
              <a:rPr lang="en-US" altLang="ja-JP" dirty="0">
                <a:solidFill>
                  <a:srgbClr val="221E1F"/>
                </a:solidFill>
                <a:latin typeface="Times New Roman" panose="02020603050405020304" pitchFamily="18" charset="0"/>
                <a:cs typeface="Times New Roman" panose="02020603050405020304" pitchFamily="18" charset="0"/>
              </a:rPr>
              <a:t> </a:t>
            </a:r>
            <a:r>
              <a:rPr lang="en-US" altLang="ja-JP" dirty="0" smtClean="0">
                <a:solidFill>
                  <a:srgbClr val="221E1F"/>
                </a:solidFill>
                <a:latin typeface="Times New Roman" panose="02020603050405020304" pitchFamily="18" charset="0"/>
                <a:cs typeface="Times New Roman" panose="02020603050405020304" pitchFamily="18" charset="0"/>
              </a:rPr>
              <a:t>119:1507–1512, 2011)</a:t>
            </a:r>
            <a:endParaRPr lang="ja-JP" altLang="en-US" dirty="0">
              <a:latin typeface="Times New Roman" panose="02020603050405020304" pitchFamily="18" charset="0"/>
              <a:cs typeface="Times New Roman" panose="02020603050405020304" pitchFamily="18" charset="0"/>
            </a:endParaRPr>
          </a:p>
        </p:txBody>
      </p:sp>
      <p:sp>
        <p:nvSpPr>
          <p:cNvPr id="7" name="Rectangle 126"/>
          <p:cNvSpPr txBox="1">
            <a:spLocks noChangeArrowheads="1"/>
          </p:cNvSpPr>
          <p:nvPr/>
        </p:nvSpPr>
        <p:spPr bwMode="auto">
          <a:xfrm>
            <a:off x="251520" y="1052575"/>
            <a:ext cx="2930016" cy="55446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a:lnSpc>
                <a:spcPct val="110000"/>
              </a:lnSpc>
              <a:spcBef>
                <a:spcPct val="25000"/>
              </a:spcBef>
            </a:pPr>
            <a:r>
              <a:rPr lang="ja-JP" altLang="en-US" sz="2400" kern="0" dirty="0" smtClean="0">
                <a:ea typeface="ＭＳ Ｐゴシック" charset="-128"/>
              </a:rPr>
              <a:t>北京の小学生</a:t>
            </a:r>
            <a:r>
              <a:rPr lang="en-US" altLang="ja-JP" sz="2400" kern="0" dirty="0" smtClean="0">
                <a:ea typeface="ＭＳ Ｐゴシック" charset="-128"/>
              </a:rPr>
              <a:t>36</a:t>
            </a:r>
            <a:r>
              <a:rPr lang="ja-JP" altLang="en-US" sz="2400" kern="0" dirty="0" smtClean="0">
                <a:ea typeface="ＭＳ Ｐゴシック" charset="-128"/>
              </a:rPr>
              <a:t>名を対象として、</a:t>
            </a:r>
            <a:r>
              <a:rPr lang="en-US" altLang="ja-JP" sz="2400" kern="0" dirty="0" smtClean="0">
                <a:ea typeface="ＭＳ Ｐゴシック" charset="-128"/>
              </a:rPr>
              <a:t>2007</a:t>
            </a:r>
            <a:r>
              <a:rPr lang="ja-JP" altLang="en-US" sz="2400" kern="0" dirty="0" smtClean="0">
                <a:ea typeface="ＭＳ Ｐゴシック" charset="-128"/>
              </a:rPr>
              <a:t>～</a:t>
            </a:r>
            <a:r>
              <a:rPr lang="en-US" altLang="ja-JP" sz="2400" kern="0" dirty="0" smtClean="0">
                <a:ea typeface="ＭＳ Ｐゴシック" charset="-128"/>
              </a:rPr>
              <a:t>2008</a:t>
            </a:r>
            <a:r>
              <a:rPr lang="ja-JP" altLang="en-US" sz="2400" kern="0" dirty="0" smtClean="0">
                <a:ea typeface="ＭＳ Ｐゴシック" charset="-128"/>
              </a:rPr>
              <a:t>年に気道炎症の指標である呼気一酸化窒素</a:t>
            </a:r>
            <a:r>
              <a:rPr lang="en-US" altLang="ja-JP" sz="2400" kern="0" dirty="0" smtClean="0">
                <a:ea typeface="ＭＳ Ｐゴシック" charset="-128"/>
              </a:rPr>
              <a:t>(NO)</a:t>
            </a:r>
            <a:r>
              <a:rPr lang="ja-JP" altLang="en-US" sz="2400" kern="0" dirty="0" smtClean="0">
                <a:ea typeface="ＭＳ Ｐゴシック" charset="-128"/>
              </a:rPr>
              <a:t>濃度が繰り返し測定された（のべ</a:t>
            </a:r>
            <a:r>
              <a:rPr lang="en-US" altLang="ja-JP" sz="2400" kern="0" dirty="0" smtClean="0">
                <a:ea typeface="ＭＳ Ｐゴシック" charset="-128"/>
              </a:rPr>
              <a:t>1,581</a:t>
            </a:r>
            <a:r>
              <a:rPr lang="ja-JP" altLang="en-US" sz="2400" kern="0" dirty="0" smtClean="0">
                <a:ea typeface="ＭＳ Ｐゴシック" charset="-128"/>
              </a:rPr>
              <a:t>回）。</a:t>
            </a:r>
            <a:endParaRPr lang="en-US" altLang="ja-JP" sz="2400" kern="0" dirty="0" smtClean="0">
              <a:ea typeface="ＭＳ Ｐゴシック" charset="-128"/>
            </a:endParaRPr>
          </a:p>
          <a:p>
            <a:pPr>
              <a:lnSpc>
                <a:spcPct val="110000"/>
              </a:lnSpc>
              <a:spcBef>
                <a:spcPct val="25000"/>
              </a:spcBef>
            </a:pPr>
            <a:r>
              <a:rPr lang="ja-JP" altLang="en-US" sz="2400" kern="0" dirty="0" smtClean="0">
                <a:ea typeface="ＭＳ Ｐゴシック" charset="-128"/>
              </a:rPr>
              <a:t>オリンピック</a:t>
            </a:r>
            <a:r>
              <a:rPr lang="ja-JP" altLang="en-US" sz="2400" kern="0" dirty="0">
                <a:ea typeface="ＭＳ Ｐゴシック" charset="-128"/>
              </a:rPr>
              <a:t>開催期間中は大気汚染濃度が低く、呼気</a:t>
            </a:r>
            <a:r>
              <a:rPr lang="en-US" altLang="ja-JP" sz="2400" kern="0" dirty="0">
                <a:ea typeface="ＭＳ Ｐゴシック" charset="-128"/>
              </a:rPr>
              <a:t>NO</a:t>
            </a:r>
            <a:r>
              <a:rPr lang="ja-JP" altLang="en-US" sz="2400" kern="0" dirty="0">
                <a:ea typeface="ＭＳ Ｐゴシック" charset="-128"/>
              </a:rPr>
              <a:t>濃度も</a:t>
            </a:r>
            <a:r>
              <a:rPr lang="ja-JP" altLang="en-US" sz="2400" kern="0" dirty="0" smtClean="0">
                <a:ea typeface="ＭＳ Ｐゴシック" charset="-128"/>
              </a:rPr>
              <a:t>低いことが示された。</a:t>
            </a:r>
            <a:endParaRPr lang="ja-JP" altLang="en-US" sz="2400" kern="0" dirty="0">
              <a:ea typeface="ＭＳ Ｐゴシック" charset="-128"/>
            </a:endParaRPr>
          </a:p>
          <a:p>
            <a:pPr marL="0" indent="0">
              <a:lnSpc>
                <a:spcPct val="110000"/>
              </a:lnSpc>
              <a:spcBef>
                <a:spcPct val="25000"/>
              </a:spcBef>
              <a:buNone/>
            </a:pPr>
            <a:endParaRPr lang="ja-JP" altLang="en-US" sz="2400" kern="0" dirty="0" smtClean="0">
              <a:ea typeface="ＭＳ Ｐゴシック" charset="-128"/>
            </a:endParaRPr>
          </a:p>
        </p:txBody>
      </p:sp>
    </p:spTree>
    <p:extLst>
      <p:ext uri="{BB962C8B-B14F-4D97-AF65-F5344CB8AC3E}">
        <p14:creationId xmlns:p14="http://schemas.microsoft.com/office/powerpoint/2010/main" val="2357791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タイトル 1"/>
          <p:cNvSpPr>
            <a:spLocks noGrp="1"/>
          </p:cNvSpPr>
          <p:nvPr>
            <p:ph type="title" idx="4294967295"/>
          </p:nvPr>
        </p:nvSpPr>
        <p:spPr>
          <a:xfrm>
            <a:off x="88488" y="172732"/>
            <a:ext cx="7421772" cy="807996"/>
          </a:xfrm>
        </p:spPr>
        <p:txBody>
          <a:bodyPr anchor="ctr"/>
          <a:lstStyle/>
          <a:p>
            <a:pPr algn="ctr"/>
            <a:r>
              <a:rPr lang="en-US" altLang="ja-JP" sz="4400" dirty="0" smtClean="0">
                <a:effectLst>
                  <a:outerShdw blurRad="38100" dist="38100" dir="2700000" algn="tl">
                    <a:srgbClr val="000000">
                      <a:alpha val="43137"/>
                    </a:srgbClr>
                  </a:outerShdw>
                </a:effectLst>
              </a:rPr>
              <a:t>PM</a:t>
            </a:r>
            <a:r>
              <a:rPr lang="en-US" altLang="ja-JP" sz="4400" baseline="-25000" dirty="0" smtClean="0">
                <a:effectLst>
                  <a:outerShdw blurRad="38100" dist="38100" dir="2700000" algn="tl">
                    <a:srgbClr val="000000">
                      <a:alpha val="43137"/>
                    </a:srgbClr>
                  </a:outerShdw>
                </a:effectLst>
              </a:rPr>
              <a:t>2.5</a:t>
            </a:r>
            <a:r>
              <a:rPr lang="ja-JP" altLang="en-US" sz="4400" dirty="0" smtClean="0">
                <a:effectLst>
                  <a:outerShdw blurRad="38100" dist="38100" dir="2700000" algn="tl">
                    <a:srgbClr val="000000">
                      <a:alpha val="43137"/>
                    </a:srgbClr>
                  </a:outerShdw>
                </a:effectLst>
              </a:rPr>
              <a:t>に係る環境</a:t>
            </a:r>
            <a:r>
              <a:rPr lang="ja-JP" altLang="en-US" sz="4400" dirty="0">
                <a:effectLst>
                  <a:outerShdw blurRad="38100" dist="38100" dir="2700000" algn="tl">
                    <a:srgbClr val="000000">
                      <a:alpha val="43137"/>
                    </a:srgbClr>
                  </a:outerShdw>
                </a:effectLst>
              </a:rPr>
              <a:t>基準</a:t>
            </a:r>
          </a:p>
        </p:txBody>
      </p:sp>
      <p:sp>
        <p:nvSpPr>
          <p:cNvPr id="492547" name="AutoShape 20"/>
          <p:cNvSpPr>
            <a:spLocks noChangeArrowheads="1"/>
          </p:cNvSpPr>
          <p:nvPr/>
        </p:nvSpPr>
        <p:spPr bwMode="auto">
          <a:xfrm>
            <a:off x="1763713" y="1131515"/>
            <a:ext cx="1768475" cy="498475"/>
          </a:xfrm>
          <a:prstGeom prst="roundRect">
            <a:avLst>
              <a:gd name="adj" fmla="val 16667"/>
            </a:avLst>
          </a:prstGeom>
          <a:solidFill>
            <a:srgbClr val="FFFF00"/>
          </a:solidFill>
          <a:ln w="12700" algn="ctr">
            <a:solidFill>
              <a:schemeClr val="tx1"/>
            </a:solidFill>
            <a:round/>
            <a:headEnd/>
            <a:tailEnd/>
          </a:ln>
        </p:spPr>
        <p:txBody>
          <a:bodyPr wrap="none" anchor="ctr"/>
          <a:lstStyle/>
          <a:p>
            <a:pPr algn="ctr"/>
            <a:r>
              <a:rPr lang="ja-JP" altLang="en-US" sz="2800">
                <a:latin typeface="Calibri" pitchFamily="34" charset="0"/>
              </a:rPr>
              <a:t>疫学研究</a:t>
            </a:r>
          </a:p>
        </p:txBody>
      </p:sp>
      <p:sp>
        <p:nvSpPr>
          <p:cNvPr id="492548" name="AutoShape 21"/>
          <p:cNvSpPr>
            <a:spLocks noChangeArrowheads="1"/>
          </p:cNvSpPr>
          <p:nvPr/>
        </p:nvSpPr>
        <p:spPr bwMode="auto">
          <a:xfrm>
            <a:off x="3851275" y="1131515"/>
            <a:ext cx="1846263" cy="498475"/>
          </a:xfrm>
          <a:prstGeom prst="roundRect">
            <a:avLst>
              <a:gd name="adj" fmla="val 16667"/>
            </a:avLst>
          </a:prstGeom>
          <a:solidFill>
            <a:srgbClr val="FFFF00"/>
          </a:solidFill>
          <a:ln w="12700" algn="ctr">
            <a:solidFill>
              <a:schemeClr val="tx1"/>
            </a:solidFill>
            <a:round/>
            <a:headEnd/>
            <a:tailEnd/>
          </a:ln>
        </p:spPr>
        <p:txBody>
          <a:bodyPr wrap="none" anchor="ctr"/>
          <a:lstStyle/>
          <a:p>
            <a:pPr algn="ctr"/>
            <a:r>
              <a:rPr lang="ja-JP" altLang="en-US" sz="2800">
                <a:latin typeface="Calibri" pitchFamily="34" charset="0"/>
              </a:rPr>
              <a:t>毒性学研究</a:t>
            </a:r>
          </a:p>
        </p:txBody>
      </p:sp>
      <p:sp>
        <p:nvSpPr>
          <p:cNvPr id="492549" name="AutoShape 22"/>
          <p:cNvSpPr>
            <a:spLocks noChangeArrowheads="1"/>
          </p:cNvSpPr>
          <p:nvPr/>
        </p:nvSpPr>
        <p:spPr bwMode="auto">
          <a:xfrm>
            <a:off x="6443663" y="1131515"/>
            <a:ext cx="1609725" cy="498475"/>
          </a:xfrm>
          <a:prstGeom prst="roundRect">
            <a:avLst>
              <a:gd name="adj" fmla="val 16667"/>
            </a:avLst>
          </a:prstGeom>
          <a:solidFill>
            <a:schemeClr val="accent1">
              <a:alpha val="50195"/>
            </a:schemeClr>
          </a:solidFill>
          <a:ln w="12700" algn="ctr">
            <a:solidFill>
              <a:schemeClr val="tx1"/>
            </a:solidFill>
            <a:round/>
            <a:headEnd/>
            <a:tailEnd/>
          </a:ln>
        </p:spPr>
        <p:txBody>
          <a:bodyPr wrap="none" anchor="ctr"/>
          <a:lstStyle/>
          <a:p>
            <a:pPr algn="ctr"/>
            <a:r>
              <a:rPr lang="ja-JP" altLang="en-US" sz="2800">
                <a:latin typeface="Calibri" pitchFamily="34" charset="0"/>
              </a:rPr>
              <a:t>曝露評価</a:t>
            </a:r>
          </a:p>
        </p:txBody>
      </p:sp>
      <p:sp>
        <p:nvSpPr>
          <p:cNvPr id="492587" name="Text Box 138"/>
          <p:cNvSpPr txBox="1">
            <a:spLocks noChangeArrowheads="1"/>
          </p:cNvSpPr>
          <p:nvPr/>
        </p:nvSpPr>
        <p:spPr bwMode="auto">
          <a:xfrm>
            <a:off x="88488" y="5229200"/>
            <a:ext cx="8964487" cy="1277273"/>
          </a:xfrm>
          <a:prstGeom prst="rect">
            <a:avLst/>
          </a:prstGeom>
          <a:noFill/>
          <a:ln w="12700" algn="ctr">
            <a:noFill/>
            <a:miter lim="800000"/>
            <a:headEnd/>
            <a:tailEnd/>
          </a:ln>
        </p:spPr>
        <p:txBody>
          <a:bodyPr wrap="square" tIns="0">
            <a:spAutoFit/>
          </a:bodyPr>
          <a:lstStyle/>
          <a:p>
            <a:r>
              <a:rPr kumimoji="0" lang="en-US" altLang="ja-JP" sz="2000" dirty="0" smtClean="0">
                <a:solidFill>
                  <a:srgbClr val="000000"/>
                </a:solidFill>
              </a:rPr>
              <a:t>* </a:t>
            </a:r>
            <a:r>
              <a:rPr kumimoji="0" lang="ja-JP" altLang="en-US" sz="2000" dirty="0">
                <a:solidFill>
                  <a:srgbClr val="000000"/>
                </a:solidFill>
              </a:rPr>
              <a:t> </a:t>
            </a:r>
            <a:r>
              <a:rPr kumimoji="0" lang="ja-JP" altLang="en-US" sz="2000" dirty="0" smtClean="0">
                <a:solidFill>
                  <a:srgbClr val="000000"/>
                </a:solidFill>
              </a:rPr>
              <a:t> </a:t>
            </a:r>
            <a:r>
              <a:rPr lang="ja-JP" altLang="en-US" sz="2000" dirty="0" smtClean="0">
                <a:latin typeface="ＭＳ Ｐゴシック" pitchFamily="50" charset="-128"/>
              </a:rPr>
              <a:t>日本の</a:t>
            </a:r>
            <a:r>
              <a:rPr lang="en-US" altLang="ja-JP" sz="2000" dirty="0" smtClean="0">
                <a:latin typeface="ＭＳ Ｐゴシック" pitchFamily="50" charset="-128"/>
              </a:rPr>
              <a:t>PM</a:t>
            </a:r>
            <a:r>
              <a:rPr lang="en-US" altLang="ja-JP" sz="2000" baseline="-25000" dirty="0" smtClean="0">
                <a:latin typeface="ＭＳ Ｐゴシック" pitchFamily="50" charset="-128"/>
              </a:rPr>
              <a:t>2.5</a:t>
            </a:r>
            <a:r>
              <a:rPr lang="ja-JP" altLang="en-US" sz="2000" dirty="0" smtClean="0">
                <a:latin typeface="ＭＳ Ｐゴシック" pitchFamily="50" charset="-128"/>
              </a:rPr>
              <a:t>の環境</a:t>
            </a:r>
            <a:r>
              <a:rPr lang="ja-JP" altLang="en-US" sz="2000" dirty="0">
                <a:latin typeface="ＭＳ Ｐゴシック" pitchFamily="50" charset="-128"/>
              </a:rPr>
              <a:t>基準は</a:t>
            </a:r>
            <a:r>
              <a:rPr lang="en-US" altLang="ja-JP" sz="2000" dirty="0">
                <a:latin typeface="ＭＳ Ｐゴシック" pitchFamily="50" charset="-128"/>
              </a:rPr>
              <a:t>2009</a:t>
            </a:r>
            <a:r>
              <a:rPr lang="ja-JP" altLang="en-US" sz="2000" dirty="0">
                <a:latin typeface="ＭＳ Ｐゴシック" pitchFamily="50" charset="-128"/>
              </a:rPr>
              <a:t>年</a:t>
            </a:r>
            <a:r>
              <a:rPr lang="en-US" altLang="ja-JP" sz="2000" dirty="0">
                <a:latin typeface="ＭＳ Ｐゴシック" pitchFamily="50" charset="-128"/>
              </a:rPr>
              <a:t>9</a:t>
            </a:r>
            <a:r>
              <a:rPr lang="ja-JP" altLang="en-US" sz="2000" dirty="0">
                <a:latin typeface="ＭＳ Ｐゴシック" pitchFamily="50" charset="-128"/>
              </a:rPr>
              <a:t>月</a:t>
            </a:r>
            <a:r>
              <a:rPr lang="ja-JP" altLang="en-US" sz="2000" dirty="0" smtClean="0">
                <a:latin typeface="ＭＳ Ｐゴシック" pitchFamily="50" charset="-128"/>
              </a:rPr>
              <a:t>告示</a:t>
            </a:r>
            <a:endParaRPr lang="en-US" altLang="ja-JP" sz="2000" dirty="0" smtClean="0">
              <a:latin typeface="ＭＳ Ｐゴシック" pitchFamily="50" charset="-128"/>
            </a:endParaRPr>
          </a:p>
          <a:p>
            <a:r>
              <a:rPr kumimoji="0" lang="en-US" altLang="ja-JP" sz="2000" dirty="0" smtClean="0">
                <a:solidFill>
                  <a:srgbClr val="000000"/>
                </a:solidFill>
              </a:rPr>
              <a:t>*</a:t>
            </a:r>
            <a:r>
              <a:rPr kumimoji="0" lang="ja-JP" altLang="en-US" sz="2000" dirty="0" smtClean="0">
                <a:solidFill>
                  <a:srgbClr val="000000"/>
                </a:solidFill>
              </a:rPr>
              <a:t>*</a:t>
            </a:r>
            <a:r>
              <a:rPr kumimoji="0" lang="en-US" altLang="ja-JP" sz="2000" dirty="0" smtClean="0">
                <a:solidFill>
                  <a:srgbClr val="000000"/>
                </a:solidFill>
              </a:rPr>
              <a:t>  </a:t>
            </a:r>
            <a:r>
              <a:rPr lang="ja-JP" altLang="en-US" sz="2000" dirty="0" smtClean="0">
                <a:latin typeface="ＭＳ Ｐゴシック" pitchFamily="50" charset="-128"/>
              </a:rPr>
              <a:t>中国の</a:t>
            </a:r>
            <a:r>
              <a:rPr lang="en-US" altLang="ja-JP" sz="2000" dirty="0" smtClean="0">
                <a:latin typeface="ＭＳ Ｐゴシック" pitchFamily="50" charset="-128"/>
              </a:rPr>
              <a:t>PM</a:t>
            </a:r>
            <a:r>
              <a:rPr lang="en-US" altLang="ja-JP" sz="2000" baseline="-25000" dirty="0" smtClean="0">
                <a:latin typeface="ＭＳ Ｐゴシック" pitchFamily="50" charset="-128"/>
              </a:rPr>
              <a:t>2.5</a:t>
            </a:r>
            <a:r>
              <a:rPr lang="ja-JP" altLang="en-US" sz="2000" dirty="0" smtClean="0">
                <a:latin typeface="ＭＳ Ｐゴシック" pitchFamily="50" charset="-128"/>
              </a:rPr>
              <a:t>の環境</a:t>
            </a:r>
            <a:r>
              <a:rPr lang="ja-JP" altLang="en-US" sz="2000" dirty="0">
                <a:latin typeface="ＭＳ Ｐゴシック" pitchFamily="50" charset="-128"/>
              </a:rPr>
              <a:t>基準</a:t>
            </a:r>
            <a:r>
              <a:rPr lang="ja-JP" altLang="en-US" sz="2000" dirty="0" smtClean="0">
                <a:latin typeface="ＭＳ Ｐゴシック" pitchFamily="50" charset="-128"/>
              </a:rPr>
              <a:t>は</a:t>
            </a:r>
            <a:r>
              <a:rPr lang="en-US" altLang="ja-JP" sz="2000" dirty="0" smtClean="0">
                <a:latin typeface="ＭＳ Ｐゴシック" pitchFamily="50" charset="-128"/>
              </a:rPr>
              <a:t>2012</a:t>
            </a:r>
            <a:r>
              <a:rPr lang="ja-JP" altLang="en-US" sz="2000" dirty="0">
                <a:latin typeface="ＭＳ Ｐゴシック" pitchFamily="50" charset="-128"/>
              </a:rPr>
              <a:t>年</a:t>
            </a:r>
            <a:r>
              <a:rPr lang="en-US" altLang="ja-JP" sz="2000" dirty="0">
                <a:latin typeface="ＭＳ Ｐゴシック" pitchFamily="50" charset="-128"/>
              </a:rPr>
              <a:t>2</a:t>
            </a:r>
            <a:r>
              <a:rPr lang="ja-JP" altLang="en-US" sz="2000" dirty="0" smtClean="0">
                <a:latin typeface="ＭＳ Ｐゴシック" pitchFamily="50" charset="-128"/>
              </a:rPr>
              <a:t>月設定。北京</a:t>
            </a:r>
            <a:r>
              <a:rPr lang="ja-JP" altLang="en-US" sz="2000" dirty="0">
                <a:latin typeface="ＭＳ Ｐゴシック" pitchFamily="50" charset="-128"/>
              </a:rPr>
              <a:t>・天津・河北、長江デルタ</a:t>
            </a:r>
            <a:r>
              <a:rPr lang="ja-JP" altLang="en-US" sz="2000" dirty="0" smtClean="0">
                <a:latin typeface="ＭＳ Ｐゴシック" pitchFamily="50" charset="-128"/>
              </a:rPr>
              <a:t>、</a:t>
            </a:r>
            <a:r>
              <a:rPr lang="en-US" altLang="ja-JP" sz="2000" dirty="0" smtClean="0">
                <a:latin typeface="ＭＳ Ｐゴシック" pitchFamily="50" charset="-128"/>
              </a:rPr>
              <a:t/>
            </a:r>
            <a:br>
              <a:rPr lang="en-US" altLang="ja-JP" sz="2000" dirty="0" smtClean="0">
                <a:latin typeface="ＭＳ Ｐゴシック" pitchFamily="50" charset="-128"/>
              </a:rPr>
            </a:br>
            <a:r>
              <a:rPr lang="en-US" altLang="ja-JP" sz="2000" dirty="0" smtClean="0">
                <a:latin typeface="ＭＳ Ｐゴシック" pitchFamily="50" charset="-128"/>
              </a:rPr>
              <a:t>    </a:t>
            </a:r>
            <a:r>
              <a:rPr lang="ja-JP" altLang="en-US" sz="2000" dirty="0" smtClean="0">
                <a:latin typeface="ＭＳ Ｐゴシック" pitchFamily="50" charset="-128"/>
              </a:rPr>
              <a:t>珠江デルタ</a:t>
            </a:r>
            <a:r>
              <a:rPr lang="ja-JP" altLang="en-US" sz="2000" dirty="0">
                <a:latin typeface="ＭＳ Ｐゴシック" pitchFamily="50" charset="-128"/>
              </a:rPr>
              <a:t>等の重点地域、直轄市及び省都の計</a:t>
            </a:r>
            <a:r>
              <a:rPr lang="en-US" altLang="ja-JP" sz="2000" dirty="0">
                <a:latin typeface="ＭＳ Ｐゴシック" pitchFamily="50" charset="-128"/>
              </a:rPr>
              <a:t>74</a:t>
            </a:r>
            <a:r>
              <a:rPr lang="ja-JP" altLang="en-US" sz="2000" dirty="0">
                <a:latin typeface="ＭＳ Ｐゴシック" pitchFamily="50" charset="-128"/>
              </a:rPr>
              <a:t>都市で</a:t>
            </a:r>
            <a:r>
              <a:rPr lang="en-US" altLang="ja-JP" sz="2000" dirty="0">
                <a:latin typeface="ＭＳ Ｐゴシック" pitchFamily="50" charset="-128"/>
              </a:rPr>
              <a:t>2012</a:t>
            </a:r>
            <a:r>
              <a:rPr lang="ja-JP" altLang="en-US" sz="2000" dirty="0">
                <a:latin typeface="ＭＳ Ｐゴシック" pitchFamily="50" charset="-128"/>
              </a:rPr>
              <a:t>年末</a:t>
            </a:r>
            <a:r>
              <a:rPr lang="ja-JP" altLang="en-US" sz="2000" dirty="0" smtClean="0">
                <a:latin typeface="ＭＳ Ｐゴシック" pitchFamily="50" charset="-128"/>
              </a:rPr>
              <a:t>から実施、</a:t>
            </a:r>
            <a:r>
              <a:rPr lang="en-US" altLang="ja-JP" sz="2000" dirty="0" smtClean="0">
                <a:latin typeface="ＭＳ Ｐゴシック" pitchFamily="50" charset="-128"/>
              </a:rPr>
              <a:t/>
            </a:r>
            <a:br>
              <a:rPr lang="en-US" altLang="ja-JP" sz="2000" dirty="0" smtClean="0">
                <a:latin typeface="ＭＳ Ｐゴシック" pitchFamily="50" charset="-128"/>
              </a:rPr>
            </a:br>
            <a:r>
              <a:rPr lang="ja-JP" altLang="en-US" sz="2000" dirty="0" smtClean="0">
                <a:latin typeface="ＭＳ Ｐゴシック" pitchFamily="50" charset="-128"/>
              </a:rPr>
              <a:t>　  </a:t>
            </a:r>
            <a:r>
              <a:rPr lang="en-US" altLang="ja-JP" sz="2000" dirty="0" smtClean="0">
                <a:latin typeface="ＭＳ Ｐゴシック" pitchFamily="50" charset="-128"/>
              </a:rPr>
              <a:t>2016</a:t>
            </a:r>
            <a:r>
              <a:rPr lang="ja-JP" altLang="en-US" sz="2000" dirty="0">
                <a:latin typeface="ＭＳ Ｐゴシック" pitchFamily="50" charset="-128"/>
              </a:rPr>
              <a:t>年</a:t>
            </a:r>
            <a:r>
              <a:rPr lang="en-US" altLang="ja-JP" sz="2000" dirty="0">
                <a:latin typeface="ＭＳ Ｐゴシック" pitchFamily="50" charset="-128"/>
              </a:rPr>
              <a:t>1</a:t>
            </a:r>
            <a:r>
              <a:rPr lang="ja-JP" altLang="en-US" sz="2000" dirty="0">
                <a:latin typeface="ＭＳ Ｐゴシック" pitchFamily="50" charset="-128"/>
              </a:rPr>
              <a:t>月～全国施行。</a:t>
            </a:r>
            <a:endParaRPr lang="en-US" altLang="ja-JP" sz="2000" dirty="0" smtClean="0">
              <a:latin typeface="ＭＳ Ｐゴシック" pitchFamily="50" charset="-128"/>
            </a:endParaRPr>
          </a:p>
        </p:txBody>
      </p:sp>
      <p:sp>
        <p:nvSpPr>
          <p:cNvPr id="492589" name="AutoShape 140"/>
          <p:cNvSpPr>
            <a:spLocks noChangeArrowheads="1"/>
          </p:cNvSpPr>
          <p:nvPr/>
        </p:nvSpPr>
        <p:spPr bwMode="auto">
          <a:xfrm>
            <a:off x="323850" y="1923678"/>
            <a:ext cx="6769100" cy="390525"/>
          </a:xfrm>
          <a:prstGeom prst="roundRect">
            <a:avLst>
              <a:gd name="adj" fmla="val 16667"/>
            </a:avLst>
          </a:prstGeom>
          <a:solidFill>
            <a:srgbClr val="FF99CC">
              <a:alpha val="20000"/>
            </a:srgbClr>
          </a:solidFill>
          <a:ln w="12700" algn="ctr">
            <a:solidFill>
              <a:schemeClr val="tx1"/>
            </a:solidFill>
            <a:round/>
            <a:headEnd/>
            <a:tailEnd/>
          </a:ln>
        </p:spPr>
        <p:txBody>
          <a:bodyPr wrap="none" anchor="ctr"/>
          <a:lstStyle/>
          <a:p>
            <a:pPr algn="ctr"/>
            <a:r>
              <a:rPr lang="ja-JP" altLang="en-US" sz="2400" dirty="0">
                <a:latin typeface="Calibri" pitchFamily="34" charset="0"/>
              </a:rPr>
              <a:t>様々な健康影響（呼吸器・循環器系疾患、肺がん等）</a:t>
            </a:r>
          </a:p>
        </p:txBody>
      </p:sp>
      <p:sp>
        <p:nvSpPr>
          <p:cNvPr id="492590" name="AutoShape 141"/>
          <p:cNvSpPr>
            <a:spLocks noChangeArrowheads="1"/>
          </p:cNvSpPr>
          <p:nvPr/>
        </p:nvSpPr>
        <p:spPr bwMode="auto">
          <a:xfrm>
            <a:off x="2411413" y="1634753"/>
            <a:ext cx="538162" cy="282575"/>
          </a:xfrm>
          <a:prstGeom prst="downArrow">
            <a:avLst>
              <a:gd name="adj1" fmla="val 50000"/>
              <a:gd name="adj2" fmla="val 25000"/>
            </a:avLst>
          </a:prstGeom>
          <a:solidFill>
            <a:srgbClr val="FF99CC"/>
          </a:solidFill>
          <a:ln w="6350" algn="ctr">
            <a:solidFill>
              <a:schemeClr val="tx1"/>
            </a:solidFill>
            <a:miter lim="800000"/>
            <a:headEnd/>
            <a:tailEnd/>
          </a:ln>
        </p:spPr>
        <p:txBody>
          <a:bodyPr wrap="none" anchor="ctr"/>
          <a:lstStyle/>
          <a:p>
            <a:endParaRPr lang="ja-JP" altLang="ja-JP">
              <a:latin typeface="Calibri" pitchFamily="34" charset="0"/>
            </a:endParaRPr>
          </a:p>
        </p:txBody>
      </p:sp>
      <p:sp>
        <p:nvSpPr>
          <p:cNvPr id="492591" name="AutoShape 143"/>
          <p:cNvSpPr>
            <a:spLocks noChangeArrowheads="1"/>
          </p:cNvSpPr>
          <p:nvPr/>
        </p:nvSpPr>
        <p:spPr bwMode="auto">
          <a:xfrm>
            <a:off x="4498975" y="1634753"/>
            <a:ext cx="538163" cy="282575"/>
          </a:xfrm>
          <a:prstGeom prst="downArrow">
            <a:avLst>
              <a:gd name="adj1" fmla="val 50000"/>
              <a:gd name="adj2" fmla="val 25000"/>
            </a:avLst>
          </a:prstGeom>
          <a:solidFill>
            <a:srgbClr val="FF99CC"/>
          </a:solidFill>
          <a:ln w="6350" algn="ctr">
            <a:solidFill>
              <a:schemeClr val="tx1"/>
            </a:solidFill>
            <a:miter lim="800000"/>
            <a:headEnd/>
            <a:tailEnd/>
          </a:ln>
        </p:spPr>
        <p:txBody>
          <a:bodyPr wrap="none" anchor="ctr"/>
          <a:lstStyle/>
          <a:p>
            <a:endParaRPr lang="ja-JP" altLang="ja-JP">
              <a:latin typeface="Calibri" pitchFamily="34" charset="0"/>
            </a:endParaRPr>
          </a:p>
        </p:txBody>
      </p:sp>
      <p:sp>
        <p:nvSpPr>
          <p:cNvPr id="492592" name="AutoShape 144"/>
          <p:cNvSpPr>
            <a:spLocks noChangeArrowheads="1"/>
          </p:cNvSpPr>
          <p:nvPr/>
        </p:nvSpPr>
        <p:spPr bwMode="auto">
          <a:xfrm>
            <a:off x="3348038" y="2320552"/>
            <a:ext cx="647700" cy="480045"/>
          </a:xfrm>
          <a:prstGeom prst="downArrow">
            <a:avLst>
              <a:gd name="adj1" fmla="val 50000"/>
              <a:gd name="adj2" fmla="val 25000"/>
            </a:avLst>
          </a:prstGeom>
          <a:solidFill>
            <a:srgbClr val="FF99CC"/>
          </a:solidFill>
          <a:ln w="6350" algn="ctr">
            <a:solidFill>
              <a:schemeClr val="tx1"/>
            </a:solidFill>
            <a:miter lim="800000"/>
            <a:headEnd/>
            <a:tailEnd/>
          </a:ln>
        </p:spPr>
        <p:txBody>
          <a:bodyPr wrap="none" anchor="ctr"/>
          <a:lstStyle/>
          <a:p>
            <a:endParaRPr lang="ja-JP" altLang="ja-JP">
              <a:latin typeface="Calibri" pitchFamily="34" charset="0"/>
            </a:endParaRPr>
          </a:p>
        </p:txBody>
      </p:sp>
      <p:grpSp>
        <p:nvGrpSpPr>
          <p:cNvPr id="2" name="Group 194"/>
          <p:cNvGrpSpPr>
            <a:grpSpLocks/>
          </p:cNvGrpSpPr>
          <p:nvPr/>
        </p:nvGrpSpPr>
        <p:grpSpPr bwMode="auto">
          <a:xfrm>
            <a:off x="3851275" y="1681599"/>
            <a:ext cx="3425825" cy="865187"/>
            <a:chOff x="1797" y="1066"/>
            <a:chExt cx="1815" cy="469"/>
          </a:xfrm>
        </p:grpSpPr>
        <p:sp>
          <p:nvSpPr>
            <p:cNvPr id="492594" name="Line 192"/>
            <p:cNvSpPr>
              <a:spLocks noChangeShapeType="1"/>
            </p:cNvSpPr>
            <p:nvPr/>
          </p:nvSpPr>
          <p:spPr bwMode="auto">
            <a:xfrm flipH="1">
              <a:off x="1797" y="1519"/>
              <a:ext cx="1815" cy="0"/>
            </a:xfrm>
            <a:prstGeom prst="line">
              <a:avLst/>
            </a:prstGeom>
            <a:noFill/>
            <a:ln w="57150">
              <a:solidFill>
                <a:srgbClr val="3366FF"/>
              </a:solidFill>
              <a:round/>
              <a:headEnd/>
              <a:tailEnd type="triangle" w="med" len="med"/>
            </a:ln>
          </p:spPr>
          <p:txBody>
            <a:bodyPr/>
            <a:lstStyle/>
            <a:p>
              <a:endParaRPr lang="ja-JP" altLang="en-US"/>
            </a:p>
          </p:txBody>
        </p:sp>
        <p:sp>
          <p:nvSpPr>
            <p:cNvPr id="492595" name="Line 193"/>
            <p:cNvSpPr>
              <a:spLocks noChangeShapeType="1"/>
            </p:cNvSpPr>
            <p:nvPr/>
          </p:nvSpPr>
          <p:spPr bwMode="auto">
            <a:xfrm flipH="1" flipV="1">
              <a:off x="3612" y="1066"/>
              <a:ext cx="0" cy="469"/>
            </a:xfrm>
            <a:prstGeom prst="line">
              <a:avLst/>
            </a:prstGeom>
            <a:noFill/>
            <a:ln w="57150">
              <a:solidFill>
                <a:srgbClr val="3366FF"/>
              </a:solidFill>
              <a:round/>
              <a:headEnd/>
              <a:tailEnd/>
            </a:ln>
          </p:spPr>
          <p:txBody>
            <a:bodyPr/>
            <a:lstStyle/>
            <a:p>
              <a:endParaRPr lang="ja-JP" altLang="en-US"/>
            </a:p>
          </p:txBody>
        </p:sp>
      </p:grpSp>
      <p:sp>
        <p:nvSpPr>
          <p:cNvPr id="17" name="Text Box 138"/>
          <p:cNvSpPr txBox="1">
            <a:spLocks noChangeArrowheads="1"/>
          </p:cNvSpPr>
          <p:nvPr/>
        </p:nvSpPr>
        <p:spPr bwMode="auto">
          <a:xfrm>
            <a:off x="136632" y="6476977"/>
            <a:ext cx="8208912" cy="353943"/>
          </a:xfrm>
          <a:prstGeom prst="rect">
            <a:avLst/>
          </a:prstGeom>
          <a:noFill/>
          <a:ln w="12700" algn="ctr">
            <a:noFill/>
            <a:miter lim="800000"/>
            <a:headEnd/>
            <a:tailEnd/>
          </a:ln>
        </p:spPr>
        <p:txBody>
          <a:bodyPr wrap="square" tIns="0">
            <a:spAutoFit/>
          </a:bodyPr>
          <a:lstStyle/>
          <a:p>
            <a:r>
              <a:rPr lang="en-US" altLang="ja-JP" sz="2000" dirty="0" smtClean="0"/>
              <a:t>*** </a:t>
            </a:r>
            <a:r>
              <a:rPr lang="en-US" altLang="ja-JP" sz="2000" baseline="30000" dirty="0" smtClean="0"/>
              <a:t> </a:t>
            </a:r>
            <a:r>
              <a:rPr lang="ja-JP" altLang="en-US" sz="2000" dirty="0" smtClean="0">
                <a:latin typeface="ＭＳ Ｐゴシック" pitchFamily="50" charset="-128"/>
              </a:rPr>
              <a:t>米国の</a:t>
            </a:r>
            <a:r>
              <a:rPr lang="en-US" altLang="ja-JP" sz="2000" dirty="0" smtClean="0">
                <a:latin typeface="ＭＳ Ｐゴシック" pitchFamily="50" charset="-128"/>
              </a:rPr>
              <a:t>PM</a:t>
            </a:r>
            <a:r>
              <a:rPr lang="en-US" altLang="ja-JP" sz="2000" baseline="-25000" dirty="0" smtClean="0">
                <a:latin typeface="ＭＳ Ｐゴシック" pitchFamily="50" charset="-128"/>
              </a:rPr>
              <a:t>2.5</a:t>
            </a:r>
            <a:r>
              <a:rPr lang="ja-JP" altLang="en-US" sz="2000" dirty="0" smtClean="0">
                <a:latin typeface="ＭＳ Ｐゴシック" pitchFamily="50" charset="-128"/>
              </a:rPr>
              <a:t>の環境基準（年平均）は</a:t>
            </a:r>
            <a:r>
              <a:rPr lang="en-US" altLang="ja-JP" sz="2000" dirty="0" smtClean="0">
                <a:latin typeface="ＭＳ Ｐゴシック" pitchFamily="50" charset="-128"/>
              </a:rPr>
              <a:t>2012</a:t>
            </a:r>
            <a:r>
              <a:rPr lang="ja-JP" altLang="en-US" sz="2000" dirty="0" smtClean="0">
                <a:latin typeface="ＭＳ Ｐゴシック" pitchFamily="50" charset="-128"/>
              </a:rPr>
              <a:t>年</a:t>
            </a:r>
            <a:r>
              <a:rPr lang="en-US" altLang="ja-JP" sz="2000" dirty="0" smtClean="0">
                <a:latin typeface="ＭＳ Ｐゴシック" pitchFamily="50" charset="-128"/>
              </a:rPr>
              <a:t>12</a:t>
            </a:r>
            <a:r>
              <a:rPr lang="ja-JP" altLang="en-US" sz="2000" dirty="0" smtClean="0">
                <a:latin typeface="ＭＳ Ｐゴシック" pitchFamily="50" charset="-128"/>
              </a:rPr>
              <a:t>月改訂</a:t>
            </a:r>
            <a:endParaRPr lang="ja-JP" altLang="en-US" sz="2000" dirty="0">
              <a:latin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6286262"/>
              </p:ext>
            </p:extLst>
          </p:nvPr>
        </p:nvGraphicFramePr>
        <p:xfrm>
          <a:off x="323850" y="3234491"/>
          <a:ext cx="8424935" cy="1922700"/>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655790">
                <a:tc>
                  <a:txBody>
                    <a:bodyPr/>
                    <a:lstStyle/>
                    <a:p>
                      <a:pPr marL="0" marR="0" lvl="0" indent="0" algn="ctr" defTabSz="914400" rtl="0" eaLnBrk="1" fontAlgn="base" latinLnBrk="0" hangingPunct="1">
                        <a:lnSpc>
                          <a:spcPct val="90000"/>
                        </a:lnSpc>
                        <a:spcBef>
                          <a:spcPct val="0"/>
                        </a:spcBef>
                        <a:spcAft>
                          <a:spcPct val="0"/>
                        </a:spcAft>
                        <a:buClr>
                          <a:schemeClr val="tx2"/>
                        </a:buClr>
                        <a:buSzPct val="70000"/>
                        <a:buFont typeface="Wingdings" pitchFamily="2" charset="2"/>
                        <a:buNone/>
                        <a:tabLst/>
                      </a:pPr>
                      <a:endParaRPr kumimoji="1" lang="ja-JP" altLang="ja-JP" sz="30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0" marR="0" marT="18000" marB="18000"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70000"/>
                        <a:buFont typeface="Wingdings" pitchFamily="2" charset="2"/>
                        <a:buNone/>
                        <a:tabLst/>
                      </a:pPr>
                      <a:r>
                        <a:rPr kumimoji="1" lang="ja-JP" altLang="en-US" sz="3000" b="0" i="0" u="none" strike="noStrike" cap="none" normalizeH="0" baseline="0" dirty="0" smtClean="0">
                          <a:ln>
                            <a:noFill/>
                          </a:ln>
                          <a:solidFill>
                            <a:schemeClr val="tx1"/>
                          </a:solidFill>
                          <a:effectLst/>
                          <a:latin typeface="Arial" pitchFamily="34" charset="0"/>
                          <a:ea typeface="ＭＳ Ｐゴシック" pitchFamily="50" charset="-128"/>
                        </a:rPr>
                        <a:t>日本</a:t>
                      </a:r>
                      <a:endParaRPr kumimoji="1" lang="ja-JP" altLang="en-US" sz="26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0" marR="0" marT="18000" marB="18000"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70000"/>
                        <a:buFont typeface="Wingdings" pitchFamily="2" charset="2"/>
                        <a:buNone/>
                        <a:tabLst/>
                      </a:pPr>
                      <a:r>
                        <a:rPr kumimoji="1" lang="ja-JP" altLang="en-US" sz="3000" b="0" i="0" u="none" strike="noStrike" cap="none" normalizeH="0" baseline="0" dirty="0" smtClean="0">
                          <a:ln>
                            <a:noFill/>
                          </a:ln>
                          <a:solidFill>
                            <a:schemeClr val="tx1"/>
                          </a:solidFill>
                          <a:effectLst/>
                          <a:latin typeface="Arial" pitchFamily="34" charset="0"/>
                          <a:ea typeface="ＭＳ Ｐゴシック" pitchFamily="50" charset="-128"/>
                        </a:rPr>
                        <a:t>中国</a:t>
                      </a:r>
                    </a:p>
                  </a:txBody>
                  <a:tcPr marL="0" marR="0" marT="18000" marB="18000"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70000"/>
                        <a:buFont typeface="Wingdings" pitchFamily="2" charset="2"/>
                        <a:buNone/>
                        <a:tabLst/>
                      </a:pPr>
                      <a:r>
                        <a:rPr kumimoji="1" lang="ja-JP" altLang="en-US" sz="3000" b="0" i="0" u="none" strike="noStrike" cap="none" normalizeH="0" baseline="0" dirty="0" smtClean="0">
                          <a:ln>
                            <a:noFill/>
                          </a:ln>
                          <a:solidFill>
                            <a:schemeClr val="tx1"/>
                          </a:solidFill>
                          <a:effectLst/>
                          <a:latin typeface="Arial" pitchFamily="34" charset="0"/>
                          <a:ea typeface="ＭＳ Ｐゴシック" pitchFamily="50" charset="-128"/>
                        </a:rPr>
                        <a:t>米国</a:t>
                      </a:r>
                    </a:p>
                  </a:txBody>
                  <a:tcPr marL="0" marR="0" marT="18000" marB="18000" anchor="ctr" horzOverflow="overflow"/>
                </a:tc>
                <a:tc>
                  <a:txBody>
                    <a:bodyPr/>
                    <a:lstStyle/>
                    <a:p>
                      <a:pPr marL="0" marR="0" lvl="0" indent="0" algn="ctr" defTabSz="914400" rtl="0" eaLnBrk="1" fontAlgn="base" latinLnBrk="0" hangingPunct="1">
                        <a:lnSpc>
                          <a:spcPct val="90000"/>
                        </a:lnSpc>
                        <a:spcBef>
                          <a:spcPct val="0"/>
                        </a:spcBef>
                        <a:spcAft>
                          <a:spcPct val="0"/>
                        </a:spcAft>
                        <a:buClr>
                          <a:schemeClr val="tx2"/>
                        </a:buClr>
                        <a:buSzPct val="70000"/>
                        <a:buFont typeface="Wingdings" pitchFamily="2" charset="2"/>
                        <a:buNone/>
                        <a:tabLst/>
                      </a:pPr>
                      <a:r>
                        <a:rPr kumimoji="1" lang="en-US" altLang="ja-JP" sz="3000" b="0" i="0" u="none" strike="noStrike" cap="none" normalizeH="0" baseline="0" dirty="0" smtClean="0">
                          <a:ln>
                            <a:noFill/>
                          </a:ln>
                          <a:solidFill>
                            <a:schemeClr val="tx1"/>
                          </a:solidFill>
                          <a:effectLst/>
                          <a:latin typeface="Arial" pitchFamily="34" charset="0"/>
                          <a:ea typeface="ＭＳ Ｐゴシック" pitchFamily="50" charset="-128"/>
                        </a:rPr>
                        <a:t>WHO</a:t>
                      </a:r>
                    </a:p>
                  </a:txBody>
                  <a:tcPr marL="0" marR="0" marT="18000" marB="18000" anchor="ctr" horzOverflow="overflow"/>
                </a:tc>
              </a:tr>
              <a:tr h="63345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1</a:t>
                      </a:r>
                      <a:r>
                        <a:rPr kumimoji="1" lang="ja-JP" altLang="en-US" sz="2600" b="0" i="0" u="none" strike="noStrike" cap="none" normalizeH="0" baseline="0" dirty="0" smtClean="0">
                          <a:ln>
                            <a:noFill/>
                          </a:ln>
                          <a:solidFill>
                            <a:schemeClr val="tx1"/>
                          </a:solidFill>
                          <a:effectLst/>
                          <a:latin typeface="Arial" pitchFamily="34" charset="0"/>
                          <a:ea typeface="ＭＳ Ｐゴシック" pitchFamily="50" charset="-128"/>
                        </a:rPr>
                        <a:t>日平均</a:t>
                      </a: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rgbClr val="FF0000"/>
                          </a:solidFill>
                          <a:effectLst/>
                          <a:latin typeface="Arial" pitchFamily="34" charset="0"/>
                          <a:ea typeface="ＭＳ Ｐゴシック" pitchFamily="50" charset="-128"/>
                        </a:rPr>
                        <a:t>35 </a:t>
                      </a:r>
                      <a:r>
                        <a:rPr kumimoji="1" lang="en-US" altLang="ja-JP" sz="2600" b="0" i="0" u="none" strike="noStrike" cap="none" normalizeH="0" baseline="0" dirty="0" smtClean="0">
                          <a:ln>
                            <a:noFill/>
                          </a:ln>
                          <a:solidFill>
                            <a:srgbClr val="FF0000"/>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rgbClr val="FF0000"/>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rgbClr val="FF0000"/>
                          </a:solidFill>
                          <a:effectLst/>
                          <a:latin typeface="Arial" pitchFamily="34" charset="0"/>
                          <a:ea typeface="ＭＳ Ｐゴシック" pitchFamily="50" charset="-128"/>
                        </a:rPr>
                        <a:t>3*</a:t>
                      </a: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75 </a:t>
                      </a:r>
                      <a:r>
                        <a:rPr kumimoji="1" lang="en-US" altLang="ja-JP" sz="2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3*</a:t>
                      </a:r>
                      <a:r>
                        <a:rPr kumimoji="1" lang="ja-JP" altLang="en-US" sz="2600" b="0" i="0" u="none" strike="noStrike" cap="none" normalizeH="0" baseline="30000" dirty="0" smtClean="0">
                          <a:ln>
                            <a:noFill/>
                          </a:ln>
                          <a:solidFill>
                            <a:schemeClr val="tx1"/>
                          </a:solidFill>
                          <a:effectLst/>
                          <a:latin typeface="Arial" pitchFamily="34" charset="0"/>
                          <a:ea typeface="ＭＳ Ｐゴシック" pitchFamily="50" charset="-128"/>
                        </a:rPr>
                        <a:t>*</a:t>
                      </a:r>
                      <a:endPar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endParaRP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35 </a:t>
                      </a:r>
                      <a:r>
                        <a:rPr kumimoji="1" lang="en-US" altLang="ja-JP" sz="2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3</a:t>
                      </a: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25 </a:t>
                      </a:r>
                      <a:r>
                        <a:rPr kumimoji="1" lang="en-US" altLang="ja-JP" sz="2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3</a:t>
                      </a:r>
                    </a:p>
                  </a:txBody>
                  <a:tcPr marL="0" marR="0" marT="18000" marB="18000" anchor="ctr" horzOverflow="overflow"/>
                </a:tc>
              </a:tr>
              <a:tr h="63345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ja-JP" altLang="en-US" sz="2600" b="0" i="0" u="none" strike="noStrike" cap="none" normalizeH="0" baseline="0" dirty="0" smtClean="0">
                          <a:ln>
                            <a:noFill/>
                          </a:ln>
                          <a:solidFill>
                            <a:schemeClr val="tx1"/>
                          </a:solidFill>
                          <a:effectLst/>
                          <a:latin typeface="Arial" pitchFamily="34" charset="0"/>
                          <a:ea typeface="ＭＳ Ｐゴシック" pitchFamily="50" charset="-128"/>
                        </a:rPr>
                        <a:t>年平均</a:t>
                      </a: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rgbClr val="FF0000"/>
                          </a:solidFill>
                          <a:effectLst/>
                          <a:latin typeface="Arial" pitchFamily="34" charset="0"/>
                          <a:ea typeface="ＭＳ Ｐゴシック" pitchFamily="50" charset="-128"/>
                        </a:rPr>
                        <a:t>15 </a:t>
                      </a:r>
                      <a:r>
                        <a:rPr kumimoji="1" lang="en-US" altLang="ja-JP" sz="2600" b="0" i="0" u="none" strike="noStrike" cap="none" normalizeH="0" baseline="0" dirty="0" smtClean="0">
                          <a:ln>
                            <a:noFill/>
                          </a:ln>
                          <a:solidFill>
                            <a:srgbClr val="FF0000"/>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rgbClr val="FF0000"/>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rgbClr val="FF0000"/>
                          </a:solidFill>
                          <a:effectLst/>
                          <a:latin typeface="Arial" pitchFamily="34" charset="0"/>
                          <a:ea typeface="ＭＳ Ｐゴシック" pitchFamily="50" charset="-128"/>
                        </a:rPr>
                        <a:t>3*</a:t>
                      </a: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35 </a:t>
                      </a:r>
                      <a:r>
                        <a:rPr kumimoji="1" lang="en-US" altLang="ja-JP" sz="2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3*</a:t>
                      </a:r>
                      <a:r>
                        <a:rPr kumimoji="1" lang="ja-JP" altLang="en-US" sz="2600" b="0" i="0" u="none" strike="noStrike" cap="none" normalizeH="0" baseline="30000" dirty="0" smtClean="0">
                          <a:ln>
                            <a:noFill/>
                          </a:ln>
                          <a:solidFill>
                            <a:schemeClr val="tx1"/>
                          </a:solidFill>
                          <a:effectLst/>
                          <a:latin typeface="Arial" pitchFamily="34" charset="0"/>
                          <a:ea typeface="ＭＳ Ｐゴシック" pitchFamily="50" charset="-128"/>
                        </a:rPr>
                        <a:t>*</a:t>
                      </a:r>
                      <a:endPar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endParaRP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12 </a:t>
                      </a:r>
                      <a:r>
                        <a:rPr kumimoji="1" lang="en-US" altLang="ja-JP" sz="2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3*</a:t>
                      </a:r>
                      <a:r>
                        <a:rPr kumimoji="1" lang="ja-JP" altLang="en-US" sz="2600" b="0" i="0" u="none" strike="noStrike" cap="none" normalizeH="0" baseline="30000" dirty="0" smtClean="0">
                          <a:ln>
                            <a:noFill/>
                          </a:ln>
                          <a:solidFill>
                            <a:schemeClr val="tx1"/>
                          </a:solidFill>
                          <a:effectLst/>
                          <a:latin typeface="Arial" pitchFamily="34" charset="0"/>
                          <a:ea typeface="ＭＳ Ｐゴシック" pitchFamily="50" charset="-128"/>
                        </a:rPr>
                        <a:t>*</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a:t>
                      </a:r>
                    </a:p>
                  </a:txBody>
                  <a:tcPr marL="0" marR="0"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10 </a:t>
                      </a:r>
                      <a:r>
                        <a:rPr kumimoji="1" lang="en-US" altLang="ja-JP" sz="2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2600" b="0" i="0" u="none" strike="noStrike" cap="none" normalizeH="0" baseline="0" dirty="0" smtClean="0">
                          <a:ln>
                            <a:noFill/>
                          </a:ln>
                          <a:solidFill>
                            <a:schemeClr val="tx1"/>
                          </a:solidFill>
                          <a:effectLst/>
                          <a:latin typeface="Arial" pitchFamily="34" charset="0"/>
                          <a:ea typeface="ＭＳ Ｐゴシック" pitchFamily="50" charset="-128"/>
                        </a:rPr>
                        <a:t>g/m</a:t>
                      </a:r>
                      <a:r>
                        <a:rPr kumimoji="1" lang="en-US" altLang="ja-JP" sz="2600" b="0" i="0" u="none" strike="noStrike" cap="none" normalizeH="0" baseline="30000" dirty="0" smtClean="0">
                          <a:ln>
                            <a:noFill/>
                          </a:ln>
                          <a:solidFill>
                            <a:schemeClr val="tx1"/>
                          </a:solidFill>
                          <a:effectLst/>
                          <a:latin typeface="Arial" pitchFamily="34" charset="0"/>
                          <a:ea typeface="ＭＳ Ｐゴシック" pitchFamily="50" charset="-128"/>
                        </a:rPr>
                        <a:t>3</a:t>
                      </a:r>
                    </a:p>
                  </a:txBody>
                  <a:tcPr marL="0" marR="0" marT="18000" marB="18000" anchor="ctr" horzOverflow="overflow"/>
                </a:tc>
              </a:tr>
            </a:tbl>
          </a:graphicData>
        </a:graphic>
      </p:graphicFrame>
      <p:sp>
        <p:nvSpPr>
          <p:cNvPr id="18" name="Text Box 139"/>
          <p:cNvSpPr txBox="1">
            <a:spLocks noChangeArrowheads="1"/>
          </p:cNvSpPr>
          <p:nvPr/>
        </p:nvSpPr>
        <p:spPr bwMode="auto">
          <a:xfrm>
            <a:off x="1619672" y="2800598"/>
            <a:ext cx="6600825" cy="427037"/>
          </a:xfrm>
          <a:prstGeom prst="rect">
            <a:avLst/>
          </a:prstGeom>
          <a:noFill/>
          <a:ln w="12700" algn="ctr">
            <a:noFill/>
            <a:miter lim="800000"/>
            <a:headEnd/>
            <a:tailEnd/>
          </a:ln>
        </p:spPr>
        <p:txBody>
          <a:bodyPr tIns="0" bIns="0">
            <a:spAutoFit/>
          </a:bodyPr>
          <a:lstStyle/>
          <a:p>
            <a:r>
              <a:rPr lang="ja-JP" altLang="en-US" sz="2800" dirty="0">
                <a:solidFill>
                  <a:srgbClr val="002060"/>
                </a:solidFill>
                <a:latin typeface="Calibri" pitchFamily="34" charset="0"/>
              </a:rPr>
              <a:t>微小</a:t>
            </a:r>
            <a:r>
              <a:rPr lang="ja-JP" altLang="en-US" sz="2800" dirty="0" smtClean="0">
                <a:solidFill>
                  <a:srgbClr val="002060"/>
                </a:solidFill>
                <a:latin typeface="Calibri" pitchFamily="34" charset="0"/>
              </a:rPr>
              <a:t>粒子状</a:t>
            </a:r>
            <a:r>
              <a:rPr lang="ja-JP" altLang="en-US" sz="2800" dirty="0">
                <a:solidFill>
                  <a:srgbClr val="002060"/>
                </a:solidFill>
                <a:latin typeface="Calibri" pitchFamily="34" charset="0"/>
              </a:rPr>
              <a:t>物質に係る環境基準等</a:t>
            </a:r>
          </a:p>
        </p:txBody>
      </p:sp>
    </p:spTree>
    <p:extLst>
      <p:ext uri="{BB962C8B-B14F-4D97-AF65-F5344CB8AC3E}">
        <p14:creationId xmlns:p14="http://schemas.microsoft.com/office/powerpoint/2010/main" val="5302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cstate="print">
            <a:grayscl/>
          </a:blip>
          <a:srcRect/>
          <a:stretch>
            <a:fillRect/>
          </a:stretch>
        </p:blipFill>
        <p:spPr bwMode="auto">
          <a:xfrm>
            <a:off x="1619672" y="1119326"/>
            <a:ext cx="5688631" cy="4637798"/>
          </a:xfrm>
          <a:prstGeom prst="rect">
            <a:avLst/>
          </a:prstGeom>
          <a:noFill/>
          <a:ln w="9525">
            <a:noFill/>
            <a:miter lim="800000"/>
            <a:headEnd/>
            <a:tailEnd/>
          </a:ln>
        </p:spPr>
      </p:pic>
      <p:cxnSp>
        <p:nvCxnSpPr>
          <p:cNvPr id="11" name="直線矢印コネクタ 10"/>
          <p:cNvCxnSpPr/>
          <p:nvPr/>
        </p:nvCxnSpPr>
        <p:spPr>
          <a:xfrm>
            <a:off x="1763688" y="6021288"/>
            <a:ext cx="3363590" cy="1587"/>
          </a:xfrm>
          <a:prstGeom prst="straightConnector1">
            <a:avLst/>
          </a:prstGeom>
          <a:ln w="38100" cmpd="sng">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5127278" y="6021288"/>
            <a:ext cx="2109018" cy="0"/>
          </a:xfrm>
          <a:prstGeom prst="straightConnector1">
            <a:avLst/>
          </a:prstGeom>
          <a:ln w="38100" cmpd="sng">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noChangeShapeType="1"/>
          </p:cNvCxnSpPr>
          <p:nvPr/>
        </p:nvCxnSpPr>
        <p:spPr bwMode="auto">
          <a:xfrm rot="5400000">
            <a:off x="4816276" y="6209060"/>
            <a:ext cx="665162" cy="1587"/>
          </a:xfrm>
          <a:prstGeom prst="line">
            <a:avLst/>
          </a:prstGeom>
          <a:noFill/>
          <a:ln w="28575" algn="ctr">
            <a:solidFill>
              <a:srgbClr val="7F7F7F"/>
            </a:solidFill>
            <a:prstDash val="dash"/>
            <a:round/>
            <a:headEnd/>
            <a:tailEnd/>
          </a:ln>
        </p:spPr>
      </p:cxnSp>
      <p:sp>
        <p:nvSpPr>
          <p:cNvPr id="490502" name="テキスト ボックス 7"/>
          <p:cNvSpPr txBox="1">
            <a:spLocks noChangeArrowheads="1"/>
          </p:cNvSpPr>
          <p:nvPr/>
        </p:nvSpPr>
        <p:spPr bwMode="auto">
          <a:xfrm>
            <a:off x="3863975" y="5514876"/>
            <a:ext cx="1184275" cy="368300"/>
          </a:xfrm>
          <a:prstGeom prst="rect">
            <a:avLst/>
          </a:prstGeom>
          <a:noFill/>
          <a:ln w="9525">
            <a:noFill/>
            <a:miter lim="800000"/>
            <a:headEnd/>
            <a:tailEnd/>
          </a:ln>
        </p:spPr>
        <p:txBody>
          <a:bodyPr wrap="none">
            <a:spAutoFit/>
          </a:bodyPr>
          <a:lstStyle/>
          <a:p>
            <a:r>
              <a:rPr lang="ja-JP" altLang="en-US">
                <a:latin typeface="Calibri" pitchFamily="34" charset="0"/>
              </a:rPr>
              <a:t>粒径（</a:t>
            </a:r>
            <a:r>
              <a:rPr lang="en-US" altLang="ja-JP">
                <a:latin typeface="Symbol" pitchFamily="18" charset="2"/>
              </a:rPr>
              <a:t>m</a:t>
            </a:r>
            <a:r>
              <a:rPr lang="en-US" altLang="ja-JP">
                <a:latin typeface="Calibri" pitchFamily="34" charset="0"/>
              </a:rPr>
              <a:t>m</a:t>
            </a:r>
            <a:r>
              <a:rPr lang="ja-JP" altLang="en-US">
                <a:latin typeface="Calibri" pitchFamily="34" charset="0"/>
              </a:rPr>
              <a:t>）</a:t>
            </a:r>
          </a:p>
        </p:txBody>
      </p:sp>
      <p:sp>
        <p:nvSpPr>
          <p:cNvPr id="490503" name="テキスト ボックス 20"/>
          <p:cNvSpPr txBox="1">
            <a:spLocks noChangeArrowheads="1"/>
          </p:cNvSpPr>
          <p:nvPr/>
        </p:nvSpPr>
        <p:spPr bwMode="auto">
          <a:xfrm>
            <a:off x="2123728" y="6063068"/>
            <a:ext cx="2691383" cy="461665"/>
          </a:xfrm>
          <a:prstGeom prst="rect">
            <a:avLst/>
          </a:prstGeom>
          <a:noFill/>
          <a:ln w="9525">
            <a:noFill/>
            <a:miter lim="800000"/>
            <a:headEnd/>
            <a:tailEnd/>
          </a:ln>
        </p:spPr>
        <p:txBody>
          <a:bodyPr wrap="square">
            <a:spAutoFit/>
          </a:bodyPr>
          <a:lstStyle/>
          <a:p>
            <a:pPr algn="ctr"/>
            <a:r>
              <a:rPr lang="ja-JP" altLang="en-US" sz="2400" b="1" dirty="0">
                <a:latin typeface="Calibri" pitchFamily="34" charset="0"/>
              </a:rPr>
              <a:t>微小粒子（</a:t>
            </a:r>
            <a:r>
              <a:rPr lang="en-US" altLang="ja-JP" sz="2400" b="1" dirty="0">
                <a:latin typeface="Calibri" pitchFamily="34" charset="0"/>
              </a:rPr>
              <a:t>PM</a:t>
            </a:r>
            <a:r>
              <a:rPr lang="en-US" altLang="ja-JP" sz="2400" b="1" baseline="-25000" dirty="0">
                <a:latin typeface="Calibri" pitchFamily="34" charset="0"/>
              </a:rPr>
              <a:t>2.5</a:t>
            </a:r>
            <a:r>
              <a:rPr lang="ja-JP" altLang="en-US" sz="2400" b="1" dirty="0">
                <a:latin typeface="Calibri" pitchFamily="34" charset="0"/>
              </a:rPr>
              <a:t>）</a:t>
            </a:r>
          </a:p>
        </p:txBody>
      </p:sp>
      <p:sp>
        <p:nvSpPr>
          <p:cNvPr id="490504" name="テキスト ボックス 21"/>
          <p:cNvSpPr txBox="1">
            <a:spLocks noChangeArrowheads="1"/>
          </p:cNvSpPr>
          <p:nvPr/>
        </p:nvSpPr>
        <p:spPr bwMode="auto">
          <a:xfrm>
            <a:off x="5436096" y="6019700"/>
            <a:ext cx="1584176" cy="461665"/>
          </a:xfrm>
          <a:prstGeom prst="rect">
            <a:avLst/>
          </a:prstGeom>
          <a:noFill/>
          <a:ln w="9525">
            <a:noFill/>
            <a:miter lim="800000"/>
            <a:headEnd/>
            <a:tailEnd/>
          </a:ln>
        </p:spPr>
        <p:txBody>
          <a:bodyPr wrap="square">
            <a:spAutoFit/>
          </a:bodyPr>
          <a:lstStyle/>
          <a:p>
            <a:r>
              <a:rPr lang="ja-JP" altLang="en-US" sz="2400" dirty="0">
                <a:latin typeface="Calibri" pitchFamily="34" charset="0"/>
              </a:rPr>
              <a:t>粗大粒子</a:t>
            </a:r>
          </a:p>
        </p:txBody>
      </p:sp>
      <p:sp>
        <p:nvSpPr>
          <p:cNvPr id="490505" name="Rectangle 9"/>
          <p:cNvSpPr>
            <a:spLocks noGrp="1" noChangeArrowheads="1"/>
          </p:cNvSpPr>
          <p:nvPr>
            <p:ph type="title"/>
          </p:nvPr>
        </p:nvSpPr>
        <p:spPr>
          <a:xfrm>
            <a:off x="0" y="116360"/>
            <a:ext cx="7524328" cy="864368"/>
          </a:xfrm>
        </p:spPr>
        <p:txBody>
          <a:bodyPr/>
          <a:lstStyle/>
          <a:p>
            <a:pPr algn="ctr"/>
            <a:r>
              <a:rPr lang="ja-JP" altLang="en-US" sz="4400" dirty="0">
                <a:effectLst>
                  <a:outerShdw blurRad="38100" dist="38100" dir="2700000" algn="tl">
                    <a:srgbClr val="000000">
                      <a:alpha val="43137"/>
                    </a:srgbClr>
                  </a:outerShdw>
                </a:effectLst>
              </a:rPr>
              <a:t>大気中粒子状物質の粒径分布</a:t>
            </a:r>
          </a:p>
        </p:txBody>
      </p:sp>
      <p:sp>
        <p:nvSpPr>
          <p:cNvPr id="490507" name="正方形/長方形 6"/>
          <p:cNvSpPr>
            <a:spLocks noChangeArrowheads="1"/>
          </p:cNvSpPr>
          <p:nvPr/>
        </p:nvSpPr>
        <p:spPr bwMode="auto">
          <a:xfrm>
            <a:off x="4735551" y="6470524"/>
            <a:ext cx="4350358" cy="369332"/>
          </a:xfrm>
          <a:prstGeom prst="rect">
            <a:avLst/>
          </a:prstGeom>
          <a:noFill/>
          <a:ln w="9525">
            <a:noFill/>
            <a:miter lim="800000"/>
            <a:headEnd/>
            <a:tailEnd/>
          </a:ln>
        </p:spPr>
        <p:txBody>
          <a:bodyPr wrap="none">
            <a:spAutoFit/>
          </a:bodyPr>
          <a:lstStyle/>
          <a:p>
            <a:r>
              <a:rPr lang="en-US" altLang="ja-JP" dirty="0" smtClean="0">
                <a:latin typeface="Times New Roman" pitchFamily="18" charset="0"/>
                <a:cs typeface="Times New Roman" pitchFamily="18" charset="0"/>
              </a:rPr>
              <a:t>(</a:t>
            </a:r>
            <a:r>
              <a:rPr lang="en-US" altLang="ja-JP" dirty="0" err="1" smtClean="0">
                <a:latin typeface="Times New Roman" pitchFamily="18" charset="0"/>
                <a:cs typeface="Times New Roman" pitchFamily="18" charset="0"/>
              </a:rPr>
              <a:t>Whitby</a:t>
            </a:r>
            <a:r>
              <a:rPr lang="en-US" altLang="ja-JP" dirty="0" smtClean="0">
                <a:latin typeface="Times New Roman" pitchFamily="18" charset="0"/>
                <a:cs typeface="Times New Roman" pitchFamily="18" charset="0"/>
              </a:rPr>
              <a:t>. </a:t>
            </a:r>
            <a:r>
              <a:rPr lang="en-US" altLang="ja-JP" dirty="0" err="1">
                <a:latin typeface="Times New Roman" pitchFamily="18" charset="0"/>
                <a:cs typeface="Times New Roman" pitchFamily="18" charset="0"/>
              </a:rPr>
              <a:t>Atomos</a:t>
            </a:r>
            <a:r>
              <a:rPr lang="en-US" altLang="ja-JP" dirty="0">
                <a:latin typeface="Times New Roman" pitchFamily="18" charset="0"/>
                <a:cs typeface="Times New Roman" pitchFamily="18" charset="0"/>
              </a:rPr>
              <a:t> Environ, </a:t>
            </a:r>
            <a:r>
              <a:rPr lang="en-US" altLang="ja-JP" dirty="0" smtClean="0">
                <a:latin typeface="Times New Roman" pitchFamily="18" charset="0"/>
                <a:cs typeface="Times New Roman" pitchFamily="18" charset="0"/>
              </a:rPr>
              <a:t>12:135-59</a:t>
            </a:r>
            <a:r>
              <a:rPr lang="en-US" altLang="ja-JP" dirty="0">
                <a:latin typeface="Times New Roman" pitchFamily="18" charset="0"/>
                <a:cs typeface="Times New Roman" pitchFamily="18" charset="0"/>
              </a:rPr>
              <a:t>, </a:t>
            </a:r>
            <a:r>
              <a:rPr lang="en-US" altLang="ja-JP" dirty="0" smtClean="0">
                <a:latin typeface="Times New Roman" pitchFamily="18" charset="0"/>
                <a:cs typeface="Times New Roman" pitchFamily="18" charset="0"/>
              </a:rPr>
              <a:t>1978)</a:t>
            </a:r>
            <a:endParaRPr lang="ja-JP" altLang="en-US" dirty="0">
              <a:latin typeface="Times New Roman" pitchFamily="18" charset="0"/>
              <a:cs typeface="Times New Roman" pitchFamily="18" charset="0"/>
            </a:endParaRPr>
          </a:p>
        </p:txBody>
      </p:sp>
      <p:sp>
        <p:nvSpPr>
          <p:cNvPr id="490508" name="Rectangle 12"/>
          <p:cNvSpPr>
            <a:spLocks noChangeArrowheads="1"/>
          </p:cNvSpPr>
          <p:nvPr/>
        </p:nvSpPr>
        <p:spPr bwMode="auto">
          <a:xfrm>
            <a:off x="251520" y="1916832"/>
            <a:ext cx="1656308" cy="794064"/>
          </a:xfrm>
          <a:prstGeom prst="rect">
            <a:avLst/>
          </a:prstGeom>
          <a:noFill/>
          <a:ln w="9525">
            <a:noFill/>
            <a:miter lim="800000"/>
            <a:headEnd/>
            <a:tailEnd/>
          </a:ln>
          <a:effectLst/>
        </p:spPr>
        <p:txBody>
          <a:bodyPr wrap="square">
            <a:spAutoFit/>
          </a:bodyPr>
          <a:lstStyle/>
          <a:p>
            <a:pPr>
              <a:lnSpc>
                <a:spcPct val="95000"/>
              </a:lnSpc>
            </a:pPr>
            <a:r>
              <a:rPr kumimoji="0" lang="ja-JP" altLang="en-US" sz="2400" dirty="0">
                <a:solidFill>
                  <a:srgbClr val="FF0000"/>
                </a:solidFill>
              </a:rPr>
              <a:t>燃焼、破砕、飛散等</a:t>
            </a:r>
          </a:p>
        </p:txBody>
      </p:sp>
      <p:sp>
        <p:nvSpPr>
          <p:cNvPr id="490509" name="Rectangle 13"/>
          <p:cNvSpPr>
            <a:spLocks noChangeArrowheads="1"/>
          </p:cNvSpPr>
          <p:nvPr/>
        </p:nvSpPr>
        <p:spPr bwMode="auto">
          <a:xfrm>
            <a:off x="5148064" y="1268760"/>
            <a:ext cx="3024336" cy="1144929"/>
          </a:xfrm>
          <a:prstGeom prst="rect">
            <a:avLst/>
          </a:prstGeom>
          <a:noFill/>
          <a:ln w="9525">
            <a:noFill/>
            <a:miter lim="800000"/>
            <a:headEnd/>
            <a:tailEnd/>
          </a:ln>
          <a:effectLst/>
        </p:spPr>
        <p:txBody>
          <a:bodyPr wrap="square">
            <a:spAutoFit/>
          </a:bodyPr>
          <a:lstStyle/>
          <a:p>
            <a:pPr>
              <a:lnSpc>
                <a:spcPct val="95000"/>
              </a:lnSpc>
            </a:pPr>
            <a:r>
              <a:rPr kumimoji="0" lang="ja-JP" altLang="en-US" sz="2400" dirty="0">
                <a:solidFill>
                  <a:srgbClr val="FF0000"/>
                </a:solidFill>
              </a:rPr>
              <a:t>ガス状物質が大気中で光化学</a:t>
            </a:r>
            <a:r>
              <a:rPr kumimoji="0" lang="ja-JP" altLang="en-US" sz="2400" dirty="0" smtClean="0">
                <a:solidFill>
                  <a:srgbClr val="FF0000"/>
                </a:solidFill>
              </a:rPr>
              <a:t>反応などにより</a:t>
            </a:r>
            <a:r>
              <a:rPr kumimoji="0" lang="ja-JP" altLang="en-US" sz="2400" dirty="0">
                <a:solidFill>
                  <a:srgbClr val="FF0000"/>
                </a:solidFill>
              </a:rPr>
              <a:t>粒子に変化</a:t>
            </a:r>
          </a:p>
        </p:txBody>
      </p:sp>
      <p:sp>
        <p:nvSpPr>
          <p:cNvPr id="490510" name="Rectangle 14"/>
          <p:cNvSpPr>
            <a:spLocks noChangeArrowheads="1"/>
          </p:cNvSpPr>
          <p:nvPr/>
        </p:nvSpPr>
        <p:spPr bwMode="auto">
          <a:xfrm>
            <a:off x="6660232" y="2708920"/>
            <a:ext cx="2160240" cy="1144929"/>
          </a:xfrm>
          <a:prstGeom prst="rect">
            <a:avLst/>
          </a:prstGeom>
          <a:noFill/>
          <a:ln w="9525">
            <a:noFill/>
            <a:miter lim="800000"/>
            <a:headEnd/>
            <a:tailEnd/>
          </a:ln>
          <a:effectLst/>
        </p:spPr>
        <p:txBody>
          <a:bodyPr wrap="square">
            <a:spAutoFit/>
          </a:bodyPr>
          <a:lstStyle/>
          <a:p>
            <a:pPr>
              <a:lnSpc>
                <a:spcPct val="95000"/>
              </a:lnSpc>
            </a:pPr>
            <a:r>
              <a:rPr kumimoji="0" lang="ja-JP" altLang="en-US" sz="2400" dirty="0">
                <a:solidFill>
                  <a:srgbClr val="FF0000"/>
                </a:solidFill>
              </a:rPr>
              <a:t>自然界由来</a:t>
            </a:r>
          </a:p>
          <a:p>
            <a:pPr>
              <a:lnSpc>
                <a:spcPct val="95000"/>
              </a:lnSpc>
            </a:pPr>
            <a:r>
              <a:rPr kumimoji="0" lang="ja-JP" altLang="en-US" sz="2400" dirty="0">
                <a:solidFill>
                  <a:srgbClr val="FF0000"/>
                </a:solidFill>
              </a:rPr>
              <a:t>（土壌、海塩、火山灰など）</a:t>
            </a:r>
          </a:p>
        </p:txBody>
      </p:sp>
      <p:sp>
        <p:nvSpPr>
          <p:cNvPr id="490511" name="Rectangle 15"/>
          <p:cNvSpPr>
            <a:spLocks noChangeArrowheads="1"/>
          </p:cNvSpPr>
          <p:nvPr/>
        </p:nvSpPr>
        <p:spPr bwMode="auto">
          <a:xfrm>
            <a:off x="3563888" y="1412776"/>
            <a:ext cx="1155700" cy="288925"/>
          </a:xfrm>
          <a:prstGeom prst="rect">
            <a:avLst/>
          </a:prstGeom>
          <a:solidFill>
            <a:srgbClr val="FFFF00"/>
          </a:solidFill>
          <a:ln w="12700">
            <a:solidFill>
              <a:schemeClr val="tx1"/>
            </a:solidFill>
            <a:miter lim="800000"/>
            <a:headEnd/>
            <a:tailEnd/>
          </a:ln>
          <a:effectLst/>
        </p:spPr>
        <p:txBody>
          <a:bodyPr wrap="none" anchor="ctr"/>
          <a:lstStyle/>
          <a:p>
            <a:pPr algn="ctr"/>
            <a:r>
              <a:rPr kumimoji="0" lang="ja-JP" altLang="en-US" b="1" dirty="0" smtClean="0"/>
              <a:t>二次</a:t>
            </a:r>
            <a:r>
              <a:rPr kumimoji="0" lang="ja-JP" altLang="en-US" b="1" dirty="0"/>
              <a:t>粒子</a:t>
            </a:r>
          </a:p>
        </p:txBody>
      </p:sp>
      <p:sp>
        <p:nvSpPr>
          <p:cNvPr id="490512" name="Rectangle 16"/>
          <p:cNvSpPr>
            <a:spLocks noChangeArrowheads="1"/>
          </p:cNvSpPr>
          <p:nvPr/>
        </p:nvSpPr>
        <p:spPr bwMode="auto">
          <a:xfrm>
            <a:off x="2051720" y="1988841"/>
            <a:ext cx="1079500" cy="288032"/>
          </a:xfrm>
          <a:prstGeom prst="rect">
            <a:avLst/>
          </a:prstGeom>
          <a:solidFill>
            <a:srgbClr val="FFFF00"/>
          </a:solidFill>
          <a:ln w="12700">
            <a:solidFill>
              <a:schemeClr val="tx1"/>
            </a:solidFill>
            <a:miter lim="800000"/>
            <a:headEnd/>
            <a:tailEnd/>
          </a:ln>
          <a:effectLst/>
        </p:spPr>
        <p:txBody>
          <a:bodyPr wrap="none" anchor="ctr"/>
          <a:lstStyle/>
          <a:p>
            <a:pPr algn="ctr"/>
            <a:r>
              <a:rPr kumimoji="0" lang="ja-JP" altLang="en-US" b="1" dirty="0"/>
              <a:t>一次粒子</a:t>
            </a:r>
          </a:p>
        </p:txBody>
      </p:sp>
    </p:spTree>
    <p:extLst>
      <p:ext uri="{BB962C8B-B14F-4D97-AF65-F5344CB8AC3E}">
        <p14:creationId xmlns:p14="http://schemas.microsoft.com/office/powerpoint/2010/main" val="3466148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251520" y="1676315"/>
          <a:ext cx="8568952" cy="3792765"/>
        </p:xfrm>
        <a:graphic>
          <a:graphicData uri="http://schemas.openxmlformats.org/drawingml/2006/table">
            <a:tbl>
              <a:tblPr firstRow="1" firstCol="1" bandRow="1">
                <a:tableStyleId>{5C22544A-7EE6-4342-B048-85BDC9FD1C3A}</a:tableStyleId>
              </a:tblPr>
              <a:tblGrid>
                <a:gridCol w="890329"/>
                <a:gridCol w="2061999"/>
                <a:gridCol w="5616624"/>
              </a:tblGrid>
              <a:tr h="720080">
                <a:tc rowSpan="2">
                  <a:txBody>
                    <a:bodyPr/>
                    <a:lstStyle/>
                    <a:p>
                      <a:pPr algn="ctr">
                        <a:spcAft>
                          <a:spcPts val="0"/>
                        </a:spcAft>
                      </a:pPr>
                      <a:r>
                        <a:rPr lang="ja-JP" sz="2400" kern="0" dirty="0">
                          <a:effectLst>
                            <a:outerShdw blurRad="38100" dist="38100" dir="2700000" algn="tl">
                              <a:srgbClr val="000000">
                                <a:alpha val="43137"/>
                              </a:srgbClr>
                            </a:outerShdw>
                          </a:effectLst>
                        </a:rPr>
                        <a:t>レベル</a:t>
                      </a:r>
                      <a:endParaRPr lang="ja-JP" sz="2400" kern="100" dirty="0">
                        <a:effectLst>
                          <a:outerShdw blurRad="38100" dist="38100" dir="2700000" algn="tl">
                            <a:srgbClr val="000000">
                              <a:alpha val="43137"/>
                            </a:srgbClr>
                          </a:outerShdw>
                        </a:effectLst>
                        <a:latin typeface="Century"/>
                        <a:ea typeface="ＭＳ 明朝"/>
                        <a:cs typeface="Times New Roman"/>
                      </a:endParaRPr>
                    </a:p>
                  </a:txBody>
                  <a:tcPr marL="62865" marR="62865" marT="0" marB="0" anchor="ctr">
                    <a:solidFill>
                      <a:schemeClr val="accent1">
                        <a:lumMod val="75000"/>
                      </a:schemeClr>
                    </a:solidFill>
                  </a:tcPr>
                </a:tc>
                <a:tc>
                  <a:txBody>
                    <a:bodyPr/>
                    <a:lstStyle/>
                    <a:p>
                      <a:pPr algn="ctr">
                        <a:spcAft>
                          <a:spcPts val="0"/>
                        </a:spcAft>
                      </a:pPr>
                      <a:r>
                        <a:rPr lang="ja-JP" sz="2000" kern="0" dirty="0">
                          <a:effectLst>
                            <a:outerShdw blurRad="38100" dist="38100" dir="2700000" algn="tl">
                              <a:srgbClr val="000000">
                                <a:alpha val="43137"/>
                              </a:srgbClr>
                            </a:outerShdw>
                          </a:effectLst>
                        </a:rPr>
                        <a:t>暫定的な</a:t>
                      </a:r>
                      <a:r>
                        <a:rPr lang="ja-JP" sz="2000" kern="0" dirty="0" smtClean="0">
                          <a:effectLst>
                            <a:outerShdw blurRad="38100" dist="38100" dir="2700000" algn="tl">
                              <a:srgbClr val="000000">
                                <a:alpha val="43137"/>
                              </a:srgbClr>
                            </a:outerShdw>
                          </a:effectLst>
                        </a:rPr>
                        <a:t>指針</a:t>
                      </a:r>
                      <a:r>
                        <a:rPr lang="en-US" altLang="ja-JP" sz="2000" kern="0" dirty="0" smtClean="0">
                          <a:effectLst>
                            <a:outerShdw blurRad="38100" dist="38100" dir="2700000" algn="tl">
                              <a:srgbClr val="000000">
                                <a:alpha val="43137"/>
                              </a:srgbClr>
                            </a:outerShdw>
                          </a:effectLst>
                        </a:rPr>
                        <a:t/>
                      </a:r>
                      <a:br>
                        <a:rPr lang="en-US" altLang="ja-JP" sz="2000" kern="0" dirty="0" smtClean="0">
                          <a:effectLst>
                            <a:outerShdw blurRad="38100" dist="38100" dir="2700000" algn="tl">
                              <a:srgbClr val="000000">
                                <a:alpha val="43137"/>
                              </a:srgbClr>
                            </a:outerShdw>
                          </a:effectLst>
                        </a:rPr>
                      </a:br>
                      <a:r>
                        <a:rPr lang="ja-JP" sz="2000" kern="0" dirty="0" smtClean="0">
                          <a:effectLst>
                            <a:outerShdw blurRad="38100" dist="38100" dir="2700000" algn="tl">
                              <a:srgbClr val="000000">
                                <a:alpha val="43137"/>
                              </a:srgbClr>
                            </a:outerShdw>
                          </a:effectLst>
                        </a:rPr>
                        <a:t>と</a:t>
                      </a:r>
                      <a:r>
                        <a:rPr lang="ja-JP" sz="2000" kern="0" dirty="0">
                          <a:effectLst>
                            <a:outerShdw blurRad="38100" dist="38100" dir="2700000" algn="tl">
                              <a:srgbClr val="000000">
                                <a:alpha val="43137"/>
                              </a:srgbClr>
                            </a:outerShdw>
                          </a:effectLst>
                        </a:rPr>
                        <a:t>なる値</a:t>
                      </a:r>
                      <a:endParaRPr lang="ja-JP" sz="2000" kern="100" dirty="0">
                        <a:effectLst>
                          <a:outerShdw blurRad="38100" dist="38100" dir="2700000" algn="tl">
                            <a:srgbClr val="000000">
                              <a:alpha val="43137"/>
                            </a:srgbClr>
                          </a:outerShdw>
                        </a:effectLst>
                        <a:latin typeface="Century"/>
                        <a:ea typeface="ＭＳ 明朝"/>
                        <a:cs typeface="Times New Roman"/>
                      </a:endParaRPr>
                    </a:p>
                  </a:txBody>
                  <a:tcPr marL="62865" marR="62865" marT="0" marB="0" anchor="ctr">
                    <a:solidFill>
                      <a:schemeClr val="accent1">
                        <a:lumMod val="75000"/>
                      </a:schemeClr>
                    </a:solidFill>
                  </a:tcPr>
                </a:tc>
                <a:tc rowSpan="2">
                  <a:txBody>
                    <a:bodyPr/>
                    <a:lstStyle/>
                    <a:p>
                      <a:pPr algn="ctr">
                        <a:spcAft>
                          <a:spcPts val="0"/>
                        </a:spcAft>
                      </a:pPr>
                      <a:r>
                        <a:rPr lang="ja-JP" sz="2400" kern="0" dirty="0">
                          <a:effectLst>
                            <a:outerShdw blurRad="38100" dist="38100" dir="2700000" algn="tl">
                              <a:srgbClr val="000000">
                                <a:alpha val="43137"/>
                              </a:srgbClr>
                            </a:outerShdw>
                          </a:effectLst>
                        </a:rPr>
                        <a:t>行動の目安</a:t>
                      </a:r>
                      <a:endParaRPr lang="ja-JP" sz="2400" kern="100" dirty="0">
                        <a:effectLst>
                          <a:outerShdw blurRad="38100" dist="38100" dir="2700000" algn="tl">
                            <a:srgbClr val="000000">
                              <a:alpha val="43137"/>
                            </a:srgbClr>
                          </a:outerShdw>
                        </a:effectLst>
                        <a:latin typeface="Century"/>
                        <a:ea typeface="ＭＳ 明朝"/>
                        <a:cs typeface="Times New Roman"/>
                      </a:endParaRPr>
                    </a:p>
                  </a:txBody>
                  <a:tcPr marL="62865" marR="62865" marT="0" marB="0" anchor="ctr">
                    <a:solidFill>
                      <a:schemeClr val="accent1">
                        <a:lumMod val="75000"/>
                      </a:schemeClr>
                    </a:solidFill>
                  </a:tcPr>
                </a:tc>
              </a:tr>
              <a:tr h="276300">
                <a:tc vMerge="1">
                  <a:txBody>
                    <a:bodyPr/>
                    <a:lstStyle/>
                    <a:p>
                      <a:endParaRPr kumimoji="1" lang="ja-JP" altLang="en-US"/>
                    </a:p>
                  </a:txBody>
                  <a:tcPr/>
                </a:tc>
                <a:tc>
                  <a:txBody>
                    <a:bodyPr/>
                    <a:lstStyle/>
                    <a:p>
                      <a:pPr algn="ctr">
                        <a:spcAft>
                          <a:spcPts val="0"/>
                        </a:spcAft>
                      </a:pPr>
                      <a:r>
                        <a:rPr lang="ja-JP" sz="2000" kern="0" dirty="0">
                          <a:effectLst/>
                        </a:rPr>
                        <a:t>日</a:t>
                      </a:r>
                      <a:r>
                        <a:rPr lang="ja-JP" sz="2000" kern="0" dirty="0" smtClean="0">
                          <a:effectLst/>
                        </a:rPr>
                        <a:t>平均値（</a:t>
                      </a:r>
                      <a:r>
                        <a:rPr lang="en-US" sz="2000" kern="100" dirty="0" smtClean="0">
                          <a:effectLst/>
                        </a:rPr>
                        <a:t>µg/m</a:t>
                      </a:r>
                      <a:r>
                        <a:rPr lang="en-US" sz="2000" kern="100" baseline="30000" dirty="0" smtClean="0">
                          <a:effectLst/>
                        </a:rPr>
                        <a:t>3</a:t>
                      </a:r>
                      <a:r>
                        <a:rPr lang="ja-JP" sz="2000" kern="0" dirty="0">
                          <a:effectLst/>
                        </a:rPr>
                        <a:t>）</a:t>
                      </a:r>
                      <a:endParaRPr lang="ja-JP" sz="2000" kern="100" dirty="0">
                        <a:effectLst/>
                        <a:latin typeface="Century"/>
                        <a:ea typeface="ＭＳ 明朝"/>
                        <a:cs typeface="Times New Roman"/>
                      </a:endParaRPr>
                    </a:p>
                  </a:txBody>
                  <a:tcPr marL="62865" marR="62865" marT="0" marB="0" anchor="ctr"/>
                </a:tc>
                <a:tc vMerge="1">
                  <a:txBody>
                    <a:bodyPr/>
                    <a:lstStyle/>
                    <a:p>
                      <a:endParaRPr kumimoji="1" lang="ja-JP" altLang="en-US"/>
                    </a:p>
                  </a:txBody>
                  <a:tcPr/>
                </a:tc>
              </a:tr>
              <a:tr h="1351384">
                <a:tc>
                  <a:txBody>
                    <a:bodyPr/>
                    <a:lstStyle/>
                    <a:p>
                      <a:pPr algn="ctr">
                        <a:spcAft>
                          <a:spcPts val="0"/>
                        </a:spcAft>
                      </a:pPr>
                      <a:r>
                        <a:rPr lang="ja-JP" sz="2400" kern="0" dirty="0">
                          <a:solidFill>
                            <a:schemeClr val="tx1"/>
                          </a:solidFill>
                          <a:effectLst/>
                        </a:rPr>
                        <a:t>Ⅱ</a:t>
                      </a:r>
                      <a:endParaRPr lang="ja-JP" sz="2400" kern="100" dirty="0">
                        <a:solidFill>
                          <a:schemeClr val="tx1"/>
                        </a:solidFill>
                        <a:effectLst/>
                        <a:latin typeface="Century"/>
                        <a:ea typeface="ＭＳ 明朝"/>
                        <a:cs typeface="Times New Roman"/>
                      </a:endParaRPr>
                    </a:p>
                  </a:txBody>
                  <a:tcPr marL="62865" marR="62865" marT="0" marB="0" anchor="ctr">
                    <a:solidFill>
                      <a:schemeClr val="accent1">
                        <a:lumMod val="60000"/>
                        <a:lumOff val="40000"/>
                      </a:schemeClr>
                    </a:solidFill>
                  </a:tcPr>
                </a:tc>
                <a:tc>
                  <a:txBody>
                    <a:bodyPr/>
                    <a:lstStyle/>
                    <a:p>
                      <a:pPr algn="ctr">
                        <a:spcAft>
                          <a:spcPts val="0"/>
                        </a:spcAft>
                      </a:pPr>
                      <a:r>
                        <a:rPr lang="en-US" sz="2400" kern="0" dirty="0">
                          <a:effectLst/>
                        </a:rPr>
                        <a:t>70</a:t>
                      </a:r>
                      <a:r>
                        <a:rPr lang="ja-JP" sz="2400" kern="0" dirty="0">
                          <a:effectLst/>
                        </a:rPr>
                        <a:t>超</a:t>
                      </a:r>
                      <a:endParaRPr lang="ja-JP" sz="2400" kern="100" dirty="0">
                        <a:effectLst/>
                        <a:latin typeface="Century"/>
                        <a:ea typeface="ＭＳ 明朝"/>
                        <a:cs typeface="Times New Roman"/>
                      </a:endParaRPr>
                    </a:p>
                  </a:txBody>
                  <a:tcPr marL="62865" marR="62865" marT="0" marB="0" anchor="ctr"/>
                </a:tc>
                <a:tc>
                  <a:txBody>
                    <a:bodyPr/>
                    <a:lstStyle/>
                    <a:p>
                      <a:pPr indent="127000" algn="l">
                        <a:lnSpc>
                          <a:spcPts val="2400"/>
                        </a:lnSpc>
                        <a:spcAft>
                          <a:spcPts val="0"/>
                        </a:spcAft>
                      </a:pPr>
                      <a:r>
                        <a:rPr lang="ja-JP" sz="2400" kern="0" dirty="0">
                          <a:effectLst/>
                        </a:rPr>
                        <a:t>不要不急の外出や屋外での長時間の激しい運動</a:t>
                      </a:r>
                      <a:r>
                        <a:rPr lang="ja-JP" sz="2400" kern="0" dirty="0" smtClean="0">
                          <a:effectLst/>
                        </a:rPr>
                        <a:t>をできるだけ</a:t>
                      </a:r>
                      <a:r>
                        <a:rPr lang="ja-JP" sz="2400" kern="0" dirty="0">
                          <a:effectLst/>
                        </a:rPr>
                        <a:t>減らす</a:t>
                      </a:r>
                      <a:r>
                        <a:rPr lang="ja-JP" sz="2400" kern="0" dirty="0" smtClean="0">
                          <a:effectLst/>
                        </a:rPr>
                        <a:t>。</a:t>
                      </a:r>
                      <a:r>
                        <a:rPr lang="en-US" altLang="ja-JP" sz="2400" kern="0" dirty="0" smtClean="0">
                          <a:effectLst/>
                        </a:rPr>
                        <a:t/>
                      </a:r>
                      <a:br>
                        <a:rPr lang="en-US" altLang="ja-JP" sz="2400" kern="0" dirty="0" smtClean="0">
                          <a:effectLst/>
                        </a:rPr>
                      </a:br>
                      <a:r>
                        <a:rPr lang="ja-JP" sz="2400" kern="0" dirty="0" smtClean="0">
                          <a:effectLst/>
                        </a:rPr>
                        <a:t>（高感受性者に</a:t>
                      </a:r>
                      <a:r>
                        <a:rPr lang="ja-JP" sz="2400" kern="0" dirty="0">
                          <a:effectLst/>
                        </a:rPr>
                        <a:t>おいては、体調に応じて、より慎重に行動することが望まれる。）</a:t>
                      </a:r>
                      <a:endParaRPr lang="ja-JP" sz="2400" kern="100" dirty="0">
                        <a:effectLst/>
                        <a:latin typeface="Century"/>
                        <a:ea typeface="ＭＳ 明朝"/>
                        <a:cs typeface="Times New Roman"/>
                      </a:endParaRPr>
                    </a:p>
                  </a:txBody>
                  <a:tcPr marL="62865" marR="62865" marT="0" marB="0" anchor="ctr"/>
                </a:tc>
              </a:tr>
              <a:tr h="684981">
                <a:tc>
                  <a:txBody>
                    <a:bodyPr/>
                    <a:lstStyle/>
                    <a:p>
                      <a:pPr algn="ctr">
                        <a:spcAft>
                          <a:spcPts val="0"/>
                        </a:spcAft>
                      </a:pPr>
                      <a:r>
                        <a:rPr lang="ja-JP" sz="2400" kern="0" dirty="0">
                          <a:solidFill>
                            <a:schemeClr val="tx1"/>
                          </a:solidFill>
                          <a:effectLst/>
                        </a:rPr>
                        <a:t>Ⅰ</a:t>
                      </a:r>
                      <a:endParaRPr lang="ja-JP" sz="2400" kern="100" dirty="0">
                        <a:solidFill>
                          <a:schemeClr val="tx1"/>
                        </a:solidFill>
                        <a:effectLst/>
                        <a:latin typeface="Century"/>
                        <a:ea typeface="ＭＳ 明朝"/>
                        <a:cs typeface="Times New Roman"/>
                      </a:endParaRPr>
                    </a:p>
                  </a:txBody>
                  <a:tcPr marL="62865" marR="62865" marT="0" marB="0" anchor="ctr">
                    <a:solidFill>
                      <a:srgbClr val="92D050"/>
                    </a:solidFill>
                  </a:tcPr>
                </a:tc>
                <a:tc>
                  <a:txBody>
                    <a:bodyPr/>
                    <a:lstStyle/>
                    <a:p>
                      <a:pPr algn="ctr">
                        <a:spcAft>
                          <a:spcPts val="0"/>
                        </a:spcAft>
                      </a:pPr>
                      <a:r>
                        <a:rPr lang="en-US" sz="2400" kern="0" dirty="0">
                          <a:effectLst/>
                        </a:rPr>
                        <a:t>70</a:t>
                      </a:r>
                      <a:r>
                        <a:rPr lang="ja-JP" sz="2400" kern="0" dirty="0">
                          <a:effectLst/>
                        </a:rPr>
                        <a:t>以下</a:t>
                      </a:r>
                      <a:endParaRPr lang="ja-JP" sz="2400" kern="100" dirty="0">
                        <a:effectLst/>
                        <a:latin typeface="Century"/>
                        <a:ea typeface="ＭＳ 明朝"/>
                        <a:cs typeface="Times New Roman"/>
                      </a:endParaRPr>
                    </a:p>
                  </a:txBody>
                  <a:tcPr marL="62865" marR="62865" marT="0" marB="0" anchor="ctr"/>
                </a:tc>
                <a:tc rowSpan="2">
                  <a:txBody>
                    <a:bodyPr/>
                    <a:lstStyle/>
                    <a:p>
                      <a:pPr indent="127000" algn="l">
                        <a:lnSpc>
                          <a:spcPts val="2400"/>
                        </a:lnSpc>
                        <a:spcAft>
                          <a:spcPts val="0"/>
                        </a:spcAft>
                      </a:pPr>
                      <a:r>
                        <a:rPr lang="ja-JP" sz="2400" kern="0" dirty="0">
                          <a:effectLst/>
                        </a:rPr>
                        <a:t>特に行動を制約する必要はないが、高感受性者では　健康への影響がみられる可能性があるため、体調の　変化に注意する。</a:t>
                      </a:r>
                      <a:endParaRPr lang="ja-JP" sz="2400" kern="100" dirty="0">
                        <a:effectLst/>
                        <a:latin typeface="Century"/>
                        <a:ea typeface="ＭＳ 明朝"/>
                        <a:cs typeface="Times New Roman"/>
                      </a:endParaRPr>
                    </a:p>
                  </a:txBody>
                  <a:tcPr marL="62865" marR="62865" marT="0" marB="0" anchor="ctr"/>
                </a:tc>
              </a:tr>
              <a:tr h="576064">
                <a:tc>
                  <a:txBody>
                    <a:bodyPr/>
                    <a:lstStyle/>
                    <a:p>
                      <a:pPr algn="ctr">
                        <a:spcAft>
                          <a:spcPts val="0"/>
                        </a:spcAft>
                      </a:pPr>
                      <a:r>
                        <a:rPr lang="en-US" sz="2400" kern="0" dirty="0">
                          <a:solidFill>
                            <a:schemeClr val="tx1"/>
                          </a:solidFill>
                          <a:effectLst/>
                        </a:rPr>
                        <a:t>(</a:t>
                      </a:r>
                      <a:r>
                        <a:rPr lang="ja-JP" sz="2400" kern="0" dirty="0">
                          <a:solidFill>
                            <a:schemeClr val="tx1"/>
                          </a:solidFill>
                          <a:effectLst/>
                        </a:rPr>
                        <a:t>環境基準</a:t>
                      </a:r>
                      <a:r>
                        <a:rPr lang="en-US" sz="2400" kern="0" dirty="0">
                          <a:solidFill>
                            <a:schemeClr val="tx1"/>
                          </a:solidFill>
                          <a:effectLst/>
                        </a:rPr>
                        <a:t>)</a:t>
                      </a:r>
                      <a:endParaRPr lang="ja-JP" sz="2400" kern="100" dirty="0">
                        <a:solidFill>
                          <a:schemeClr val="tx1"/>
                        </a:solidFill>
                        <a:effectLst/>
                        <a:latin typeface="Century"/>
                        <a:ea typeface="ＭＳ 明朝"/>
                        <a:cs typeface="Times New Roman"/>
                      </a:endParaRPr>
                    </a:p>
                  </a:txBody>
                  <a:tcPr marL="62865" marR="62865" marT="0" marB="0" anchor="ctr">
                    <a:solidFill>
                      <a:schemeClr val="accent6">
                        <a:lumMod val="40000"/>
                        <a:lumOff val="60000"/>
                      </a:schemeClr>
                    </a:solidFill>
                  </a:tcPr>
                </a:tc>
                <a:tc>
                  <a:txBody>
                    <a:bodyPr/>
                    <a:lstStyle/>
                    <a:p>
                      <a:pPr algn="ctr">
                        <a:lnSpc>
                          <a:spcPct val="100000"/>
                        </a:lnSpc>
                        <a:spcAft>
                          <a:spcPts val="0"/>
                        </a:spcAft>
                      </a:pPr>
                      <a:r>
                        <a:rPr lang="en-US" sz="2400" kern="0" dirty="0" smtClean="0">
                          <a:effectLst/>
                        </a:rPr>
                        <a:t>35</a:t>
                      </a:r>
                      <a:r>
                        <a:rPr lang="ja-JP" sz="2400" kern="0" dirty="0" smtClean="0">
                          <a:effectLst/>
                        </a:rPr>
                        <a:t>以下</a:t>
                      </a:r>
                      <a:endParaRPr lang="ja-JP" sz="2400" kern="100" dirty="0">
                        <a:effectLst/>
                        <a:latin typeface="Century"/>
                        <a:ea typeface="ＭＳ 明朝"/>
                        <a:cs typeface="Times New Roman"/>
                      </a:endParaRPr>
                    </a:p>
                  </a:txBody>
                  <a:tcPr marL="62865" marR="62865" marT="0" marB="0" anchor="ctr"/>
                </a:tc>
                <a:tc vMerge="1">
                  <a:txBody>
                    <a:bodyPr/>
                    <a:lstStyle/>
                    <a:p>
                      <a:endParaRPr kumimoji="1" lang="ja-JP" altLang="en-US"/>
                    </a:p>
                  </a:txBody>
                  <a:tcPr/>
                </a:tc>
              </a:tr>
            </a:tbl>
          </a:graphicData>
        </a:graphic>
      </p:graphicFrame>
      <p:sp>
        <p:nvSpPr>
          <p:cNvPr id="5" name="正方形/長方形 4"/>
          <p:cNvSpPr/>
          <p:nvPr/>
        </p:nvSpPr>
        <p:spPr>
          <a:xfrm>
            <a:off x="387908" y="5660663"/>
            <a:ext cx="8426104" cy="430887"/>
          </a:xfrm>
          <a:prstGeom prst="rect">
            <a:avLst/>
          </a:prstGeom>
        </p:spPr>
        <p:txBody>
          <a:bodyPr wrap="square">
            <a:spAutoFit/>
          </a:bodyPr>
          <a:lstStyle/>
          <a:p>
            <a:r>
              <a:rPr lang="ja-JP" altLang="ja-JP" sz="2200" dirty="0"/>
              <a:t>高感受性者は、呼吸器系や循環器系疾患のある者、小児、高齢者等。</a:t>
            </a:r>
            <a:endParaRPr lang="ja-JP" altLang="en-US" sz="2200" dirty="0"/>
          </a:p>
        </p:txBody>
      </p:sp>
      <p:sp>
        <p:nvSpPr>
          <p:cNvPr id="6" name="タイトル 1"/>
          <p:cNvSpPr txBox="1">
            <a:spLocks/>
          </p:cNvSpPr>
          <p:nvPr/>
        </p:nvSpPr>
        <p:spPr bwMode="auto">
          <a:xfrm>
            <a:off x="0" y="692696"/>
            <a:ext cx="8424936" cy="792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900" b="1">
                <a:solidFill>
                  <a:schemeClr val="tx2"/>
                </a:solidFill>
                <a:latin typeface="+mj-lt"/>
                <a:ea typeface="+mj-ea"/>
                <a:cs typeface="+mj-cs"/>
              </a:defRPr>
            </a:lvl1pPr>
            <a:lvl2pPr algn="l" rtl="0" fontAlgn="base">
              <a:spcBef>
                <a:spcPct val="0"/>
              </a:spcBef>
              <a:spcAft>
                <a:spcPct val="0"/>
              </a:spcAft>
              <a:defRPr kumimoji="1" sz="3900" b="1">
                <a:solidFill>
                  <a:schemeClr val="tx2"/>
                </a:solidFill>
                <a:latin typeface="Arial" charset="0"/>
                <a:ea typeface="ＭＳ Ｐゴシック" pitchFamily="50" charset="-128"/>
              </a:defRPr>
            </a:lvl2pPr>
            <a:lvl3pPr algn="l" rtl="0" fontAlgn="base">
              <a:spcBef>
                <a:spcPct val="0"/>
              </a:spcBef>
              <a:spcAft>
                <a:spcPct val="0"/>
              </a:spcAft>
              <a:defRPr kumimoji="1" sz="3900" b="1">
                <a:solidFill>
                  <a:schemeClr val="tx2"/>
                </a:solidFill>
                <a:latin typeface="Arial" charset="0"/>
                <a:ea typeface="ＭＳ Ｐゴシック" pitchFamily="50" charset="-128"/>
              </a:defRPr>
            </a:lvl3pPr>
            <a:lvl4pPr algn="l" rtl="0" fontAlgn="base">
              <a:spcBef>
                <a:spcPct val="0"/>
              </a:spcBef>
              <a:spcAft>
                <a:spcPct val="0"/>
              </a:spcAft>
              <a:defRPr kumimoji="1" sz="3900" b="1">
                <a:solidFill>
                  <a:schemeClr val="tx2"/>
                </a:solidFill>
                <a:latin typeface="Arial" charset="0"/>
                <a:ea typeface="ＭＳ Ｐゴシック" pitchFamily="50" charset="-128"/>
              </a:defRPr>
            </a:lvl4pPr>
            <a:lvl5pPr algn="l" rtl="0" fontAlgn="base">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ja-JP" altLang="en-US" sz="4400" kern="0" dirty="0" smtClean="0">
                <a:effectLst>
                  <a:outerShdw blurRad="38100" dist="38100" dir="2700000" algn="tl">
                    <a:srgbClr val="000000">
                      <a:alpha val="43137"/>
                    </a:srgbClr>
                  </a:outerShdw>
                </a:effectLst>
              </a:rPr>
              <a:t>注意喚起のための暫定的な指針</a:t>
            </a:r>
            <a:endParaRPr lang="ja-JP" altLang="en-US" sz="4400" kern="0" dirty="0">
              <a:effectLst>
                <a:outerShdw blurRad="38100" dist="38100" dir="2700000" algn="tl">
                  <a:srgbClr val="000000">
                    <a:alpha val="43137"/>
                  </a:srgbClr>
                </a:outerShdw>
              </a:effectLst>
            </a:endParaRPr>
          </a:p>
        </p:txBody>
      </p:sp>
      <p:sp>
        <p:nvSpPr>
          <p:cNvPr id="8" name="正方形/長方形 7"/>
          <p:cNvSpPr/>
          <p:nvPr/>
        </p:nvSpPr>
        <p:spPr>
          <a:xfrm>
            <a:off x="1473310" y="6309320"/>
            <a:ext cx="7670690" cy="400110"/>
          </a:xfrm>
          <a:prstGeom prst="rect">
            <a:avLst/>
          </a:prstGeom>
        </p:spPr>
        <p:txBody>
          <a:bodyPr wrap="none">
            <a:spAutoFit/>
          </a:bodyPr>
          <a:lstStyle/>
          <a:p>
            <a:r>
              <a:rPr lang="ja-JP" altLang="en-US" sz="2000" dirty="0" smtClean="0"/>
              <a:t>環境省「微小粒子状物質</a:t>
            </a:r>
            <a:r>
              <a:rPr lang="en-US" altLang="ja-JP" sz="2000" dirty="0" smtClean="0"/>
              <a:t>(PM</a:t>
            </a:r>
            <a:r>
              <a:rPr lang="en-US" altLang="ja-JP" sz="2000" baseline="-25000" dirty="0" smtClean="0"/>
              <a:t>2.5</a:t>
            </a:r>
            <a:r>
              <a:rPr lang="en-US" altLang="ja-JP" sz="2000" dirty="0" smtClean="0"/>
              <a:t>)</a:t>
            </a:r>
            <a:r>
              <a:rPr lang="ja-JP" altLang="en-US" sz="2000" dirty="0" smtClean="0"/>
              <a:t>に関する専門家会合」、平成</a:t>
            </a:r>
            <a:r>
              <a:rPr lang="en-US" altLang="ja-JP" sz="2000" dirty="0" smtClean="0"/>
              <a:t>25</a:t>
            </a:r>
            <a:r>
              <a:rPr lang="ja-JP" altLang="en-US" sz="2000" dirty="0" smtClean="0"/>
              <a:t>年</a:t>
            </a:r>
            <a:r>
              <a:rPr lang="en-US" altLang="ja-JP" sz="2000" dirty="0" smtClean="0"/>
              <a:t>2</a:t>
            </a:r>
            <a:r>
              <a:rPr lang="ja-JP" altLang="en-US" sz="2000" dirty="0" smtClean="0"/>
              <a:t>月</a:t>
            </a:r>
            <a:endParaRPr lang="ja-JP" altLang="en-US" sz="2000" dirty="0"/>
          </a:p>
        </p:txBody>
      </p:sp>
    </p:spTree>
    <p:extLst>
      <p:ext uri="{BB962C8B-B14F-4D97-AF65-F5344CB8AC3E}">
        <p14:creationId xmlns:p14="http://schemas.microsoft.com/office/powerpoint/2010/main" val="2354332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7272808" cy="936104"/>
          </a:xfrm>
        </p:spPr>
        <p:txBody>
          <a:bodyPr/>
          <a:lstStyle/>
          <a:p>
            <a:r>
              <a:rPr kumimoji="1" lang="ja-JP" altLang="en-US" sz="4400" dirty="0" smtClean="0">
                <a:effectLst>
                  <a:outerShdw blurRad="38100" dist="38100" dir="2700000" algn="tl">
                    <a:srgbClr val="000000">
                      <a:alpha val="43137"/>
                    </a:srgbClr>
                  </a:outerShdw>
                </a:effectLst>
              </a:rPr>
              <a:t>「暫定的な指針」を超える場合</a:t>
            </a:r>
            <a:endParaRPr kumimoji="1" lang="ja-JP" altLang="en-US" sz="4400"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251520" y="1196752"/>
            <a:ext cx="8424936" cy="5328592"/>
          </a:xfrm>
        </p:spPr>
        <p:txBody>
          <a:bodyPr/>
          <a:lstStyle/>
          <a:p>
            <a:pPr>
              <a:lnSpc>
                <a:spcPct val="105000"/>
              </a:lnSpc>
            </a:pPr>
            <a:r>
              <a:rPr lang="en-US" altLang="ja-JP" sz="2800" dirty="0" smtClean="0"/>
              <a:t>PM</a:t>
            </a:r>
            <a:r>
              <a:rPr lang="en-US" altLang="ja-JP" sz="2800" baseline="-25000" dirty="0" smtClean="0"/>
              <a:t>2.5</a:t>
            </a:r>
            <a:r>
              <a:rPr lang="ja-JP" altLang="ja-JP" sz="2800" dirty="0" smtClean="0"/>
              <a:t>の</a:t>
            </a:r>
            <a:r>
              <a:rPr lang="en-US" altLang="ja-JP" sz="2800" dirty="0" smtClean="0"/>
              <a:t>1</a:t>
            </a:r>
            <a:r>
              <a:rPr lang="ja-JP" altLang="ja-JP" sz="2800" dirty="0" smtClean="0"/>
              <a:t>日平均値</a:t>
            </a:r>
            <a:r>
              <a:rPr lang="ja-JP" altLang="en-US" sz="2800" dirty="0" smtClean="0"/>
              <a:t>が</a:t>
            </a:r>
            <a:r>
              <a:rPr lang="en-US" altLang="ja-JP" sz="2800" dirty="0" smtClean="0"/>
              <a:t>70µg/m</a:t>
            </a:r>
            <a:r>
              <a:rPr lang="en-US" altLang="ja-JP" sz="2800" baseline="30000" dirty="0" smtClean="0"/>
              <a:t>3</a:t>
            </a:r>
            <a:r>
              <a:rPr lang="ja-JP" altLang="ja-JP" sz="2800" dirty="0" smtClean="0"/>
              <a:t>を超える</a:t>
            </a:r>
            <a:r>
              <a:rPr lang="ja-JP" altLang="en-US" sz="2800" dirty="0" smtClean="0"/>
              <a:t>と</a:t>
            </a:r>
            <a:r>
              <a:rPr lang="ja-JP" altLang="ja-JP" sz="2800" dirty="0" smtClean="0"/>
              <a:t>予想される場合は、都道府県等から注意喚起が行われる。</a:t>
            </a:r>
            <a:endParaRPr lang="en-US" altLang="ja-JP" sz="2800" dirty="0" smtClean="0"/>
          </a:p>
          <a:p>
            <a:pPr>
              <a:lnSpc>
                <a:spcPct val="105000"/>
              </a:lnSpc>
            </a:pPr>
            <a:r>
              <a:rPr lang="ja-JP" altLang="en-US" sz="2800" dirty="0" smtClean="0"/>
              <a:t>その場合、</a:t>
            </a:r>
            <a:r>
              <a:rPr lang="ja-JP" altLang="ja-JP" sz="2800" dirty="0" smtClean="0"/>
              <a:t>屋外での長時間の激しい運動を控えることが推奨され</a:t>
            </a:r>
            <a:r>
              <a:rPr lang="ja-JP" altLang="en-US" sz="2800" dirty="0" smtClean="0"/>
              <a:t>る</a:t>
            </a:r>
            <a:r>
              <a:rPr lang="ja-JP" altLang="ja-JP" sz="2800" dirty="0" smtClean="0"/>
              <a:t>。屋内</a:t>
            </a:r>
            <a:r>
              <a:rPr lang="ja-JP" altLang="en-US" sz="2800" dirty="0" smtClean="0"/>
              <a:t>で</a:t>
            </a:r>
            <a:r>
              <a:rPr lang="ja-JP" altLang="ja-JP" sz="2800" dirty="0" smtClean="0"/>
              <a:t>も</a:t>
            </a:r>
            <a:r>
              <a:rPr lang="ja-JP" altLang="ja-JP" sz="2800" dirty="0"/>
              <a:t>換気や窓の開閉</a:t>
            </a:r>
            <a:r>
              <a:rPr lang="ja-JP" altLang="ja-JP" sz="2800" dirty="0" smtClean="0"/>
              <a:t>を最小限に</a:t>
            </a:r>
            <a:r>
              <a:rPr lang="ja-JP" altLang="en-US" sz="2800" dirty="0" smtClean="0"/>
              <a:t>し</a:t>
            </a:r>
            <a:r>
              <a:rPr lang="ja-JP" altLang="ja-JP" sz="2800" dirty="0" smtClean="0"/>
              <a:t>、</a:t>
            </a:r>
            <a:r>
              <a:rPr lang="ja-JP" altLang="ja-JP" sz="2800" dirty="0"/>
              <a:t>外気</a:t>
            </a:r>
            <a:r>
              <a:rPr lang="ja-JP" altLang="ja-JP" sz="2800" dirty="0" smtClean="0"/>
              <a:t>の侵入を少なくする</a:t>
            </a:r>
            <a:r>
              <a:rPr lang="ja-JP" altLang="en-US" sz="2800" dirty="0"/>
              <a:t>こと</a:t>
            </a:r>
            <a:r>
              <a:rPr lang="ja-JP" altLang="en-US" sz="2800" dirty="0" smtClean="0"/>
              <a:t>が望ましい</a:t>
            </a:r>
            <a:r>
              <a:rPr lang="ja-JP" altLang="ja-JP" sz="2800" dirty="0" smtClean="0"/>
              <a:t>。</a:t>
            </a:r>
            <a:endParaRPr lang="en-US" altLang="ja-JP" sz="2800" dirty="0" smtClean="0"/>
          </a:p>
          <a:p>
            <a:pPr>
              <a:lnSpc>
                <a:spcPct val="105000"/>
              </a:lnSpc>
            </a:pPr>
            <a:r>
              <a:rPr lang="ja-JP" altLang="ja-JP" sz="2800" dirty="0" smtClean="0"/>
              <a:t>ただし、この値を大きく超えない限り、健康な人に影響がみられるわけでは</a:t>
            </a:r>
            <a:r>
              <a:rPr lang="ja-JP" altLang="en-US" sz="2800" dirty="0" smtClean="0"/>
              <a:t>ない</a:t>
            </a:r>
            <a:r>
              <a:rPr lang="ja-JP" altLang="ja-JP" sz="2800" dirty="0" smtClean="0"/>
              <a:t>ので、</a:t>
            </a:r>
            <a:r>
              <a:rPr lang="ja-JP" altLang="en-US" sz="2800" dirty="0" smtClean="0"/>
              <a:t>運動会等の屋外での行事を中止する</a:t>
            </a:r>
            <a:r>
              <a:rPr lang="ja-JP" altLang="ja-JP" sz="2800" dirty="0" smtClean="0"/>
              <a:t>必要はない。</a:t>
            </a:r>
            <a:endParaRPr lang="en-US" altLang="ja-JP" sz="2800" dirty="0" smtClean="0"/>
          </a:p>
          <a:p>
            <a:pPr lvl="1">
              <a:lnSpc>
                <a:spcPct val="105000"/>
              </a:lnSpc>
            </a:pPr>
            <a:r>
              <a:rPr kumimoji="1" lang="ja-JP" altLang="en-US" sz="2400" u="sng" dirty="0" smtClean="0"/>
              <a:t>「大きく超える場合」とは？</a:t>
            </a:r>
            <a:r>
              <a:rPr kumimoji="1" lang="en-US" altLang="ja-JP" sz="2400" dirty="0" smtClean="0"/>
              <a:t/>
            </a:r>
            <a:br>
              <a:rPr kumimoji="1" lang="en-US" altLang="ja-JP" sz="2400" dirty="0" smtClean="0"/>
            </a:br>
            <a:r>
              <a:rPr kumimoji="1" lang="ja-JP" altLang="en-US" sz="2400" dirty="0" smtClean="0"/>
              <a:t>　 十分な科学的知見はないが、米国の</a:t>
            </a:r>
            <a:r>
              <a:rPr lang="ja-JP" altLang="en-US" sz="2400" dirty="0"/>
              <a:t>大気</a:t>
            </a:r>
            <a:r>
              <a:rPr kumimoji="1" lang="ja-JP" altLang="en-US" sz="2400" dirty="0" smtClean="0"/>
              <a:t>質指数（</a:t>
            </a:r>
            <a:r>
              <a:rPr kumimoji="1" lang="en-US" altLang="ja-JP" sz="2400" dirty="0" smtClean="0"/>
              <a:t>Air Quality Index</a:t>
            </a:r>
            <a:r>
              <a:rPr kumimoji="1" lang="ja-JP" altLang="en-US" sz="2400" dirty="0" smtClean="0"/>
              <a:t>）では、</a:t>
            </a:r>
            <a:r>
              <a:rPr kumimoji="1" lang="en-US" altLang="ja-JP" sz="2400" dirty="0" smtClean="0"/>
              <a:t>150</a:t>
            </a:r>
            <a:r>
              <a:rPr lang="en-US" altLang="ja-JP" sz="2400" dirty="0" smtClean="0"/>
              <a:t>µg/m</a:t>
            </a:r>
            <a:r>
              <a:rPr lang="en-US" altLang="ja-JP" sz="2400" baseline="30000" dirty="0" smtClean="0"/>
              <a:t>3</a:t>
            </a:r>
            <a:r>
              <a:rPr lang="ja-JP" altLang="ja-JP" sz="2400" dirty="0" smtClean="0"/>
              <a:t>を</a:t>
            </a:r>
            <a:r>
              <a:rPr lang="ja-JP" altLang="en-US" sz="2400" dirty="0" smtClean="0"/>
              <a:t>超える場合に「すべての人はあらゆる屋外活動を中止するべき」としている。</a:t>
            </a:r>
            <a:endParaRPr kumimoji="1" lang="ja-JP" altLang="en-US" sz="2400" dirty="0"/>
          </a:p>
        </p:txBody>
      </p:sp>
    </p:spTree>
    <p:extLst>
      <p:ext uri="{BB962C8B-B14F-4D97-AF65-F5344CB8AC3E}">
        <p14:creationId xmlns:p14="http://schemas.microsoft.com/office/powerpoint/2010/main" val="736540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6632"/>
            <a:ext cx="7029450" cy="1074514"/>
          </a:xfrm>
        </p:spPr>
        <p:txBody>
          <a:bodyPr/>
          <a:lstStyle/>
          <a:p>
            <a:r>
              <a:rPr kumimoji="1" lang="ja-JP" altLang="en-US" sz="4400" dirty="0" smtClean="0">
                <a:effectLst>
                  <a:outerShdw blurRad="38100" dist="38100" dir="2700000" algn="tl">
                    <a:srgbClr val="000000">
                      <a:alpha val="43137"/>
                    </a:srgbClr>
                  </a:outerShdw>
                </a:effectLst>
              </a:rPr>
              <a:t>高感受性者に対する注意</a:t>
            </a:r>
            <a:endParaRPr kumimoji="1" lang="ja-JP" altLang="en-US" sz="4400"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376697" y="1340768"/>
            <a:ext cx="7931224" cy="5256584"/>
          </a:xfrm>
        </p:spPr>
        <p:txBody>
          <a:bodyPr/>
          <a:lstStyle/>
          <a:p>
            <a:pPr>
              <a:lnSpc>
                <a:spcPct val="110000"/>
              </a:lnSpc>
            </a:pPr>
            <a:r>
              <a:rPr lang="ja-JP" altLang="en-US" dirty="0" smtClean="0"/>
              <a:t>喘息</a:t>
            </a:r>
            <a:r>
              <a:rPr lang="ja-JP" altLang="ja-JP" dirty="0" smtClean="0"/>
              <a:t>などの呼吸器疾患、心臓病など</a:t>
            </a:r>
            <a:r>
              <a:rPr lang="ja-JP" altLang="en-US" dirty="0" smtClean="0"/>
              <a:t>の</a:t>
            </a:r>
            <a:r>
              <a:rPr lang="ja-JP" altLang="ja-JP" dirty="0" smtClean="0"/>
              <a:t>循環器疾患</a:t>
            </a:r>
            <a:r>
              <a:rPr lang="ja-JP" altLang="en-US" dirty="0" smtClean="0"/>
              <a:t>を有する</a:t>
            </a:r>
            <a:r>
              <a:rPr lang="ja-JP" altLang="ja-JP" dirty="0" smtClean="0"/>
              <a:t>人、乳幼児や高齢者はこれより低い濃度でも影響を生じる可能性があ</a:t>
            </a:r>
            <a:r>
              <a:rPr lang="ja-JP" altLang="en-US" dirty="0" smtClean="0"/>
              <a:t>る</a:t>
            </a:r>
            <a:r>
              <a:rPr lang="ja-JP" altLang="ja-JP" dirty="0" smtClean="0"/>
              <a:t>。</a:t>
            </a:r>
            <a:endParaRPr lang="en-US" altLang="ja-JP" dirty="0" smtClean="0"/>
          </a:p>
          <a:p>
            <a:pPr>
              <a:lnSpc>
                <a:spcPct val="110000"/>
              </a:lnSpc>
            </a:pPr>
            <a:r>
              <a:rPr lang="ja-JP" altLang="ja-JP" dirty="0" smtClean="0"/>
              <a:t>こうした人たちに</a:t>
            </a:r>
            <a:r>
              <a:rPr lang="ja-JP" altLang="en-US" dirty="0" smtClean="0"/>
              <a:t>おける</a:t>
            </a:r>
            <a:r>
              <a:rPr lang="ja-JP" altLang="ja-JP" dirty="0" smtClean="0"/>
              <a:t>影響は個人差が大きく、環境基準（</a:t>
            </a:r>
            <a:r>
              <a:rPr lang="en-US" altLang="ja-JP" dirty="0" smtClean="0"/>
              <a:t>1</a:t>
            </a:r>
            <a:r>
              <a:rPr lang="ja-JP" altLang="ja-JP" dirty="0" smtClean="0"/>
              <a:t>日平均値</a:t>
            </a:r>
            <a:r>
              <a:rPr lang="en-US" altLang="ja-JP" dirty="0" smtClean="0"/>
              <a:t>35µg/m</a:t>
            </a:r>
            <a:r>
              <a:rPr lang="en-US" altLang="ja-JP" baseline="30000" dirty="0" smtClean="0"/>
              <a:t>3</a:t>
            </a:r>
            <a:r>
              <a:rPr lang="ja-JP" altLang="ja-JP" dirty="0" smtClean="0"/>
              <a:t>）より低い濃度であっても健康影響がみられることがある</a:t>
            </a:r>
            <a:r>
              <a:rPr lang="ja-JP" altLang="en-US" dirty="0" smtClean="0"/>
              <a:t>。</a:t>
            </a:r>
            <a:endParaRPr lang="en-US" altLang="ja-JP" dirty="0" smtClean="0"/>
          </a:p>
          <a:p>
            <a:pPr>
              <a:lnSpc>
                <a:spcPct val="110000"/>
              </a:lnSpc>
            </a:pPr>
            <a:r>
              <a:rPr lang="ja-JP" altLang="ja-JP" dirty="0" smtClean="0"/>
              <a:t>普段から健康管理を心がけ、体調の変化に注意</a:t>
            </a:r>
            <a:r>
              <a:rPr lang="ja-JP" altLang="en-US" dirty="0" smtClean="0"/>
              <a:t>することが望ましい</a:t>
            </a:r>
            <a:r>
              <a:rPr lang="ja-JP" altLang="ja-JP" dirty="0" smtClean="0"/>
              <a:t>。</a:t>
            </a:r>
            <a:endParaRPr lang="en-US" altLang="ja-JP" dirty="0"/>
          </a:p>
          <a:p>
            <a:pPr lvl="1">
              <a:lnSpc>
                <a:spcPct val="110000"/>
              </a:lnSpc>
            </a:pPr>
            <a:r>
              <a:rPr lang="ja-JP" altLang="en-US" dirty="0" smtClean="0"/>
              <a:t>例えば、喘息</a:t>
            </a:r>
            <a:r>
              <a:rPr lang="ja-JP" altLang="ja-JP" dirty="0" smtClean="0"/>
              <a:t>の場合、せき、たん、呼吸困難などの</a:t>
            </a:r>
            <a:r>
              <a:rPr lang="ja-JP" altLang="en-US" dirty="0"/>
              <a:t>呼吸器</a:t>
            </a:r>
            <a:r>
              <a:rPr lang="ja-JP" altLang="ja-JP" dirty="0" smtClean="0"/>
              <a:t>症状</a:t>
            </a:r>
            <a:r>
              <a:rPr lang="ja-JP" altLang="en-US" dirty="0" smtClean="0"/>
              <a:t>、ピークフロー値の</a:t>
            </a:r>
            <a:r>
              <a:rPr lang="ja-JP" altLang="ja-JP" dirty="0" smtClean="0"/>
              <a:t>変化</a:t>
            </a:r>
            <a:r>
              <a:rPr lang="ja-JP" altLang="en-US" dirty="0" smtClean="0"/>
              <a:t>などに注意</a:t>
            </a:r>
            <a:endParaRPr kumimoji="1" lang="ja-JP" altLang="en-US" dirty="0"/>
          </a:p>
        </p:txBody>
      </p:sp>
    </p:spTree>
    <p:extLst>
      <p:ext uri="{BB962C8B-B14F-4D97-AF65-F5344CB8AC3E}">
        <p14:creationId xmlns:p14="http://schemas.microsoft.com/office/powerpoint/2010/main" val="378009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0"/>
            <a:ext cx="7029450" cy="1295400"/>
          </a:xfrm>
        </p:spPr>
        <p:txBody>
          <a:bodyPr/>
          <a:lstStyle/>
          <a:p>
            <a:r>
              <a:rPr kumimoji="1" lang="ja-JP" altLang="en-US" dirty="0" smtClean="0">
                <a:effectLst>
                  <a:outerShdw blurRad="38100" dist="38100" dir="2700000" algn="tl">
                    <a:srgbClr val="000000">
                      <a:alpha val="43137"/>
                    </a:srgbClr>
                  </a:outerShdw>
                </a:effectLst>
              </a:rPr>
              <a:t>高濃度汚染時に注意すべきこと</a:t>
            </a:r>
            <a:endParaRPr kumimoji="1" lang="ja-JP" altLang="en-US"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395536" y="1424066"/>
            <a:ext cx="7776864" cy="5433934"/>
          </a:xfrm>
        </p:spPr>
        <p:txBody>
          <a:bodyPr/>
          <a:lstStyle/>
          <a:p>
            <a:r>
              <a:rPr lang="ja-JP" altLang="en-US" dirty="0" smtClean="0"/>
              <a:t>大気汚染濃度に注意し、高濃度時は</a:t>
            </a:r>
            <a:r>
              <a:rPr lang="ja-JP" altLang="en-US" dirty="0"/>
              <a:t>、不要不急の外出や屋外での長時間の激しい運動をできるだけ</a:t>
            </a:r>
            <a:r>
              <a:rPr lang="ja-JP" altLang="en-US" dirty="0" smtClean="0"/>
              <a:t>減らす。</a:t>
            </a:r>
            <a:endParaRPr lang="ja-JP" altLang="en-US" dirty="0"/>
          </a:p>
          <a:p>
            <a:r>
              <a:rPr lang="ja-JP" altLang="en-US" dirty="0" smtClean="0"/>
              <a:t>呼吸器</a:t>
            </a:r>
            <a:r>
              <a:rPr lang="ja-JP" altLang="en-US" dirty="0"/>
              <a:t>や循環器に疾患のある方</a:t>
            </a:r>
            <a:r>
              <a:rPr lang="ja-JP" altLang="en-US" dirty="0" smtClean="0"/>
              <a:t>、小児、高齢者は</a:t>
            </a:r>
            <a:r>
              <a:rPr lang="ja-JP" altLang="en-US" dirty="0"/>
              <a:t>、</a:t>
            </a:r>
            <a:r>
              <a:rPr lang="ja-JP" altLang="en-US" dirty="0" smtClean="0"/>
              <a:t>体調の変化に注意し、</a:t>
            </a:r>
            <a:r>
              <a:rPr lang="ja-JP" altLang="en-US" dirty="0"/>
              <a:t>より慎重な行動が</a:t>
            </a:r>
            <a:r>
              <a:rPr lang="ja-JP" altLang="en-US" dirty="0" smtClean="0"/>
              <a:t>望まれる。</a:t>
            </a:r>
            <a:endParaRPr lang="ja-JP" altLang="en-US" dirty="0"/>
          </a:p>
          <a:p>
            <a:r>
              <a:rPr lang="ja-JP" altLang="en-US" dirty="0" smtClean="0"/>
              <a:t>外出</a:t>
            </a:r>
            <a:r>
              <a:rPr lang="ja-JP" altLang="en-US" dirty="0"/>
              <a:t>する場合は、マスクを着用する。</a:t>
            </a:r>
          </a:p>
          <a:p>
            <a:r>
              <a:rPr lang="ja-JP" altLang="en-US" dirty="0" smtClean="0"/>
              <a:t>室内には必要に応じて空気</a:t>
            </a:r>
            <a:r>
              <a:rPr lang="ja-JP" altLang="en-US" dirty="0"/>
              <a:t>清浄機を</a:t>
            </a:r>
            <a:r>
              <a:rPr lang="ja-JP" altLang="en-US" dirty="0" smtClean="0"/>
              <a:t>設置し、 </a:t>
            </a:r>
            <a:r>
              <a:rPr lang="ja-JP" altLang="en-US" dirty="0"/>
              <a:t>ドアや窓を閉め、風が通る</a:t>
            </a:r>
            <a:r>
              <a:rPr lang="ja-JP" altLang="en-US" dirty="0" smtClean="0"/>
              <a:t>隙間をふさぐ</a:t>
            </a:r>
            <a:r>
              <a:rPr lang="ja-JP" altLang="en-US" dirty="0"/>
              <a:t>。</a:t>
            </a:r>
          </a:p>
          <a:p>
            <a:r>
              <a:rPr lang="ja-JP" altLang="en-US" dirty="0" smtClean="0"/>
              <a:t>室内での禁煙など、他</a:t>
            </a:r>
            <a:r>
              <a:rPr lang="ja-JP" altLang="en-US" dirty="0"/>
              <a:t>の</a:t>
            </a:r>
            <a:r>
              <a:rPr lang="ja-JP" altLang="en-US" dirty="0" smtClean="0"/>
              <a:t>汚染源にも注意する。</a:t>
            </a:r>
            <a:endParaRPr kumimoji="1" lang="ja-JP" altLang="en-US" dirty="0"/>
          </a:p>
        </p:txBody>
      </p:sp>
    </p:spTree>
    <p:extLst>
      <p:ext uri="{BB962C8B-B14F-4D97-AF65-F5344CB8AC3E}">
        <p14:creationId xmlns:p14="http://schemas.microsoft.com/office/powerpoint/2010/main" val="723303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30"/>
            <a:ext cx="7029450" cy="1295400"/>
          </a:xfrm>
        </p:spPr>
        <p:txBody>
          <a:bodyPr/>
          <a:lstStyle/>
          <a:p>
            <a:r>
              <a:rPr kumimoji="1" lang="ja-JP" altLang="en-US" sz="4800" dirty="0" smtClean="0">
                <a:effectLst>
                  <a:outerShdw blurRad="38100" dist="38100" dir="2700000" algn="tl">
                    <a:srgbClr val="000000">
                      <a:alpha val="43137"/>
                    </a:srgbClr>
                  </a:outerShdw>
                </a:effectLst>
              </a:rPr>
              <a:t>マスクの着用法</a:t>
            </a:r>
            <a:endParaRPr kumimoji="1" lang="ja-JP" altLang="en-US" sz="48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371525" y="1320288"/>
            <a:ext cx="8229600" cy="5112568"/>
          </a:xfrm>
        </p:spPr>
        <p:txBody>
          <a:bodyPr/>
          <a:lstStyle/>
          <a:p>
            <a:r>
              <a:rPr lang="ja-JP" altLang="en-US" dirty="0"/>
              <a:t>自分の顔に合った形状、サイズのマスクをあらかじめ探して</a:t>
            </a:r>
            <a:r>
              <a:rPr lang="ja-JP" altLang="en-US" dirty="0" smtClean="0"/>
              <a:t>おく。</a:t>
            </a:r>
            <a:endParaRPr lang="ja-JP" altLang="en-US" dirty="0"/>
          </a:p>
          <a:p>
            <a:r>
              <a:rPr lang="ja-JP" altLang="en-US" dirty="0" smtClean="0"/>
              <a:t>子供</a:t>
            </a:r>
            <a:r>
              <a:rPr lang="ja-JP" altLang="en-US" dirty="0"/>
              <a:t>は子供用のサイズを</a:t>
            </a:r>
            <a:r>
              <a:rPr lang="ja-JP" altLang="en-US" dirty="0" smtClean="0"/>
              <a:t>着用する。</a:t>
            </a:r>
            <a:endParaRPr lang="ja-JP" altLang="en-US" dirty="0"/>
          </a:p>
          <a:p>
            <a:r>
              <a:rPr lang="ja-JP" altLang="en-US" dirty="0" smtClean="0"/>
              <a:t>鼻</a:t>
            </a:r>
            <a:r>
              <a:rPr lang="ja-JP" altLang="en-US" dirty="0"/>
              <a:t>の両脇やあご、頬のラインに隙間のできないように</a:t>
            </a:r>
            <a:r>
              <a:rPr lang="ja-JP" altLang="en-US" dirty="0" smtClean="0"/>
              <a:t>する。</a:t>
            </a:r>
            <a:endParaRPr lang="en-US" altLang="ja-JP" dirty="0" smtClean="0"/>
          </a:p>
          <a:p>
            <a:r>
              <a:rPr lang="ja-JP" altLang="en-US" dirty="0"/>
              <a:t>着用後、空気が漏れる部分がないか確認</a:t>
            </a:r>
            <a:r>
              <a:rPr lang="ja-JP" altLang="en-US" dirty="0" smtClean="0"/>
              <a:t>する。</a:t>
            </a:r>
            <a:endParaRPr lang="ja-JP" altLang="en-US" dirty="0"/>
          </a:p>
          <a:p>
            <a:r>
              <a:rPr lang="ja-JP" altLang="en-US" dirty="0" smtClean="0"/>
              <a:t>着ける場所</a:t>
            </a:r>
            <a:r>
              <a:rPr lang="ja-JP" altLang="en-US" dirty="0"/>
              <a:t>、状況を選ぶ（通勤・通学、買い物</a:t>
            </a:r>
            <a:r>
              <a:rPr lang="ja-JP" altLang="en-US" dirty="0" smtClean="0"/>
              <a:t>）。</a:t>
            </a:r>
            <a:endParaRPr lang="ja-JP" altLang="en-US" dirty="0"/>
          </a:p>
          <a:p>
            <a:r>
              <a:rPr lang="ja-JP" altLang="en-US" dirty="0" smtClean="0"/>
              <a:t>マスク着用</a:t>
            </a:r>
            <a:r>
              <a:rPr lang="ja-JP" altLang="en-US" dirty="0"/>
              <a:t>は保湿効果も期待でき、のどを</a:t>
            </a:r>
            <a:r>
              <a:rPr lang="ja-JP" altLang="en-US" dirty="0" smtClean="0"/>
              <a:t>守る。</a:t>
            </a:r>
            <a:endParaRPr lang="ja-JP" altLang="en-US" dirty="0"/>
          </a:p>
          <a:p>
            <a:r>
              <a:rPr lang="ja-JP" altLang="en-US" dirty="0" smtClean="0"/>
              <a:t>慣れた</a:t>
            </a:r>
            <a:r>
              <a:rPr lang="ja-JP" altLang="en-US" dirty="0"/>
              <a:t>からといってまったく着けないのは</a:t>
            </a:r>
            <a:r>
              <a:rPr lang="ja-JP" altLang="en-US" dirty="0" smtClean="0"/>
              <a:t>危険。</a:t>
            </a:r>
            <a:endParaRPr lang="en-US" altLang="ja-JP" dirty="0" smtClean="0"/>
          </a:p>
          <a:p>
            <a:r>
              <a:rPr lang="ja-JP" altLang="en-US" dirty="0" smtClean="0"/>
              <a:t>使い捨ての</a:t>
            </a:r>
            <a:r>
              <a:rPr lang="ja-JP" altLang="en-US" dirty="0"/>
              <a:t>ものを何度も使用</a:t>
            </a:r>
            <a:r>
              <a:rPr lang="ja-JP" altLang="en-US" dirty="0" smtClean="0"/>
              <a:t>しない。 </a:t>
            </a:r>
            <a:endParaRPr kumimoji="1" lang="ja-JP" altLang="en-US" dirty="0"/>
          </a:p>
        </p:txBody>
      </p:sp>
    </p:spTree>
    <p:extLst>
      <p:ext uri="{BB962C8B-B14F-4D97-AF65-F5344CB8AC3E}">
        <p14:creationId xmlns:p14="http://schemas.microsoft.com/office/powerpoint/2010/main" val="3788928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51520" y="1901604"/>
            <a:ext cx="8437515" cy="4874632"/>
          </a:xfrm>
          <a:prstGeom prst="rect">
            <a:avLst/>
          </a:prstGeom>
        </p:spPr>
      </p:pic>
      <p:sp>
        <p:nvSpPr>
          <p:cNvPr id="2" name="タイトル 1"/>
          <p:cNvSpPr>
            <a:spLocks noGrp="1"/>
          </p:cNvSpPr>
          <p:nvPr>
            <p:ph type="title"/>
          </p:nvPr>
        </p:nvSpPr>
        <p:spPr>
          <a:xfrm>
            <a:off x="755576" y="517579"/>
            <a:ext cx="7029450" cy="864096"/>
          </a:xfrm>
        </p:spPr>
        <p:txBody>
          <a:bodyPr/>
          <a:lstStyle/>
          <a:p>
            <a:r>
              <a:rPr kumimoji="1" lang="ja-JP" altLang="en-US" sz="4800" dirty="0" smtClean="0">
                <a:effectLst>
                  <a:outerShdw blurRad="38100" dist="38100" dir="2700000" algn="tl">
                    <a:srgbClr val="000000">
                      <a:alpha val="43137"/>
                    </a:srgbClr>
                  </a:outerShdw>
                </a:effectLst>
              </a:rPr>
              <a:t>屋内</a:t>
            </a:r>
            <a:r>
              <a:rPr kumimoji="1" lang="en-US" altLang="ja-JP" sz="4800" dirty="0" smtClean="0">
                <a:effectLst>
                  <a:outerShdw blurRad="38100" dist="38100" dir="2700000" algn="tl">
                    <a:srgbClr val="000000">
                      <a:alpha val="43137"/>
                    </a:srgbClr>
                  </a:outerShdw>
                </a:effectLst>
              </a:rPr>
              <a:t>PM</a:t>
            </a:r>
            <a:r>
              <a:rPr kumimoji="1" lang="en-US" altLang="ja-JP" sz="4800" baseline="-25000" dirty="0" smtClean="0">
                <a:effectLst>
                  <a:outerShdw blurRad="38100" dist="38100" dir="2700000" algn="tl">
                    <a:srgbClr val="000000">
                      <a:alpha val="43137"/>
                    </a:srgbClr>
                  </a:outerShdw>
                </a:effectLst>
              </a:rPr>
              <a:t>2.5</a:t>
            </a:r>
            <a:r>
              <a:rPr kumimoji="1" lang="ja-JP" altLang="en-US" sz="4800" dirty="0" smtClean="0">
                <a:effectLst>
                  <a:outerShdw blurRad="38100" dist="38100" dir="2700000" algn="tl">
                    <a:srgbClr val="000000">
                      <a:alpha val="43137"/>
                    </a:srgbClr>
                  </a:outerShdw>
                </a:effectLst>
              </a:rPr>
              <a:t>濃度の推移</a:t>
            </a:r>
            <a:endParaRPr kumimoji="1" lang="ja-JP" altLang="en-US" sz="4800" dirty="0">
              <a:effectLst>
                <a:outerShdw blurRad="38100" dist="38100" dir="2700000" algn="tl">
                  <a:srgbClr val="000000">
                    <a:alpha val="43137"/>
                  </a:srgbClr>
                </a:outerShdw>
              </a:effectLst>
            </a:endParaRPr>
          </a:p>
        </p:txBody>
      </p:sp>
      <p:cxnSp>
        <p:nvCxnSpPr>
          <p:cNvPr id="8" name="直線矢印コネクタ 7"/>
          <p:cNvCxnSpPr/>
          <p:nvPr/>
        </p:nvCxnSpPr>
        <p:spPr>
          <a:xfrm flipH="1">
            <a:off x="5898341" y="2636912"/>
            <a:ext cx="401851" cy="0"/>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545268" y="1725842"/>
            <a:ext cx="1107996" cy="738664"/>
          </a:xfrm>
          <a:prstGeom prst="rect">
            <a:avLst/>
          </a:prstGeom>
          <a:noFill/>
        </p:spPr>
        <p:txBody>
          <a:bodyPr vert="horz" wrap="none" rtlCol="0">
            <a:spAutoFit/>
          </a:bodyPr>
          <a:lstStyle/>
          <a:p>
            <a:pPr algn="ctr"/>
            <a:r>
              <a:rPr kumimoji="1" lang="ja-JP" altLang="en-US" sz="2400" dirty="0" smtClean="0">
                <a:solidFill>
                  <a:srgbClr val="FF0000"/>
                </a:solidFill>
              </a:rPr>
              <a:t>窓開放</a:t>
            </a:r>
            <a:endParaRPr kumimoji="1" lang="en-US" altLang="ja-JP" sz="2400" dirty="0" smtClean="0">
              <a:solidFill>
                <a:srgbClr val="FF0000"/>
              </a:solidFill>
            </a:endParaRPr>
          </a:p>
          <a:p>
            <a:pPr algn="ctr"/>
            <a:r>
              <a:rPr lang="en-US" altLang="ja-JP" dirty="0" smtClean="0">
                <a:solidFill>
                  <a:srgbClr val="FF0000"/>
                </a:solidFill>
              </a:rPr>
              <a:t>(10</a:t>
            </a:r>
            <a:r>
              <a:rPr lang="ja-JP" altLang="en-US" dirty="0" smtClean="0">
                <a:solidFill>
                  <a:srgbClr val="FF0000"/>
                </a:solidFill>
              </a:rPr>
              <a:t>分間</a:t>
            </a:r>
            <a:r>
              <a:rPr lang="en-US" altLang="ja-JP"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550390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7461498" cy="1242545"/>
          </a:xfrm>
        </p:spPr>
        <p:txBody>
          <a:bodyPr/>
          <a:lstStyle/>
          <a:p>
            <a:pPr algn="ctr"/>
            <a:r>
              <a:rPr kumimoji="1" lang="ja-JP" altLang="en-US" sz="4800" dirty="0" smtClean="0">
                <a:effectLst>
                  <a:outerShdw blurRad="38100" dist="38100" dir="2700000" algn="tl">
                    <a:srgbClr val="000000">
                      <a:alpha val="43137"/>
                    </a:srgbClr>
                  </a:outerShdw>
                </a:effectLst>
              </a:rPr>
              <a:t>家庭内喫煙と</a:t>
            </a:r>
            <a:r>
              <a:rPr kumimoji="1" lang="en-US" altLang="ja-JP" sz="4800" dirty="0" smtClean="0">
                <a:effectLst>
                  <a:outerShdw blurRad="38100" dist="38100" dir="2700000" algn="tl">
                    <a:srgbClr val="000000">
                      <a:alpha val="43137"/>
                    </a:srgbClr>
                  </a:outerShdw>
                </a:effectLst>
              </a:rPr>
              <a:t>PM</a:t>
            </a:r>
            <a:r>
              <a:rPr kumimoji="1" lang="en-US" altLang="ja-JP" sz="4800" baseline="-25000" dirty="0" smtClean="0">
                <a:effectLst>
                  <a:outerShdw blurRad="38100" dist="38100" dir="2700000" algn="tl">
                    <a:srgbClr val="000000">
                      <a:alpha val="43137"/>
                    </a:srgbClr>
                  </a:outerShdw>
                </a:effectLst>
              </a:rPr>
              <a:t>2.5</a:t>
            </a:r>
            <a:r>
              <a:rPr kumimoji="1" lang="ja-JP" altLang="en-US" sz="4800" dirty="0" smtClean="0">
                <a:effectLst>
                  <a:outerShdw blurRad="38100" dist="38100" dir="2700000" algn="tl">
                    <a:srgbClr val="000000">
                      <a:alpha val="43137"/>
                    </a:srgbClr>
                  </a:outerShdw>
                </a:effectLst>
              </a:rPr>
              <a:t>濃度</a:t>
            </a:r>
            <a:r>
              <a:rPr kumimoji="1" lang="en-US" altLang="ja-JP" sz="4400" dirty="0" smtClean="0">
                <a:effectLst>
                  <a:outerShdw blurRad="38100" dist="38100" dir="2700000" algn="tl">
                    <a:srgbClr val="000000">
                      <a:alpha val="43137"/>
                    </a:srgbClr>
                  </a:outerShdw>
                </a:effectLst>
              </a:rPr>
              <a:t/>
            </a:r>
            <a:br>
              <a:rPr kumimoji="1" lang="en-US" altLang="ja-JP" sz="4400" dirty="0" smtClean="0">
                <a:effectLst>
                  <a:outerShdw blurRad="38100" dist="38100" dir="2700000" algn="tl">
                    <a:srgbClr val="000000">
                      <a:alpha val="43137"/>
                    </a:srgbClr>
                  </a:outerShdw>
                </a:effectLst>
              </a:rPr>
            </a:br>
            <a:r>
              <a:rPr kumimoji="1" lang="ja-JP" altLang="en-US" sz="2800" dirty="0" smtClean="0">
                <a:effectLst>
                  <a:outerShdw blurRad="38100" dist="38100" dir="2700000" algn="tl">
                    <a:srgbClr val="000000">
                      <a:alpha val="43137"/>
                    </a:srgbClr>
                  </a:outerShdw>
                </a:effectLst>
              </a:rPr>
              <a:t>（スコットランドの家屋における</a:t>
            </a:r>
            <a:r>
              <a:rPr kumimoji="1" lang="en-US" altLang="ja-JP" sz="2800" dirty="0" smtClean="0">
                <a:effectLst>
                  <a:outerShdw blurRad="38100" dist="38100" dir="2700000" algn="tl">
                    <a:srgbClr val="000000">
                      <a:alpha val="43137"/>
                    </a:srgbClr>
                  </a:outerShdw>
                </a:effectLst>
              </a:rPr>
              <a:t>24</a:t>
            </a:r>
            <a:r>
              <a:rPr kumimoji="1" lang="ja-JP" altLang="en-US" sz="2800" dirty="0" smtClean="0">
                <a:effectLst>
                  <a:outerShdw blurRad="38100" dist="38100" dir="2700000" algn="tl">
                    <a:srgbClr val="000000">
                      <a:alpha val="43137"/>
                    </a:srgbClr>
                  </a:outerShdw>
                </a:effectLst>
              </a:rPr>
              <a:t>時間平均濃度）</a:t>
            </a:r>
            <a:endParaRPr kumimoji="1" lang="ja-JP" altLang="en-US" sz="2800" dirty="0">
              <a:effectLst>
                <a:outerShdw blurRad="38100" dist="38100" dir="2700000" algn="tl">
                  <a:srgbClr val="000000">
                    <a:alpha val="43137"/>
                  </a:srgbClr>
                </a:outerShdw>
              </a:effectLst>
            </a:endParaRPr>
          </a:p>
        </p:txBody>
      </p:sp>
      <p:sp>
        <p:nvSpPr>
          <p:cNvPr id="6" name="正方形/長方形 5"/>
          <p:cNvSpPr/>
          <p:nvPr/>
        </p:nvSpPr>
        <p:spPr>
          <a:xfrm>
            <a:off x="2987824" y="6381328"/>
            <a:ext cx="6048672" cy="369332"/>
          </a:xfrm>
          <a:prstGeom prst="rect">
            <a:avLst/>
          </a:prstGeom>
        </p:spPr>
        <p:txBody>
          <a:bodyPr wrap="square">
            <a:spAutoFit/>
          </a:bodyPr>
          <a:lstStyle/>
          <a:p>
            <a:r>
              <a:rPr lang="en-US" altLang="ja-JP" dirty="0" smtClean="0">
                <a:latin typeface="Times New Roman" panose="02020603050405020304" pitchFamily="18" charset="0"/>
                <a:cs typeface="Times New Roman" panose="02020603050405020304" pitchFamily="18" charset="0"/>
              </a:rPr>
              <a:t>(Osman, et al. Am J </a:t>
            </a:r>
            <a:r>
              <a:rPr lang="en-US" altLang="ja-JP" dirty="0" err="1" smtClean="0">
                <a:latin typeface="Times New Roman" panose="02020603050405020304" pitchFamily="18" charset="0"/>
                <a:cs typeface="Times New Roman" panose="02020603050405020304" pitchFamily="18" charset="0"/>
              </a:rPr>
              <a:t>Respir</a:t>
            </a:r>
            <a:r>
              <a:rPr lang="en-US" altLang="ja-JP" dirty="0" smtClean="0">
                <a:latin typeface="Times New Roman" panose="02020603050405020304" pitchFamily="18" charset="0"/>
                <a:cs typeface="Times New Roman" panose="02020603050405020304" pitchFamily="18" charset="0"/>
              </a:rPr>
              <a:t> </a:t>
            </a:r>
            <a:r>
              <a:rPr lang="en-US" altLang="ja-JP" dirty="0" err="1" smtClean="0">
                <a:latin typeface="Times New Roman" panose="02020603050405020304" pitchFamily="18" charset="0"/>
                <a:cs typeface="Times New Roman" panose="02020603050405020304" pitchFamily="18" charset="0"/>
              </a:rPr>
              <a:t>Crit</a:t>
            </a:r>
            <a:r>
              <a:rPr lang="en-US" altLang="ja-JP" dirty="0" smtClean="0">
                <a:latin typeface="Times New Roman" panose="02020603050405020304" pitchFamily="18" charset="0"/>
                <a:cs typeface="Times New Roman" panose="02020603050405020304" pitchFamily="18" charset="0"/>
              </a:rPr>
              <a:t> Care Med 176:465-472, 2007) </a:t>
            </a:r>
            <a:endParaRPr lang="ja-JP" altLang="en-US" dirty="0">
              <a:latin typeface="Times New Roman" panose="02020603050405020304" pitchFamily="18" charset="0"/>
              <a:cs typeface="Times New Roman" panose="02020603050405020304" pitchFamily="18" charset="0"/>
            </a:endParaRPr>
          </a:p>
        </p:txBody>
      </p:sp>
      <p:sp>
        <p:nvSpPr>
          <p:cNvPr id="8" name="コンテンツ プレースホルダ 2"/>
          <p:cNvSpPr txBox="1">
            <a:spLocks/>
          </p:cNvSpPr>
          <p:nvPr/>
        </p:nvSpPr>
        <p:spPr bwMode="auto">
          <a:xfrm>
            <a:off x="683568" y="5013176"/>
            <a:ext cx="7992888"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a:lnSpc>
                <a:spcPct val="114000"/>
              </a:lnSpc>
              <a:spcBef>
                <a:spcPts val="0"/>
              </a:spcBef>
              <a:buNone/>
            </a:pPr>
            <a:r>
              <a:rPr lang="ja-JP" altLang="en-US" sz="2800" kern="0" dirty="0" smtClean="0"/>
              <a:t>喫煙者がいると家屋内の</a:t>
            </a:r>
            <a:r>
              <a:rPr lang="en-US" altLang="ja-JP" sz="2800" kern="0" dirty="0" smtClean="0"/>
              <a:t>PM</a:t>
            </a:r>
            <a:r>
              <a:rPr lang="en-US" altLang="ja-JP" sz="2800" kern="0" baseline="-25000" dirty="0" smtClean="0"/>
              <a:t>2.5</a:t>
            </a:r>
            <a:r>
              <a:rPr lang="ja-JP" altLang="en-US" sz="2800" kern="0" dirty="0" smtClean="0"/>
              <a:t>濃度は非常に高い。</a:t>
            </a:r>
            <a:endParaRPr lang="en-US" altLang="ja-JP" sz="2800" kern="0" dirty="0" smtClean="0"/>
          </a:p>
          <a:p>
            <a:pPr lvl="1">
              <a:lnSpc>
                <a:spcPct val="114000"/>
              </a:lnSpc>
              <a:spcBef>
                <a:spcPts val="0"/>
              </a:spcBef>
              <a:buFont typeface="Wingdings" panose="05000000000000000000" pitchFamily="2" charset="2"/>
              <a:buChar char="u"/>
            </a:pPr>
            <a:r>
              <a:rPr lang="ja-JP" altLang="en-US" sz="2400" kern="0" dirty="0" smtClean="0"/>
              <a:t>喫煙者のいない家庭</a:t>
            </a:r>
            <a:r>
              <a:rPr lang="en-US" altLang="ja-JP" sz="2400" kern="0" dirty="0"/>
              <a:t>	</a:t>
            </a:r>
            <a:r>
              <a:rPr lang="en-US" altLang="ja-JP" sz="2400" kern="0" dirty="0" smtClean="0"/>
              <a:t>	</a:t>
            </a:r>
            <a:r>
              <a:rPr lang="ja-JP" altLang="en-US" sz="2400" kern="0" dirty="0"/>
              <a:t> </a:t>
            </a:r>
            <a:r>
              <a:rPr lang="ja-JP" altLang="en-US" sz="2400" kern="0" dirty="0" smtClean="0"/>
              <a:t> </a:t>
            </a:r>
            <a:r>
              <a:rPr lang="en-US" altLang="ja-JP" sz="2400" kern="0" dirty="0" smtClean="0"/>
              <a:t>8 </a:t>
            </a:r>
            <a:r>
              <a:rPr lang="en-US" altLang="ja-JP" sz="2400" kern="0" dirty="0" smtClean="0">
                <a:latin typeface="Symbol" panose="05050102010706020507" pitchFamily="18" charset="2"/>
              </a:rPr>
              <a:t>m</a:t>
            </a:r>
            <a:r>
              <a:rPr lang="en-US" altLang="ja-JP" sz="2400" kern="0" dirty="0" smtClean="0"/>
              <a:t>g/m</a:t>
            </a:r>
            <a:r>
              <a:rPr lang="en-US" altLang="ja-JP" sz="2400" kern="0" baseline="30000" dirty="0" smtClean="0"/>
              <a:t>3</a:t>
            </a:r>
          </a:p>
          <a:p>
            <a:pPr lvl="1">
              <a:lnSpc>
                <a:spcPct val="114000"/>
              </a:lnSpc>
              <a:spcBef>
                <a:spcPts val="0"/>
              </a:spcBef>
              <a:buFont typeface="Wingdings" panose="05000000000000000000" pitchFamily="2" charset="2"/>
              <a:buChar char="u"/>
            </a:pPr>
            <a:r>
              <a:rPr lang="ja-JP" altLang="en-US" sz="2400" kern="0" dirty="0" smtClean="0"/>
              <a:t>一人でも喫煙者のいる家庭</a:t>
            </a:r>
            <a:r>
              <a:rPr lang="en-US" altLang="ja-JP" sz="2400" kern="0" dirty="0"/>
              <a:t>	</a:t>
            </a:r>
            <a:r>
              <a:rPr lang="en-US" altLang="ja-JP" sz="2400" kern="0" dirty="0" smtClean="0"/>
              <a:t>71 </a:t>
            </a:r>
            <a:r>
              <a:rPr lang="en-US" altLang="ja-JP" sz="2400" kern="0" dirty="0" smtClean="0">
                <a:latin typeface="Symbol" panose="05050102010706020507" pitchFamily="18" charset="2"/>
              </a:rPr>
              <a:t>m</a:t>
            </a:r>
            <a:r>
              <a:rPr lang="en-US" altLang="ja-JP" sz="2400" kern="0" dirty="0" smtClean="0"/>
              <a:t>g/m</a:t>
            </a:r>
            <a:r>
              <a:rPr lang="en-US" altLang="ja-JP" sz="2400" kern="0" baseline="30000" dirty="0" smtClean="0"/>
              <a:t>3</a:t>
            </a:r>
            <a:endParaRPr lang="en-US" altLang="ja-JP" sz="2400" kern="0" baseline="30000" dirty="0"/>
          </a:p>
        </p:txBody>
      </p:sp>
      <p:pic>
        <p:nvPicPr>
          <p:cNvPr id="7" name="図 6"/>
          <p:cNvPicPr>
            <a:picLocks noChangeAspect="1"/>
          </p:cNvPicPr>
          <p:nvPr/>
        </p:nvPicPr>
        <p:blipFill>
          <a:blip r:embed="rId2"/>
          <a:stretch>
            <a:fillRect/>
          </a:stretch>
        </p:blipFill>
        <p:spPr>
          <a:xfrm>
            <a:off x="2339752" y="1556060"/>
            <a:ext cx="4510661" cy="3363959"/>
          </a:xfrm>
          <a:prstGeom prst="rect">
            <a:avLst/>
          </a:prstGeom>
        </p:spPr>
      </p:pic>
    </p:spTree>
    <p:extLst>
      <p:ext uri="{BB962C8B-B14F-4D97-AF65-F5344CB8AC3E}">
        <p14:creationId xmlns:p14="http://schemas.microsoft.com/office/powerpoint/2010/main" val="3153990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57748"/>
            <a:ext cx="7272808" cy="1295400"/>
          </a:xfrm>
        </p:spPr>
        <p:txBody>
          <a:bodyPr/>
          <a:lstStyle/>
          <a:p>
            <a:pPr algn="ctr">
              <a:spcBef>
                <a:spcPts val="600"/>
              </a:spcBef>
            </a:pPr>
            <a:r>
              <a:rPr kumimoji="1" lang="ja-JP" altLang="en-US" sz="4400" dirty="0" smtClean="0">
                <a:effectLst>
                  <a:outerShdw blurRad="38100" dist="38100" dir="2700000" algn="tl">
                    <a:srgbClr val="000000">
                      <a:alpha val="43137"/>
                    </a:srgbClr>
                  </a:outerShdw>
                </a:effectLst>
              </a:rPr>
              <a:t>家屋内</a:t>
            </a:r>
            <a:r>
              <a:rPr kumimoji="1" lang="en-US" altLang="ja-JP" sz="4400" dirty="0" smtClean="0">
                <a:effectLst>
                  <a:outerShdw blurRad="38100" dist="38100" dir="2700000" algn="tl">
                    <a:srgbClr val="000000">
                      <a:alpha val="43137"/>
                    </a:srgbClr>
                  </a:outerShdw>
                </a:effectLst>
              </a:rPr>
              <a:t>PM</a:t>
            </a:r>
            <a:r>
              <a:rPr kumimoji="1" lang="en-US" altLang="ja-JP" sz="4400" baseline="-25000" dirty="0" smtClean="0">
                <a:effectLst>
                  <a:outerShdw blurRad="38100" dist="38100" dir="2700000" algn="tl">
                    <a:srgbClr val="000000">
                      <a:alpha val="43137"/>
                    </a:srgbClr>
                  </a:outerShdw>
                </a:effectLst>
              </a:rPr>
              <a:t>2.5</a:t>
            </a:r>
            <a:r>
              <a:rPr kumimoji="1" lang="ja-JP" altLang="en-US" sz="4400" dirty="0" smtClean="0">
                <a:effectLst>
                  <a:outerShdw blurRad="38100" dist="38100" dir="2700000" algn="tl">
                    <a:srgbClr val="000000">
                      <a:alpha val="43137"/>
                    </a:srgbClr>
                  </a:outerShdw>
                </a:effectLst>
              </a:rPr>
              <a:t>濃度</a:t>
            </a:r>
            <a:r>
              <a:rPr kumimoji="1" lang="ja-JP" altLang="en-US" sz="3600" dirty="0" smtClean="0">
                <a:effectLst>
                  <a:outerShdw blurRad="38100" dist="38100" dir="2700000" algn="tl">
                    <a:srgbClr val="000000">
                      <a:alpha val="43137"/>
                    </a:srgbClr>
                  </a:outerShdw>
                </a:effectLst>
              </a:rPr>
              <a:t>（</a:t>
            </a:r>
            <a:r>
              <a:rPr kumimoji="1" lang="en-US" altLang="ja-JP" sz="3600" dirty="0" smtClean="0">
                <a:effectLst>
                  <a:outerShdw blurRad="38100" dist="38100" dir="2700000" algn="tl">
                    <a:srgbClr val="000000">
                      <a:alpha val="43137"/>
                    </a:srgbClr>
                  </a:outerShdw>
                </a:effectLst>
              </a:rPr>
              <a:t>24</a:t>
            </a:r>
            <a:r>
              <a:rPr kumimoji="1" lang="ja-JP" altLang="en-US" sz="3600" dirty="0" smtClean="0">
                <a:effectLst>
                  <a:outerShdw blurRad="38100" dist="38100" dir="2700000" algn="tl">
                    <a:srgbClr val="000000">
                      <a:alpha val="43137"/>
                    </a:srgbClr>
                  </a:outerShdw>
                </a:effectLst>
              </a:rPr>
              <a:t>時間平均）</a:t>
            </a:r>
            <a:r>
              <a:rPr kumimoji="1" lang="en-US" altLang="ja-JP" sz="3600" dirty="0" smtClean="0">
                <a:effectLst>
                  <a:outerShdw blurRad="38100" dist="38100" dir="2700000" algn="tl">
                    <a:srgbClr val="000000">
                      <a:alpha val="43137"/>
                    </a:srgbClr>
                  </a:outerShdw>
                </a:effectLst>
              </a:rPr>
              <a:t/>
            </a:r>
            <a:br>
              <a:rPr kumimoji="1" lang="en-US" altLang="ja-JP" sz="3600" dirty="0" smtClean="0">
                <a:effectLst>
                  <a:outerShdw blurRad="38100" dist="38100" dir="2700000" algn="tl">
                    <a:srgbClr val="000000">
                      <a:alpha val="43137"/>
                    </a:srgbClr>
                  </a:outerShdw>
                </a:effectLst>
              </a:rPr>
            </a:br>
            <a:r>
              <a:rPr kumimoji="1" lang="ja-JP" altLang="en-US" sz="3600" dirty="0" smtClean="0">
                <a:effectLst>
                  <a:outerShdw blurRad="38100" dist="38100" dir="2700000" algn="tl">
                    <a:srgbClr val="000000">
                      <a:alpha val="43137"/>
                    </a:srgbClr>
                  </a:outerShdw>
                </a:effectLst>
              </a:rPr>
              <a:t>屋内発生源別</a:t>
            </a:r>
            <a:endParaRPr kumimoji="1" lang="ja-JP" altLang="en-US" sz="36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37427" y="5767387"/>
            <a:ext cx="8701432" cy="379214"/>
          </a:xfrm>
        </p:spPr>
        <p:txBody>
          <a:bodyPr/>
          <a:lstStyle/>
          <a:p>
            <a:pPr marL="0" indent="0">
              <a:buNone/>
            </a:pPr>
            <a:r>
              <a:rPr kumimoji="1" lang="ja-JP" altLang="en-US" sz="2800" dirty="0" smtClean="0">
                <a:solidFill>
                  <a:srgbClr val="0033CC"/>
                </a:solidFill>
              </a:rPr>
              <a:t>喫煙者がいる家庭</a:t>
            </a:r>
            <a:r>
              <a:rPr kumimoji="1" lang="en-US" altLang="ja-JP" sz="2800" dirty="0" smtClean="0">
                <a:solidFill>
                  <a:srgbClr val="0033CC"/>
                </a:solidFill>
              </a:rPr>
              <a:t>:</a:t>
            </a:r>
            <a:r>
              <a:rPr kumimoji="1" lang="ja-JP" altLang="en-US" sz="2800" dirty="0" smtClean="0">
                <a:solidFill>
                  <a:srgbClr val="0033CC"/>
                </a:solidFill>
              </a:rPr>
              <a:t>平均</a:t>
            </a:r>
            <a:r>
              <a:rPr kumimoji="1" lang="en-US" altLang="ja-JP" sz="2800" dirty="0" smtClean="0">
                <a:solidFill>
                  <a:srgbClr val="0033CC"/>
                </a:solidFill>
              </a:rPr>
              <a:t>143</a:t>
            </a:r>
            <a:r>
              <a:rPr lang="en-US" altLang="ja-JP" sz="2800" b="1" dirty="0" smtClean="0">
                <a:solidFill>
                  <a:srgbClr val="0033CC"/>
                </a:solidFill>
                <a:latin typeface="Symbol" panose="05050102010706020507" pitchFamily="18" charset="2"/>
              </a:rPr>
              <a:t>m</a:t>
            </a:r>
            <a:r>
              <a:rPr lang="en-US" altLang="ja-JP" sz="2800" dirty="0" smtClean="0">
                <a:solidFill>
                  <a:srgbClr val="0033CC"/>
                </a:solidFill>
              </a:rPr>
              <a:t>g/m</a:t>
            </a:r>
            <a:r>
              <a:rPr lang="en-US" altLang="ja-JP" sz="2800" baseline="30000" dirty="0" smtClean="0">
                <a:solidFill>
                  <a:srgbClr val="0033CC"/>
                </a:solidFill>
              </a:rPr>
              <a:t>3</a:t>
            </a:r>
            <a:r>
              <a:rPr lang="ja-JP" altLang="en-US" sz="2800" dirty="0" smtClean="0">
                <a:solidFill>
                  <a:srgbClr val="0033CC"/>
                </a:solidFill>
              </a:rPr>
              <a:t>（最大</a:t>
            </a:r>
            <a:r>
              <a:rPr lang="en-US" altLang="ja-JP" sz="2800" dirty="0" smtClean="0">
                <a:solidFill>
                  <a:srgbClr val="0033CC"/>
                </a:solidFill>
              </a:rPr>
              <a:t>463</a:t>
            </a:r>
            <a:r>
              <a:rPr lang="en-US" altLang="ja-JP" sz="2800" b="1" dirty="0">
                <a:solidFill>
                  <a:srgbClr val="0033CC"/>
                </a:solidFill>
                <a:latin typeface="Symbol" panose="05050102010706020507" pitchFamily="18" charset="2"/>
              </a:rPr>
              <a:t>m</a:t>
            </a:r>
            <a:r>
              <a:rPr lang="en-US" altLang="ja-JP" sz="2800" dirty="0">
                <a:solidFill>
                  <a:srgbClr val="0033CC"/>
                </a:solidFill>
              </a:rPr>
              <a:t>g/m</a:t>
            </a:r>
            <a:r>
              <a:rPr lang="en-US" altLang="ja-JP" sz="2800" baseline="30000" dirty="0">
                <a:solidFill>
                  <a:srgbClr val="0033CC"/>
                </a:solidFill>
              </a:rPr>
              <a:t>3</a:t>
            </a:r>
            <a:r>
              <a:rPr lang="en-US" altLang="ja-JP" sz="2800" dirty="0" smtClean="0">
                <a:solidFill>
                  <a:srgbClr val="0033CC"/>
                </a:solidFill>
              </a:rPr>
              <a:t>)</a:t>
            </a:r>
          </a:p>
        </p:txBody>
      </p:sp>
      <p:pic>
        <p:nvPicPr>
          <p:cNvPr id="4" name="図 3"/>
          <p:cNvPicPr>
            <a:picLocks noChangeAspect="1"/>
          </p:cNvPicPr>
          <p:nvPr/>
        </p:nvPicPr>
        <p:blipFill>
          <a:blip r:embed="rId2"/>
          <a:stretch>
            <a:fillRect/>
          </a:stretch>
        </p:blipFill>
        <p:spPr>
          <a:xfrm>
            <a:off x="611560" y="1434390"/>
            <a:ext cx="7530764" cy="4329929"/>
          </a:xfrm>
          <a:prstGeom prst="rect">
            <a:avLst/>
          </a:prstGeom>
        </p:spPr>
      </p:pic>
      <p:sp>
        <p:nvSpPr>
          <p:cNvPr id="5" name="正方形/長方形 4"/>
          <p:cNvSpPr/>
          <p:nvPr/>
        </p:nvSpPr>
        <p:spPr>
          <a:xfrm>
            <a:off x="4409403" y="6176470"/>
            <a:ext cx="4752528" cy="646331"/>
          </a:xfrm>
          <a:prstGeom prst="rect">
            <a:avLst/>
          </a:prstGeom>
        </p:spPr>
        <p:txBody>
          <a:bodyPr wrap="square">
            <a:spAutoFit/>
          </a:bodyPr>
          <a:lstStyle/>
          <a:p>
            <a:r>
              <a:rPr lang="en-US" altLang="ja-JP" dirty="0" smtClean="0">
                <a:latin typeface="Times New Roman" panose="02020603050405020304" pitchFamily="18" charset="0"/>
                <a:cs typeface="Times New Roman" panose="02020603050405020304" pitchFamily="18" charset="0"/>
              </a:rPr>
              <a:t>(</a:t>
            </a:r>
            <a:r>
              <a:rPr lang="en-US" altLang="ja-JP" dirty="0" err="1" smtClean="0">
                <a:latin typeface="Times New Roman" panose="02020603050405020304" pitchFamily="18" charset="0"/>
                <a:cs typeface="Times New Roman" panose="02020603050405020304" pitchFamily="18" charset="0"/>
              </a:rPr>
              <a:t>Coggins</a:t>
            </a:r>
            <a:r>
              <a:rPr lang="en-US" altLang="ja-JP" dirty="0" smtClean="0">
                <a:latin typeface="Times New Roman" panose="02020603050405020304" pitchFamily="18" charset="0"/>
                <a:cs typeface="Times New Roman" panose="02020603050405020304" pitchFamily="18" charset="0"/>
              </a:rPr>
              <a:t>, et al. Indoor Air Pollution and Health</a:t>
            </a:r>
            <a:r>
              <a:rPr lang="en-US" altLang="ja-JP" dirty="0">
                <a:latin typeface="Times New Roman" panose="02020603050405020304" pitchFamily="18" charset="0"/>
                <a:cs typeface="Times New Roman" panose="02020603050405020304" pitchFamily="18" charset="0"/>
              </a:rPr>
              <a:t>, </a:t>
            </a:r>
            <a:r>
              <a:rPr lang="en-US" altLang="ja-JP" dirty="0" smtClean="0">
                <a:latin typeface="Times New Roman" panose="02020603050405020304" pitchFamily="18" charset="0"/>
                <a:cs typeface="Times New Roman" panose="02020603050405020304" pitchFamily="18" charset="0"/>
              </a:rPr>
              <a:t>Environmental Protection Agency, Ireland. 2013) </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339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5227" y="165508"/>
            <a:ext cx="7029450" cy="897944"/>
          </a:xfrm>
        </p:spPr>
        <p:txBody>
          <a:bodyPr/>
          <a:lstStyle/>
          <a:p>
            <a:r>
              <a:rPr kumimoji="1" lang="ja-JP" altLang="en-US" sz="4800" dirty="0" smtClean="0">
                <a:effectLst>
                  <a:outerShdw blurRad="38100" dist="38100" dir="2700000" algn="tl">
                    <a:srgbClr val="000000">
                      <a:alpha val="43137"/>
                    </a:srgbClr>
                  </a:outerShdw>
                </a:effectLst>
              </a:rPr>
              <a:t>空気清浄機の使用</a:t>
            </a:r>
            <a:endParaRPr kumimoji="1" lang="ja-JP" altLang="en-US" sz="48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477875" y="1200642"/>
            <a:ext cx="8016899" cy="5112568"/>
          </a:xfrm>
        </p:spPr>
        <p:txBody>
          <a:bodyPr/>
          <a:lstStyle/>
          <a:p>
            <a:r>
              <a:rPr lang="ja-JP" altLang="en-US" dirty="0" smtClean="0"/>
              <a:t>部屋の大きさに合わせて選択する。</a:t>
            </a:r>
            <a:endParaRPr lang="en-US" altLang="ja-JP" dirty="0" smtClean="0"/>
          </a:p>
          <a:p>
            <a:r>
              <a:rPr kumimoji="1" lang="ja-JP" altLang="en-US" dirty="0" smtClean="0"/>
              <a:t>説明書に従い、フィルターの清掃、交換などをこまめに行う（清掃時にはマスクを着用）。</a:t>
            </a:r>
            <a:endParaRPr kumimoji="1" lang="ja-JP" altLang="en-US" dirty="0"/>
          </a:p>
        </p:txBody>
      </p:sp>
      <p:pic>
        <p:nvPicPr>
          <p:cNvPr id="4" name="コンテンツ プレースホルダー 3"/>
          <p:cNvPicPr>
            <a:picLocks noChangeAspect="1"/>
          </p:cNvPicPr>
          <p:nvPr/>
        </p:nvPicPr>
        <p:blipFill>
          <a:blip r:embed="rId2"/>
          <a:stretch>
            <a:fillRect/>
          </a:stretch>
        </p:blipFill>
        <p:spPr bwMode="auto">
          <a:xfrm>
            <a:off x="2627784" y="3516949"/>
            <a:ext cx="5184576" cy="3262161"/>
          </a:xfrm>
          <a:prstGeom prst="rect">
            <a:avLst/>
          </a:prstGeom>
          <a:noFill/>
          <a:ln w="9525">
            <a:noFill/>
            <a:miter lim="800000"/>
            <a:headEnd/>
            <a:tailEnd/>
          </a:ln>
          <a:effectLst/>
        </p:spPr>
      </p:pic>
      <p:sp>
        <p:nvSpPr>
          <p:cNvPr id="13" name="正方形/長方形 12"/>
          <p:cNvSpPr/>
          <p:nvPr/>
        </p:nvSpPr>
        <p:spPr>
          <a:xfrm>
            <a:off x="3905525" y="3392899"/>
            <a:ext cx="933269" cy="246221"/>
          </a:xfrm>
          <a:prstGeom prst="rect">
            <a:avLst/>
          </a:prstGeom>
          <a:solidFill>
            <a:schemeClr val="bg1"/>
          </a:solidFill>
        </p:spPr>
        <p:txBody>
          <a:bodyPr wrap="none" tIns="0" bIns="0">
            <a:spAutoFit/>
          </a:bodyPr>
          <a:lstStyle/>
          <a:p>
            <a:r>
              <a:rPr lang="en-US" altLang="ja-JP" sz="1600" dirty="0" smtClean="0"/>
              <a:t>p = 0.03</a:t>
            </a:r>
            <a:endParaRPr lang="ja-JP" altLang="en-US" sz="1600" dirty="0"/>
          </a:p>
        </p:txBody>
      </p:sp>
      <p:sp>
        <p:nvSpPr>
          <p:cNvPr id="14" name="正方形/長方形 13"/>
          <p:cNvSpPr/>
          <p:nvPr/>
        </p:nvSpPr>
        <p:spPr>
          <a:xfrm>
            <a:off x="4813258" y="3790681"/>
            <a:ext cx="401072" cy="246221"/>
          </a:xfrm>
          <a:prstGeom prst="rect">
            <a:avLst/>
          </a:prstGeom>
          <a:solidFill>
            <a:schemeClr val="bg1"/>
          </a:solidFill>
        </p:spPr>
        <p:txBody>
          <a:bodyPr wrap="none" tIns="0" bIns="0">
            <a:spAutoFit/>
          </a:bodyPr>
          <a:lstStyle/>
          <a:p>
            <a:r>
              <a:rPr lang="en-US" altLang="ja-JP" sz="1600" dirty="0" smtClean="0"/>
              <a:t>ns</a:t>
            </a:r>
            <a:endParaRPr lang="ja-JP" altLang="en-US" sz="1600" dirty="0"/>
          </a:p>
        </p:txBody>
      </p:sp>
      <p:grpSp>
        <p:nvGrpSpPr>
          <p:cNvPr id="9" name="グループ化 8"/>
          <p:cNvGrpSpPr/>
          <p:nvPr/>
        </p:nvGrpSpPr>
        <p:grpSpPr>
          <a:xfrm>
            <a:off x="4139952" y="4037260"/>
            <a:ext cx="1872208" cy="72008"/>
            <a:chOff x="2771800" y="3789040"/>
            <a:chExt cx="2376264" cy="216024"/>
          </a:xfrm>
        </p:grpSpPr>
        <p:cxnSp>
          <p:nvCxnSpPr>
            <p:cNvPr id="10" name="直線コネクタ 9"/>
            <p:cNvCxnSpPr/>
            <p:nvPr/>
          </p:nvCxnSpPr>
          <p:spPr>
            <a:xfrm>
              <a:off x="2771800" y="3789040"/>
              <a:ext cx="23762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793576" y="3789040"/>
              <a:ext cx="0" cy="2149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140891" y="3790118"/>
              <a:ext cx="0" cy="2149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3436056" y="3685277"/>
            <a:ext cx="1872208" cy="72008"/>
            <a:chOff x="2771800" y="3789040"/>
            <a:chExt cx="2376264" cy="216024"/>
          </a:xfrm>
        </p:grpSpPr>
        <p:cxnSp>
          <p:nvCxnSpPr>
            <p:cNvPr id="16" name="直線コネクタ 15"/>
            <p:cNvCxnSpPr/>
            <p:nvPr/>
          </p:nvCxnSpPr>
          <p:spPr>
            <a:xfrm>
              <a:off x="2771800" y="3789040"/>
              <a:ext cx="23762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93576" y="3789040"/>
              <a:ext cx="0" cy="2149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140891" y="3790118"/>
              <a:ext cx="0" cy="2149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タイトル 1"/>
          <p:cNvSpPr txBox="1">
            <a:spLocks/>
          </p:cNvSpPr>
          <p:nvPr/>
        </p:nvSpPr>
        <p:spPr bwMode="auto">
          <a:xfrm>
            <a:off x="1419831" y="2736022"/>
            <a:ext cx="5904656" cy="572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4000" b="1">
                <a:solidFill>
                  <a:schemeClr val="tx2"/>
                </a:solidFill>
                <a:latin typeface="+mj-lt"/>
                <a:ea typeface="+mj-ea"/>
                <a:cs typeface="+mj-cs"/>
              </a:defRPr>
            </a:lvl1pPr>
            <a:lvl2pPr algn="l" rtl="0" fontAlgn="base">
              <a:spcBef>
                <a:spcPct val="0"/>
              </a:spcBef>
              <a:spcAft>
                <a:spcPct val="0"/>
              </a:spcAft>
              <a:defRPr kumimoji="1" sz="4000" b="1">
                <a:solidFill>
                  <a:schemeClr val="tx2"/>
                </a:solidFill>
                <a:latin typeface="Arial" pitchFamily="34" charset="0"/>
                <a:ea typeface="ＭＳ Ｐゴシック" pitchFamily="50" charset="-128"/>
              </a:defRPr>
            </a:lvl2pPr>
            <a:lvl3pPr algn="l" rtl="0" fontAlgn="base">
              <a:spcBef>
                <a:spcPct val="0"/>
              </a:spcBef>
              <a:spcAft>
                <a:spcPct val="0"/>
              </a:spcAft>
              <a:defRPr kumimoji="1" sz="4000" b="1">
                <a:solidFill>
                  <a:schemeClr val="tx2"/>
                </a:solidFill>
                <a:latin typeface="Arial" pitchFamily="34" charset="0"/>
                <a:ea typeface="ＭＳ Ｐゴシック" pitchFamily="50" charset="-128"/>
              </a:defRPr>
            </a:lvl3pPr>
            <a:lvl4pPr algn="l" rtl="0" fontAlgn="base">
              <a:spcBef>
                <a:spcPct val="0"/>
              </a:spcBef>
              <a:spcAft>
                <a:spcPct val="0"/>
              </a:spcAft>
              <a:defRPr kumimoji="1" sz="4000" b="1">
                <a:solidFill>
                  <a:schemeClr val="tx2"/>
                </a:solidFill>
                <a:latin typeface="Arial" pitchFamily="34" charset="0"/>
                <a:ea typeface="ＭＳ Ｐゴシック" pitchFamily="50" charset="-128"/>
              </a:defRPr>
            </a:lvl4pPr>
            <a:lvl5pPr algn="l" rtl="0" fontAlgn="base">
              <a:spcBef>
                <a:spcPct val="0"/>
              </a:spcBef>
              <a:spcAft>
                <a:spcPct val="0"/>
              </a:spcAft>
              <a:defRPr kumimoji="1" sz="40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40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40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40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4000" b="1">
                <a:solidFill>
                  <a:schemeClr val="tx2"/>
                </a:solidFill>
                <a:latin typeface="Arial" pitchFamily="34" charset="0"/>
                <a:ea typeface="ＭＳ Ｐゴシック" pitchFamily="50" charset="-128"/>
              </a:defRPr>
            </a:lvl9pPr>
          </a:lstStyle>
          <a:p>
            <a:r>
              <a:rPr lang="ja-JP" altLang="en-US" sz="2800" b="0" kern="0" dirty="0" smtClean="0">
                <a:solidFill>
                  <a:srgbClr val="0033CC"/>
                </a:solidFill>
                <a:latin typeface="ＭＳ ゴシック" panose="020B0609070205080204" pitchFamily="49" charset="-128"/>
                <a:ea typeface="ＭＳ ゴシック" panose="020B0609070205080204" pitchFamily="49" charset="-128"/>
              </a:rPr>
              <a:t>空気清浄機の使用と屋内外</a:t>
            </a:r>
            <a:r>
              <a:rPr lang="en-US" altLang="ja-JP" sz="2800" b="0" kern="0" dirty="0" smtClean="0">
                <a:solidFill>
                  <a:srgbClr val="0033CC"/>
                </a:solidFill>
                <a:latin typeface="ＭＳ ゴシック" panose="020B0609070205080204" pitchFamily="49" charset="-128"/>
                <a:ea typeface="ＭＳ ゴシック" panose="020B0609070205080204" pitchFamily="49" charset="-128"/>
              </a:rPr>
              <a:t>PM</a:t>
            </a:r>
            <a:r>
              <a:rPr lang="ja-JP" altLang="ja-JP" sz="2800" b="0" kern="0" dirty="0" smtClean="0">
                <a:solidFill>
                  <a:srgbClr val="0033CC"/>
                </a:solidFill>
                <a:latin typeface="ＭＳ ゴシック" panose="020B0609070205080204" pitchFamily="49" charset="-128"/>
                <a:ea typeface="ＭＳ ゴシック" panose="020B0609070205080204" pitchFamily="49" charset="-128"/>
              </a:rPr>
              <a:t>濃度</a:t>
            </a:r>
            <a:r>
              <a:rPr lang="ja-JP" altLang="en-US" sz="2800" b="0" kern="0" dirty="0" smtClean="0">
                <a:solidFill>
                  <a:srgbClr val="0033CC"/>
                </a:solidFill>
                <a:latin typeface="ＭＳ ゴシック" panose="020B0609070205080204" pitchFamily="49" charset="-128"/>
                <a:ea typeface="ＭＳ ゴシック" panose="020B0609070205080204" pitchFamily="49" charset="-128"/>
              </a:rPr>
              <a:t>比</a:t>
            </a:r>
            <a:endParaRPr lang="ja-JP" altLang="en-US" sz="2800" b="0" kern="0" dirty="0">
              <a:solidFill>
                <a:srgbClr val="0033CC"/>
              </a:solidFill>
            </a:endParaRPr>
          </a:p>
        </p:txBody>
      </p:sp>
      <p:sp>
        <p:nvSpPr>
          <p:cNvPr id="20" name="正方形/長方形 19"/>
          <p:cNvSpPr/>
          <p:nvPr/>
        </p:nvSpPr>
        <p:spPr>
          <a:xfrm rot="16200000">
            <a:off x="1132368" y="4761541"/>
            <a:ext cx="2236510" cy="307777"/>
          </a:xfrm>
          <a:prstGeom prst="rect">
            <a:avLst/>
          </a:prstGeom>
          <a:solidFill>
            <a:schemeClr val="bg1"/>
          </a:solidFill>
        </p:spPr>
        <p:txBody>
          <a:bodyPr wrap="none" tIns="0" bIns="0">
            <a:spAutoFit/>
          </a:bodyPr>
          <a:lstStyle/>
          <a:p>
            <a:r>
              <a:rPr lang="ja-JP" altLang="en-US" sz="2000" dirty="0" smtClean="0"/>
              <a:t>屋内／屋外濃度比</a:t>
            </a:r>
            <a:endParaRPr lang="ja-JP" altLang="en-US" sz="2000" dirty="0"/>
          </a:p>
        </p:txBody>
      </p:sp>
    </p:spTree>
    <p:extLst>
      <p:ext uri="{BB962C8B-B14F-4D97-AF65-F5344CB8AC3E}">
        <p14:creationId xmlns:p14="http://schemas.microsoft.com/office/powerpoint/2010/main" val="4103679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55576" y="1216825"/>
            <a:ext cx="7704856" cy="5605932"/>
          </a:xfrm>
          <a:prstGeom prst="rect">
            <a:avLst/>
          </a:prstGeom>
        </p:spPr>
      </p:pic>
      <p:sp>
        <p:nvSpPr>
          <p:cNvPr id="5" name="タイトル 1"/>
          <p:cNvSpPr txBox="1">
            <a:spLocks/>
          </p:cNvSpPr>
          <p:nvPr/>
        </p:nvSpPr>
        <p:spPr bwMode="auto">
          <a:xfrm>
            <a:off x="323528" y="0"/>
            <a:ext cx="702945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4000" b="1">
                <a:solidFill>
                  <a:schemeClr val="tx2"/>
                </a:solidFill>
                <a:latin typeface="+mj-lt"/>
                <a:ea typeface="+mj-ea"/>
                <a:cs typeface="+mj-cs"/>
              </a:defRPr>
            </a:lvl1pPr>
            <a:lvl2pPr algn="l" rtl="0" fontAlgn="base">
              <a:spcBef>
                <a:spcPct val="0"/>
              </a:spcBef>
              <a:spcAft>
                <a:spcPct val="0"/>
              </a:spcAft>
              <a:defRPr kumimoji="1" sz="4000" b="1">
                <a:solidFill>
                  <a:schemeClr val="tx2"/>
                </a:solidFill>
                <a:latin typeface="Arial" pitchFamily="34" charset="0"/>
                <a:ea typeface="ＭＳ Ｐゴシック" pitchFamily="50" charset="-128"/>
              </a:defRPr>
            </a:lvl2pPr>
            <a:lvl3pPr algn="l" rtl="0" fontAlgn="base">
              <a:spcBef>
                <a:spcPct val="0"/>
              </a:spcBef>
              <a:spcAft>
                <a:spcPct val="0"/>
              </a:spcAft>
              <a:defRPr kumimoji="1" sz="4000" b="1">
                <a:solidFill>
                  <a:schemeClr val="tx2"/>
                </a:solidFill>
                <a:latin typeface="Arial" pitchFamily="34" charset="0"/>
                <a:ea typeface="ＭＳ Ｐゴシック" pitchFamily="50" charset="-128"/>
              </a:defRPr>
            </a:lvl3pPr>
            <a:lvl4pPr algn="l" rtl="0" fontAlgn="base">
              <a:spcBef>
                <a:spcPct val="0"/>
              </a:spcBef>
              <a:spcAft>
                <a:spcPct val="0"/>
              </a:spcAft>
              <a:defRPr kumimoji="1" sz="4000" b="1">
                <a:solidFill>
                  <a:schemeClr val="tx2"/>
                </a:solidFill>
                <a:latin typeface="Arial" pitchFamily="34" charset="0"/>
                <a:ea typeface="ＭＳ Ｐゴシック" pitchFamily="50" charset="-128"/>
              </a:defRPr>
            </a:lvl4pPr>
            <a:lvl5pPr algn="l" rtl="0" fontAlgn="base">
              <a:spcBef>
                <a:spcPct val="0"/>
              </a:spcBef>
              <a:spcAft>
                <a:spcPct val="0"/>
              </a:spcAft>
              <a:defRPr kumimoji="1" sz="40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40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40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40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4000" b="1">
                <a:solidFill>
                  <a:schemeClr val="tx2"/>
                </a:solidFill>
                <a:latin typeface="Arial" pitchFamily="34" charset="0"/>
                <a:ea typeface="ＭＳ Ｐゴシック" pitchFamily="50" charset="-128"/>
              </a:defRPr>
            </a:lvl9pPr>
          </a:lstStyle>
          <a:p>
            <a:pPr algn="ctr"/>
            <a:r>
              <a:rPr lang="en-US" altLang="ja-JP" sz="4400" kern="0" dirty="0" smtClean="0">
                <a:ea typeface="ＭＳ ゴシック" pitchFamily="49" charset="-128"/>
                <a:cs typeface="Times New Roman" pitchFamily="18" charset="0"/>
              </a:rPr>
              <a:t>PM</a:t>
            </a:r>
            <a:r>
              <a:rPr lang="en-US" altLang="ja-JP" sz="4400" kern="0" baseline="-25000" dirty="0" smtClean="0">
                <a:ea typeface="ＭＳ ゴシック" pitchFamily="49" charset="-128"/>
                <a:cs typeface="Times New Roman" pitchFamily="18" charset="0"/>
              </a:rPr>
              <a:t>2.5</a:t>
            </a:r>
            <a:r>
              <a:rPr lang="ja-JP" altLang="en-US" sz="4400" kern="0" dirty="0" smtClean="0">
                <a:ea typeface="ＭＳ ゴシック" pitchFamily="49" charset="-128"/>
                <a:cs typeface="Times New Roman" pitchFamily="18" charset="0"/>
              </a:rPr>
              <a:t>の環境基準達成状況</a:t>
            </a:r>
            <a:r>
              <a:rPr lang="en-US" altLang="ja-JP" sz="4400" kern="0" dirty="0" smtClean="0">
                <a:ea typeface="ＭＳ ゴシック" pitchFamily="49" charset="-128"/>
                <a:cs typeface="Times New Roman" pitchFamily="18" charset="0"/>
              </a:rPr>
              <a:t/>
            </a:r>
            <a:br>
              <a:rPr lang="en-US" altLang="ja-JP" sz="4400" kern="0" dirty="0" smtClean="0">
                <a:ea typeface="ＭＳ ゴシック" pitchFamily="49" charset="-128"/>
                <a:cs typeface="Times New Roman" pitchFamily="18" charset="0"/>
              </a:rPr>
            </a:br>
            <a:r>
              <a:rPr lang="ja-JP" altLang="en-US" sz="2800" kern="0" dirty="0" smtClean="0">
                <a:ea typeface="ＭＳ ゴシック" pitchFamily="49" charset="-128"/>
                <a:cs typeface="Times New Roman" pitchFamily="18" charset="0"/>
              </a:rPr>
              <a:t>（平成</a:t>
            </a:r>
            <a:r>
              <a:rPr lang="en-US" altLang="ja-JP" sz="2800" kern="0" dirty="0" smtClean="0">
                <a:ea typeface="ＭＳ ゴシック" pitchFamily="49" charset="-128"/>
                <a:cs typeface="Times New Roman" pitchFamily="18" charset="0"/>
              </a:rPr>
              <a:t>24</a:t>
            </a:r>
            <a:r>
              <a:rPr lang="ja-JP" altLang="en-US" sz="2800" kern="0" dirty="0" smtClean="0">
                <a:ea typeface="ＭＳ ゴシック" pitchFamily="49" charset="-128"/>
                <a:cs typeface="Times New Roman" pitchFamily="18" charset="0"/>
              </a:rPr>
              <a:t>年度）</a:t>
            </a:r>
            <a:endParaRPr lang="ja-JP" altLang="en-US" sz="2800" kern="0" dirty="0"/>
          </a:p>
        </p:txBody>
      </p:sp>
    </p:spTree>
    <p:extLst>
      <p:ext uri="{BB962C8B-B14F-4D97-AF65-F5344CB8AC3E}">
        <p14:creationId xmlns:p14="http://schemas.microsoft.com/office/powerpoint/2010/main" val="3212496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00" y="332656"/>
            <a:ext cx="7501449" cy="706090"/>
          </a:xfrm>
        </p:spPr>
        <p:txBody>
          <a:bodyPr/>
          <a:lstStyle/>
          <a:p>
            <a:pPr algn="ctr"/>
            <a:r>
              <a:rPr lang="ja-JP" altLang="en-US" sz="4400" dirty="0" smtClean="0">
                <a:effectLst>
                  <a:outerShdw blurRad="38100" dist="38100" dir="2700000" algn="tl">
                    <a:srgbClr val="000000">
                      <a:alpha val="43137"/>
                    </a:srgbClr>
                  </a:outerShdw>
                </a:effectLst>
              </a:rPr>
              <a:t>粒子状物質の</a:t>
            </a:r>
            <a:r>
              <a:rPr kumimoji="1" lang="ja-JP" altLang="en-US" sz="4400" dirty="0" smtClean="0">
                <a:effectLst>
                  <a:outerShdw blurRad="38100" dist="38100" dir="2700000" algn="tl">
                    <a:srgbClr val="000000">
                      <a:alpha val="43137"/>
                    </a:srgbClr>
                  </a:outerShdw>
                </a:effectLst>
              </a:rPr>
              <a:t>呼吸器への沈着</a:t>
            </a:r>
            <a:endParaRPr kumimoji="1" lang="ja-JP" altLang="en-US" sz="4400" dirty="0">
              <a:effectLst>
                <a:outerShdw blurRad="38100" dist="38100" dir="2700000" algn="tl">
                  <a:srgbClr val="000000">
                    <a:alpha val="43137"/>
                  </a:srgbClr>
                </a:outerShdw>
              </a:effectLst>
            </a:endParaRPr>
          </a:p>
        </p:txBody>
      </p:sp>
      <p:pic>
        <p:nvPicPr>
          <p:cNvPr id="129026" name="Picture 2"/>
          <p:cNvPicPr>
            <a:picLocks noChangeAspect="1" noChangeArrowheads="1"/>
          </p:cNvPicPr>
          <p:nvPr/>
        </p:nvPicPr>
        <p:blipFill>
          <a:blip r:embed="rId2" cstate="print"/>
          <a:srcRect/>
          <a:stretch>
            <a:fillRect/>
          </a:stretch>
        </p:blipFill>
        <p:spPr bwMode="auto">
          <a:xfrm>
            <a:off x="251520" y="1268760"/>
            <a:ext cx="8587027" cy="5112568"/>
          </a:xfrm>
          <a:prstGeom prst="rect">
            <a:avLst/>
          </a:prstGeom>
          <a:noFill/>
          <a:ln w="9525">
            <a:noFill/>
            <a:miter lim="800000"/>
            <a:headEnd/>
            <a:tailEnd/>
          </a:ln>
        </p:spPr>
      </p:pic>
      <p:sp>
        <p:nvSpPr>
          <p:cNvPr id="5" name="テキスト ボックス 4"/>
          <p:cNvSpPr txBox="1"/>
          <p:nvPr/>
        </p:nvSpPr>
        <p:spPr>
          <a:xfrm>
            <a:off x="6956506" y="6366048"/>
            <a:ext cx="1877437" cy="461665"/>
          </a:xfrm>
          <a:prstGeom prst="rect">
            <a:avLst/>
          </a:prstGeom>
          <a:noFill/>
        </p:spPr>
        <p:txBody>
          <a:bodyPr wrap="none" rtlCol="0">
            <a:spAutoFit/>
          </a:bodyPr>
          <a:lstStyle/>
          <a:p>
            <a:r>
              <a:rPr kumimoji="1" lang="ja-JP" altLang="en-US" sz="2400" dirty="0" smtClean="0"/>
              <a:t>（</a:t>
            </a:r>
            <a:r>
              <a:rPr kumimoji="1" lang="en-US" altLang="ja-JP" sz="2400" dirty="0" smtClean="0"/>
              <a:t>ISO, 1981</a:t>
            </a:r>
            <a:r>
              <a:rPr kumimoji="1" lang="ja-JP" altLang="en-US" sz="2400" dirty="0" smtClean="0"/>
              <a:t>）</a:t>
            </a:r>
            <a:endParaRPr kumimoji="1" lang="ja-JP" altLang="en-US" sz="2400" dirty="0"/>
          </a:p>
        </p:txBody>
      </p:sp>
    </p:spTree>
    <p:extLst>
      <p:ext uri="{BB962C8B-B14F-4D97-AF65-F5344CB8AC3E}">
        <p14:creationId xmlns:p14="http://schemas.microsoft.com/office/powerpoint/2010/main" val="29675241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02" name="Picture 2" descr="http://www.env.go.jp/air/osen/pm/info/attach/fig1-4.png"/>
          <p:cNvPicPr>
            <a:picLocks noChangeAspect="1" noChangeArrowheads="1"/>
          </p:cNvPicPr>
          <p:nvPr/>
        </p:nvPicPr>
        <p:blipFill>
          <a:blip r:embed="rId3" cstate="print"/>
          <a:srcRect/>
          <a:stretch>
            <a:fillRect/>
          </a:stretch>
        </p:blipFill>
        <p:spPr bwMode="auto">
          <a:xfrm>
            <a:off x="135639" y="1621243"/>
            <a:ext cx="9044053" cy="4248472"/>
          </a:xfrm>
          <a:prstGeom prst="rect">
            <a:avLst/>
          </a:prstGeom>
          <a:noFill/>
        </p:spPr>
      </p:pic>
      <p:sp>
        <p:nvSpPr>
          <p:cNvPr id="65538" name="Rectangle 2"/>
          <p:cNvSpPr>
            <a:spLocks noGrp="1" noChangeArrowheads="1"/>
          </p:cNvSpPr>
          <p:nvPr>
            <p:ph type="title"/>
          </p:nvPr>
        </p:nvSpPr>
        <p:spPr>
          <a:xfrm>
            <a:off x="44399" y="327954"/>
            <a:ext cx="7551937" cy="954434"/>
          </a:xfrm>
        </p:spPr>
        <p:txBody>
          <a:bodyPr/>
          <a:lstStyle/>
          <a:p>
            <a:pPr algn="ctr" eaLnBrk="1" hangingPunct="1">
              <a:defRPr/>
            </a:pPr>
            <a:r>
              <a:rPr lang="ja-JP" altLang="en-US" sz="4200" dirty="0" smtClean="0">
                <a:effectLst>
                  <a:outerShdw blurRad="38100" dist="38100" dir="2700000" algn="tl">
                    <a:srgbClr val="000000">
                      <a:alpha val="43137"/>
                    </a:srgbClr>
                  </a:outerShdw>
                </a:effectLst>
                <a:ea typeface="ＭＳ ゴシック" pitchFamily="49" charset="-128"/>
                <a:cs typeface="Times New Roman" pitchFamily="18" charset="0"/>
              </a:rPr>
              <a:t>日本における</a:t>
            </a:r>
            <a:r>
              <a:rPr lang="en-US" altLang="ja-JP" sz="4200" dirty="0" smtClean="0">
                <a:effectLst>
                  <a:outerShdw blurRad="38100" dist="38100" dir="2700000" algn="tl">
                    <a:srgbClr val="000000">
                      <a:alpha val="43137"/>
                    </a:srgbClr>
                  </a:outerShdw>
                </a:effectLst>
                <a:ea typeface="ＭＳ ゴシック" pitchFamily="49" charset="-128"/>
                <a:cs typeface="Times New Roman" pitchFamily="18" charset="0"/>
              </a:rPr>
              <a:t>PM</a:t>
            </a:r>
            <a:r>
              <a:rPr lang="en-US" altLang="ja-JP" sz="4200" baseline="-25000" dirty="0" smtClean="0">
                <a:effectLst>
                  <a:outerShdw blurRad="38100" dist="38100" dir="2700000" algn="tl">
                    <a:srgbClr val="000000">
                      <a:alpha val="43137"/>
                    </a:srgbClr>
                  </a:outerShdw>
                </a:effectLst>
                <a:ea typeface="ＭＳ ゴシック" pitchFamily="49" charset="-128"/>
                <a:cs typeface="Times New Roman" pitchFamily="18" charset="0"/>
              </a:rPr>
              <a:t>2.5</a:t>
            </a:r>
            <a:r>
              <a:rPr lang="ja-JP" altLang="en-US" sz="4200" dirty="0" smtClean="0">
                <a:effectLst>
                  <a:outerShdw blurRad="38100" dist="38100" dir="2700000" algn="tl">
                    <a:srgbClr val="000000">
                      <a:alpha val="43137"/>
                    </a:srgbClr>
                  </a:outerShdw>
                </a:effectLst>
                <a:ea typeface="ＭＳ ゴシック" pitchFamily="49" charset="-128"/>
                <a:cs typeface="Times New Roman" pitchFamily="18" charset="0"/>
              </a:rPr>
              <a:t>濃度の推移</a:t>
            </a:r>
          </a:p>
        </p:txBody>
      </p:sp>
      <p:sp>
        <p:nvSpPr>
          <p:cNvPr id="50180" name="正方形/長方形 5"/>
          <p:cNvSpPr>
            <a:spLocks noChangeArrowheads="1"/>
          </p:cNvSpPr>
          <p:nvPr/>
        </p:nvSpPr>
        <p:spPr bwMode="auto">
          <a:xfrm>
            <a:off x="5508625" y="6308725"/>
            <a:ext cx="3240088" cy="366713"/>
          </a:xfrm>
          <a:prstGeom prst="rect">
            <a:avLst/>
          </a:prstGeom>
          <a:noFill/>
          <a:ln w="9525">
            <a:noFill/>
            <a:miter lim="800000"/>
            <a:headEnd/>
            <a:tailEnd/>
          </a:ln>
        </p:spPr>
        <p:txBody>
          <a:bodyPr>
            <a:spAutoFit/>
          </a:bodyPr>
          <a:lstStyle/>
          <a:p>
            <a:r>
              <a:rPr lang="ja-JP" altLang="en-US" sz="1800">
                <a:latin typeface="ＭＳ Ｐゴシック" pitchFamily="50" charset="-128"/>
              </a:rPr>
              <a:t>資料：環境省（</a:t>
            </a:r>
            <a:r>
              <a:rPr lang="en-US" altLang="zh-CN" sz="1800">
                <a:latin typeface="ＭＳ Ｐゴシック" pitchFamily="50" charset="-128"/>
              </a:rPr>
              <a:t>N</a:t>
            </a:r>
            <a:r>
              <a:rPr lang="zh-CN" altLang="en-US" sz="1800">
                <a:latin typeface="ＭＳ Ｐゴシック" pitchFamily="50" charset="-128"/>
              </a:rPr>
              <a:t>＝調査地点数</a:t>
            </a:r>
            <a:r>
              <a:rPr lang="ja-JP" altLang="en-US" sz="1800">
                <a:latin typeface="ＭＳ Ｐゴシック" pitchFamily="50" charset="-128"/>
              </a:rPr>
              <a:t>）</a:t>
            </a:r>
          </a:p>
        </p:txBody>
      </p:sp>
      <p:sp>
        <p:nvSpPr>
          <p:cNvPr id="12" name="テキスト ボックス 11"/>
          <p:cNvSpPr txBox="1"/>
          <p:nvPr/>
        </p:nvSpPr>
        <p:spPr>
          <a:xfrm>
            <a:off x="672016" y="5639010"/>
            <a:ext cx="8280920" cy="330860"/>
          </a:xfrm>
          <a:prstGeom prst="rect">
            <a:avLst/>
          </a:prstGeom>
          <a:solidFill>
            <a:schemeClr val="bg1"/>
          </a:solidFill>
        </p:spPr>
        <p:txBody>
          <a:bodyPr wrap="square" rtlCol="0">
            <a:spAutoFit/>
          </a:bodyPr>
          <a:lstStyle/>
          <a:p>
            <a:r>
              <a:rPr kumimoji="1" lang="en-US" altLang="ja-JP" sz="1550" dirty="0" smtClean="0"/>
              <a:t>2001</a:t>
            </a:r>
            <a:r>
              <a:rPr kumimoji="1" lang="ja-JP" altLang="en-US" sz="1550" dirty="0" smtClean="0"/>
              <a:t>年　 </a:t>
            </a:r>
            <a:r>
              <a:rPr kumimoji="1" lang="en-US" altLang="ja-JP" sz="1550" dirty="0" smtClean="0"/>
              <a:t>2002</a:t>
            </a:r>
            <a:r>
              <a:rPr kumimoji="1" lang="ja-JP" altLang="en-US" sz="1550" dirty="0" smtClean="0"/>
              <a:t>年　 </a:t>
            </a:r>
            <a:r>
              <a:rPr kumimoji="1" lang="en-US" altLang="ja-JP" sz="1550" dirty="0" smtClean="0"/>
              <a:t>2003</a:t>
            </a:r>
            <a:r>
              <a:rPr kumimoji="1" lang="ja-JP" altLang="en-US" sz="1550" dirty="0" smtClean="0"/>
              <a:t>年　 </a:t>
            </a:r>
            <a:r>
              <a:rPr kumimoji="1" lang="en-US" altLang="ja-JP" sz="1550" dirty="0" smtClean="0"/>
              <a:t>2004</a:t>
            </a:r>
            <a:r>
              <a:rPr kumimoji="1" lang="ja-JP" altLang="en-US" sz="1550" dirty="0" smtClean="0"/>
              <a:t>年　 </a:t>
            </a:r>
            <a:r>
              <a:rPr kumimoji="1" lang="en-US" altLang="ja-JP" sz="1550" dirty="0" smtClean="0"/>
              <a:t>2005</a:t>
            </a:r>
            <a:r>
              <a:rPr kumimoji="1" lang="ja-JP" altLang="en-US" sz="1550" dirty="0" smtClean="0"/>
              <a:t>年　 </a:t>
            </a:r>
            <a:r>
              <a:rPr kumimoji="1" lang="en-US" altLang="ja-JP" sz="1550" dirty="0" smtClean="0"/>
              <a:t>2006</a:t>
            </a:r>
            <a:r>
              <a:rPr kumimoji="1" lang="ja-JP" altLang="en-US" sz="1550" dirty="0" smtClean="0"/>
              <a:t>年　 </a:t>
            </a:r>
            <a:r>
              <a:rPr kumimoji="1" lang="en-US" altLang="ja-JP" sz="1550" dirty="0" smtClean="0"/>
              <a:t>2007</a:t>
            </a:r>
            <a:r>
              <a:rPr lang="ja-JP" altLang="en-US" sz="1550" dirty="0" smtClean="0"/>
              <a:t>年　 </a:t>
            </a:r>
            <a:r>
              <a:rPr lang="en-US" altLang="ja-JP" sz="1550" dirty="0" smtClean="0"/>
              <a:t>2008</a:t>
            </a:r>
            <a:r>
              <a:rPr lang="ja-JP" altLang="en-US" sz="1550" dirty="0" smtClean="0"/>
              <a:t>年　 </a:t>
            </a:r>
            <a:r>
              <a:rPr lang="en-US" altLang="ja-JP" sz="1550" dirty="0" smtClean="0"/>
              <a:t>2009</a:t>
            </a:r>
            <a:r>
              <a:rPr lang="ja-JP" altLang="en-US" sz="1550" dirty="0" smtClean="0"/>
              <a:t>年　 </a:t>
            </a:r>
            <a:r>
              <a:rPr lang="en-US" altLang="ja-JP" sz="1550" dirty="0" smtClean="0"/>
              <a:t>2010</a:t>
            </a:r>
            <a:r>
              <a:rPr lang="ja-JP" altLang="en-US" sz="1550" dirty="0" smtClean="0"/>
              <a:t>年</a:t>
            </a:r>
            <a:endParaRPr kumimoji="1" lang="ja-JP" altLang="en-US" sz="1550" dirty="0"/>
          </a:p>
        </p:txBody>
      </p:sp>
      <p:sp>
        <p:nvSpPr>
          <p:cNvPr id="2" name="正方形/長方形 1"/>
          <p:cNvSpPr/>
          <p:nvPr/>
        </p:nvSpPr>
        <p:spPr>
          <a:xfrm>
            <a:off x="2496928" y="1282388"/>
            <a:ext cx="2646878" cy="584775"/>
          </a:xfrm>
          <a:prstGeom prst="rect">
            <a:avLst/>
          </a:prstGeom>
        </p:spPr>
        <p:txBody>
          <a:bodyPr wrap="none">
            <a:spAutoFit/>
          </a:bodyPr>
          <a:lstStyle/>
          <a:p>
            <a:r>
              <a:rPr lang="ja-JP" altLang="en-US" sz="3200" dirty="0">
                <a:solidFill>
                  <a:srgbClr val="002060"/>
                </a:solidFill>
                <a:effectLst>
                  <a:outerShdw blurRad="38100" dist="38100" dir="2700000" algn="tl">
                    <a:srgbClr val="000000">
                      <a:alpha val="43137"/>
                    </a:srgbClr>
                  </a:outerShdw>
                </a:effectLst>
                <a:ea typeface="ＭＳ ゴシック" pitchFamily="49" charset="-128"/>
                <a:cs typeface="Times New Roman" pitchFamily="18" charset="0"/>
              </a:rPr>
              <a:t>（年</a:t>
            </a:r>
            <a:r>
              <a:rPr lang="ja-JP" altLang="en-US" sz="3200" dirty="0" smtClean="0">
                <a:solidFill>
                  <a:srgbClr val="002060"/>
                </a:solidFill>
                <a:effectLst>
                  <a:outerShdw blurRad="38100" dist="38100" dir="2700000" algn="tl">
                    <a:srgbClr val="000000">
                      <a:alpha val="43137"/>
                    </a:srgbClr>
                  </a:outerShdw>
                </a:effectLst>
                <a:ea typeface="ＭＳ ゴシック" pitchFamily="49" charset="-128"/>
                <a:cs typeface="Times New Roman" pitchFamily="18" charset="0"/>
              </a:rPr>
              <a:t>平均値）</a:t>
            </a:r>
            <a:endParaRPr lang="ja-JP" altLang="en-US" sz="3200" dirty="0">
              <a:solidFill>
                <a:srgbClr val="002060"/>
              </a:solidFill>
            </a:endParaRPr>
          </a:p>
        </p:txBody>
      </p:sp>
    </p:spTree>
    <p:extLst>
      <p:ext uri="{BB962C8B-B14F-4D97-AF65-F5344CB8AC3E}">
        <p14:creationId xmlns:p14="http://schemas.microsoft.com/office/powerpoint/2010/main" val="1381359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p:cNvGraphicFramePr>
          <p:nvPr>
            <p:extLst>
              <p:ext uri="{D42A27DB-BD31-4B8C-83A1-F6EECF244321}">
                <p14:modId xmlns:p14="http://schemas.microsoft.com/office/powerpoint/2010/main" val="2592702412"/>
              </p:ext>
            </p:extLst>
          </p:nvPr>
        </p:nvGraphicFramePr>
        <p:xfrm>
          <a:off x="374650" y="1895475"/>
          <a:ext cx="8264525" cy="4767263"/>
        </p:xfrm>
        <a:graphic>
          <a:graphicData uri="http://schemas.openxmlformats.org/drawingml/2006/chart">
            <c:chart xmlns:c="http://schemas.openxmlformats.org/drawingml/2006/chart" xmlns:r="http://schemas.openxmlformats.org/officeDocument/2006/relationships" r:id="rId3"/>
          </a:graphicData>
        </a:graphic>
      </p:graphicFrame>
      <p:sp>
        <p:nvSpPr>
          <p:cNvPr id="69635" name="Rectangle 6"/>
          <p:cNvSpPr>
            <a:spLocks noChangeArrowheads="1"/>
          </p:cNvSpPr>
          <p:nvPr/>
        </p:nvSpPr>
        <p:spPr bwMode="auto">
          <a:xfrm>
            <a:off x="527050" y="1557338"/>
            <a:ext cx="777875" cy="396875"/>
          </a:xfrm>
          <a:prstGeom prst="rect">
            <a:avLst/>
          </a:prstGeom>
          <a:noFill/>
          <a:ln w="9525">
            <a:noFill/>
            <a:miter lim="800000"/>
            <a:headEnd/>
            <a:tailEnd/>
          </a:ln>
        </p:spPr>
        <p:txBody>
          <a:bodyPr wrap="none" lIns="92075" tIns="46038" rIns="92075" bIns="46038">
            <a:spAutoFit/>
          </a:bodyPr>
          <a:lstStyle/>
          <a:p>
            <a:pPr algn="ctr"/>
            <a:r>
              <a:rPr kumimoji="1" lang="en-US" altLang="ja-JP" sz="2000">
                <a:latin typeface="ＭＳ Ｐゴシック" pitchFamily="50" charset="-128"/>
              </a:rPr>
              <a:t>(ppm)</a:t>
            </a:r>
          </a:p>
        </p:txBody>
      </p:sp>
      <p:sp>
        <p:nvSpPr>
          <p:cNvPr id="69637" name="Rectangle 2"/>
          <p:cNvSpPr>
            <a:spLocks noChangeArrowheads="1"/>
          </p:cNvSpPr>
          <p:nvPr/>
        </p:nvSpPr>
        <p:spPr bwMode="auto">
          <a:xfrm>
            <a:off x="0" y="372578"/>
            <a:ext cx="7667750" cy="882650"/>
          </a:xfrm>
          <a:prstGeom prst="rect">
            <a:avLst/>
          </a:prstGeom>
          <a:noFill/>
          <a:ln w="9525">
            <a:noFill/>
            <a:miter lim="800000"/>
            <a:headEnd/>
            <a:tailEnd/>
          </a:ln>
          <a:effectLst/>
        </p:spPr>
        <p:txBody>
          <a:bodyPr lIns="92075" tIns="46038" rIns="92075" bIns="46038" anchor="ctr"/>
          <a:lstStyle/>
          <a:p>
            <a:r>
              <a:rPr lang="ja-JP" altLang="en-US" sz="4000" b="1" spc="-150" dirty="0">
                <a:solidFill>
                  <a:srgbClr val="002060"/>
                </a:solidFill>
                <a:effectLst>
                  <a:outerShdw blurRad="38100" dist="38100" dir="2700000" algn="tl">
                    <a:srgbClr val="C0C0C0"/>
                  </a:outerShdw>
                </a:effectLst>
              </a:rPr>
              <a:t>光化学オキシダント濃度</a:t>
            </a:r>
            <a:r>
              <a:rPr lang="ja-JP" altLang="en-US" sz="4000" b="1" spc="-150" dirty="0" smtClean="0">
                <a:solidFill>
                  <a:srgbClr val="002060"/>
                </a:solidFill>
                <a:effectLst>
                  <a:outerShdw blurRad="38100" dist="38100" dir="2700000" algn="tl">
                    <a:srgbClr val="C0C0C0"/>
                  </a:outerShdw>
                </a:effectLst>
              </a:rPr>
              <a:t>の経年変化</a:t>
            </a:r>
            <a:endParaRPr lang="en-US" altLang="ja-JP" sz="4000" b="1" spc="-150" dirty="0">
              <a:solidFill>
                <a:srgbClr val="002060"/>
              </a:solidFill>
              <a:effectLst>
                <a:outerShdw blurRad="38100" dist="38100" dir="2700000" algn="tl">
                  <a:srgbClr val="C0C0C0"/>
                </a:outerShdw>
              </a:effectLst>
            </a:endParaRPr>
          </a:p>
        </p:txBody>
      </p:sp>
      <p:sp>
        <p:nvSpPr>
          <p:cNvPr id="69638" name="Rectangle 6"/>
          <p:cNvSpPr>
            <a:spLocks noChangeArrowheads="1"/>
          </p:cNvSpPr>
          <p:nvPr/>
        </p:nvSpPr>
        <p:spPr bwMode="auto">
          <a:xfrm>
            <a:off x="7451725" y="6381750"/>
            <a:ext cx="1504950" cy="336550"/>
          </a:xfrm>
          <a:prstGeom prst="rect">
            <a:avLst/>
          </a:prstGeom>
          <a:noFill/>
          <a:ln w="9525">
            <a:noFill/>
            <a:miter lim="800000"/>
            <a:headEnd/>
            <a:tailEnd/>
          </a:ln>
          <a:effectLst/>
        </p:spPr>
        <p:txBody>
          <a:bodyPr wrap="none" lIns="92075" tIns="46038" rIns="92075" bIns="46038">
            <a:spAutoFit/>
          </a:bodyPr>
          <a:lstStyle/>
          <a:p>
            <a:pPr algn="ctr"/>
            <a:r>
              <a:rPr kumimoji="1" lang="ja-JP" altLang="en-US" sz="1600">
                <a:latin typeface="Garamond" pitchFamily="18" charset="0"/>
              </a:rPr>
              <a:t>（資料：環境省）</a:t>
            </a:r>
          </a:p>
        </p:txBody>
      </p:sp>
      <p:sp>
        <p:nvSpPr>
          <p:cNvPr id="8" name="Rectangle 7"/>
          <p:cNvSpPr>
            <a:spLocks noChangeArrowheads="1"/>
          </p:cNvSpPr>
          <p:nvPr/>
        </p:nvSpPr>
        <p:spPr bwMode="auto">
          <a:xfrm>
            <a:off x="1547664" y="1231913"/>
            <a:ext cx="5516562" cy="523862"/>
          </a:xfrm>
          <a:prstGeom prst="rect">
            <a:avLst/>
          </a:prstGeom>
          <a:noFill/>
          <a:ln w="9525">
            <a:noFill/>
            <a:miter lim="800000"/>
            <a:headEnd/>
            <a:tailEnd/>
          </a:ln>
        </p:spPr>
        <p:txBody>
          <a:bodyPr lIns="92075" tIns="46038" rIns="92075" bIns="46038">
            <a:spAutoFit/>
          </a:bodyPr>
          <a:lstStyle/>
          <a:p>
            <a:pPr algn="ctr"/>
            <a:r>
              <a:rPr kumimoji="1" lang="ja-JP" altLang="en-US" sz="2800" dirty="0">
                <a:solidFill>
                  <a:schemeClr val="tx2">
                    <a:lumMod val="60000"/>
                    <a:lumOff val="40000"/>
                  </a:schemeClr>
                </a:solidFill>
                <a:effectLst>
                  <a:outerShdw blurRad="38100" dist="38100" dir="2700000" algn="tl">
                    <a:srgbClr val="C0C0C0"/>
                  </a:outerShdw>
                </a:effectLst>
              </a:rPr>
              <a:t>昼間の日最高</a:t>
            </a:r>
            <a:r>
              <a:rPr kumimoji="1" lang="en-US" altLang="ja-JP" sz="2800" dirty="0">
                <a:solidFill>
                  <a:schemeClr val="tx2">
                    <a:lumMod val="60000"/>
                    <a:lumOff val="40000"/>
                  </a:schemeClr>
                </a:solidFill>
                <a:effectLst>
                  <a:outerShdw blurRad="38100" dist="38100" dir="2700000" algn="tl">
                    <a:srgbClr val="C0C0C0"/>
                  </a:outerShdw>
                </a:effectLst>
              </a:rPr>
              <a:t>1</a:t>
            </a:r>
            <a:r>
              <a:rPr kumimoji="1" lang="ja-JP" altLang="en-US" sz="2800" dirty="0">
                <a:solidFill>
                  <a:schemeClr val="tx2">
                    <a:lumMod val="60000"/>
                    <a:lumOff val="40000"/>
                  </a:schemeClr>
                </a:solidFill>
                <a:effectLst>
                  <a:outerShdw blurRad="38100" dist="38100" dir="2700000" algn="tl">
                    <a:srgbClr val="C0C0C0"/>
                  </a:outerShdw>
                </a:effectLst>
              </a:rPr>
              <a:t>時間値の年平均値</a:t>
            </a:r>
            <a:endParaRPr kumimoji="1" lang="en-US" altLang="ja-JP" sz="2800" dirty="0">
              <a:solidFill>
                <a:schemeClr val="tx2">
                  <a:lumMod val="60000"/>
                  <a:lumOff val="4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3129526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692" y="405048"/>
            <a:ext cx="8105689" cy="900113"/>
          </a:xfrm>
        </p:spPr>
        <p:txBody>
          <a:bodyPr/>
          <a:lstStyle/>
          <a:p>
            <a:pPr algn="ctr" eaLnBrk="1" hangingPunct="1">
              <a:defRPr/>
            </a:pPr>
            <a:r>
              <a:rPr lang="ja-JP" altLang="en-US" spc="-150" dirty="0" smtClean="0">
                <a:effectLst>
                  <a:outerShdw blurRad="38100" dist="38100" dir="2700000" algn="tl">
                    <a:srgbClr val="000000">
                      <a:alpha val="43137"/>
                    </a:srgbClr>
                  </a:outerShdw>
                </a:effectLst>
              </a:rPr>
              <a:t>気管支喘息発作による受診への影響</a:t>
            </a:r>
          </a:p>
        </p:txBody>
      </p:sp>
      <p:sp>
        <p:nvSpPr>
          <p:cNvPr id="16387" name="Rectangle 3"/>
          <p:cNvSpPr>
            <a:spLocks noGrp="1" noChangeArrowheads="1"/>
          </p:cNvSpPr>
          <p:nvPr>
            <p:ph type="body" idx="1"/>
          </p:nvPr>
        </p:nvSpPr>
        <p:spPr>
          <a:xfrm>
            <a:off x="178670" y="1479468"/>
            <a:ext cx="7776864" cy="2521743"/>
          </a:xfrm>
        </p:spPr>
        <p:txBody>
          <a:bodyPr/>
          <a:lstStyle/>
          <a:p>
            <a:pPr eaLnBrk="1" hangingPunct="1">
              <a:lnSpc>
                <a:spcPct val="110000"/>
              </a:lnSpc>
              <a:spcBef>
                <a:spcPts val="600"/>
              </a:spcBef>
            </a:pPr>
            <a:r>
              <a:rPr lang="ja-JP" altLang="en-US" sz="3600" dirty="0" smtClean="0">
                <a:solidFill>
                  <a:schemeClr val="tx1"/>
                </a:solidFill>
              </a:rPr>
              <a:t>対象：</a:t>
            </a:r>
            <a:r>
              <a:rPr lang="en-US" altLang="ja-JP" sz="3600" dirty="0" smtClean="0">
                <a:solidFill>
                  <a:schemeClr val="tx1"/>
                </a:solidFill>
              </a:rPr>
              <a:t> </a:t>
            </a:r>
            <a:r>
              <a:rPr lang="ja-JP" altLang="en-US" sz="3600" dirty="0" smtClean="0"/>
              <a:t>兵庫</a:t>
            </a:r>
            <a:r>
              <a:rPr lang="ja-JP" altLang="en-US" sz="3600" dirty="0" smtClean="0">
                <a:solidFill>
                  <a:schemeClr val="tx1"/>
                </a:solidFill>
              </a:rPr>
              <a:t>県姫路市の急病センター</a:t>
            </a:r>
            <a:endParaRPr lang="en-US" altLang="ja-JP" sz="3600" dirty="0" smtClean="0">
              <a:solidFill>
                <a:schemeClr val="tx1"/>
              </a:solidFill>
            </a:endParaRPr>
          </a:p>
          <a:p>
            <a:pPr lvl="1" eaLnBrk="1" hangingPunct="1">
              <a:lnSpc>
                <a:spcPct val="110000"/>
              </a:lnSpc>
              <a:spcBef>
                <a:spcPts val="600"/>
              </a:spcBef>
            </a:pPr>
            <a:r>
              <a:rPr lang="ja-JP" altLang="en-US" sz="2800" dirty="0" smtClean="0">
                <a:solidFill>
                  <a:schemeClr val="tx1"/>
                </a:solidFill>
              </a:rPr>
              <a:t>平日夜間に受診し、喘息と</a:t>
            </a:r>
            <a:r>
              <a:rPr lang="ja-JP" altLang="en-US" sz="2800" smtClean="0">
                <a:solidFill>
                  <a:schemeClr val="tx1"/>
                </a:solidFill>
              </a:rPr>
              <a:t>診断された者</a:t>
            </a:r>
            <a:endParaRPr lang="en-US" altLang="ja-JP" sz="2800" dirty="0" smtClean="0">
              <a:solidFill>
                <a:schemeClr val="tx1"/>
              </a:solidFill>
            </a:endParaRPr>
          </a:p>
          <a:p>
            <a:pPr>
              <a:lnSpc>
                <a:spcPct val="110000"/>
              </a:lnSpc>
              <a:spcBef>
                <a:spcPts val="600"/>
              </a:spcBef>
            </a:pPr>
            <a:r>
              <a:rPr lang="ja-JP" altLang="en-US" sz="3600" dirty="0"/>
              <a:t>受診前の大気汚染物質濃度との関連</a:t>
            </a:r>
            <a:r>
              <a:rPr lang="ja-JP" altLang="en-US" sz="3600" dirty="0" smtClean="0"/>
              <a:t>を検討</a:t>
            </a:r>
            <a:endParaRPr lang="en-US" altLang="ja-JP" sz="3600" dirty="0"/>
          </a:p>
          <a:p>
            <a:pPr>
              <a:lnSpc>
                <a:spcPct val="110000"/>
              </a:lnSpc>
              <a:spcBef>
                <a:spcPts val="600"/>
              </a:spcBef>
            </a:pPr>
            <a:endParaRPr lang="en-US" altLang="ja-JP" sz="2800" dirty="0" smtClean="0">
              <a:solidFill>
                <a:schemeClr val="tx1"/>
              </a:solidFill>
            </a:endParaRPr>
          </a:p>
        </p:txBody>
      </p:sp>
      <p:grpSp>
        <p:nvGrpSpPr>
          <p:cNvPr id="4" name="Group 6"/>
          <p:cNvGrpSpPr>
            <a:grpSpLocks noChangeAspect="1"/>
          </p:cNvGrpSpPr>
          <p:nvPr/>
        </p:nvGrpSpPr>
        <p:grpSpPr bwMode="auto">
          <a:xfrm>
            <a:off x="6593997" y="3262232"/>
            <a:ext cx="2267595" cy="3361631"/>
            <a:chOff x="282" y="72"/>
            <a:chExt cx="3704" cy="5568"/>
          </a:xfrm>
        </p:grpSpPr>
        <p:sp>
          <p:nvSpPr>
            <p:cNvPr id="5" name="Freeform 7"/>
            <p:cNvSpPr>
              <a:spLocks noChangeAspect="1"/>
            </p:cNvSpPr>
            <p:nvPr/>
          </p:nvSpPr>
          <p:spPr bwMode="auto">
            <a:xfrm>
              <a:off x="826" y="96"/>
              <a:ext cx="616" cy="360"/>
            </a:xfrm>
            <a:custGeom>
              <a:avLst/>
              <a:gdLst>
                <a:gd name="T0" fmla="*/ 440 w 616"/>
                <a:gd name="T1" fmla="*/ 0 h 360"/>
                <a:gd name="T2" fmla="*/ 448 w 616"/>
                <a:gd name="T3" fmla="*/ 48 h 360"/>
                <a:gd name="T4" fmla="*/ 440 w 616"/>
                <a:gd name="T5" fmla="*/ 96 h 360"/>
                <a:gd name="T6" fmla="*/ 448 w 616"/>
                <a:gd name="T7" fmla="*/ 120 h 360"/>
                <a:gd name="T8" fmla="*/ 472 w 616"/>
                <a:gd name="T9" fmla="*/ 128 h 360"/>
                <a:gd name="T10" fmla="*/ 488 w 616"/>
                <a:gd name="T11" fmla="*/ 136 h 360"/>
                <a:gd name="T12" fmla="*/ 512 w 616"/>
                <a:gd name="T13" fmla="*/ 144 h 360"/>
                <a:gd name="T14" fmla="*/ 544 w 616"/>
                <a:gd name="T15" fmla="*/ 152 h 360"/>
                <a:gd name="T16" fmla="*/ 568 w 616"/>
                <a:gd name="T17" fmla="*/ 168 h 360"/>
                <a:gd name="T18" fmla="*/ 584 w 616"/>
                <a:gd name="T19" fmla="*/ 192 h 360"/>
                <a:gd name="T20" fmla="*/ 592 w 616"/>
                <a:gd name="T21" fmla="*/ 208 h 360"/>
                <a:gd name="T22" fmla="*/ 600 w 616"/>
                <a:gd name="T23" fmla="*/ 248 h 360"/>
                <a:gd name="T24" fmla="*/ 608 w 616"/>
                <a:gd name="T25" fmla="*/ 280 h 360"/>
                <a:gd name="T26" fmla="*/ 616 w 616"/>
                <a:gd name="T27" fmla="*/ 304 h 360"/>
                <a:gd name="T28" fmla="*/ 600 w 616"/>
                <a:gd name="T29" fmla="*/ 328 h 360"/>
                <a:gd name="T30" fmla="*/ 576 w 616"/>
                <a:gd name="T31" fmla="*/ 336 h 360"/>
                <a:gd name="T32" fmla="*/ 552 w 616"/>
                <a:gd name="T33" fmla="*/ 352 h 360"/>
                <a:gd name="T34" fmla="*/ 504 w 616"/>
                <a:gd name="T35" fmla="*/ 360 h 360"/>
                <a:gd name="T36" fmla="*/ 496 w 616"/>
                <a:gd name="T37" fmla="*/ 344 h 360"/>
                <a:gd name="T38" fmla="*/ 488 w 616"/>
                <a:gd name="T39" fmla="*/ 328 h 360"/>
                <a:gd name="T40" fmla="*/ 480 w 616"/>
                <a:gd name="T41" fmla="*/ 312 h 360"/>
                <a:gd name="T42" fmla="*/ 472 w 616"/>
                <a:gd name="T43" fmla="*/ 288 h 360"/>
                <a:gd name="T44" fmla="*/ 456 w 616"/>
                <a:gd name="T45" fmla="*/ 280 h 360"/>
                <a:gd name="T46" fmla="*/ 416 w 616"/>
                <a:gd name="T47" fmla="*/ 272 h 360"/>
                <a:gd name="T48" fmla="*/ 368 w 616"/>
                <a:gd name="T49" fmla="*/ 280 h 360"/>
                <a:gd name="T50" fmla="*/ 320 w 616"/>
                <a:gd name="T51" fmla="*/ 272 h 360"/>
                <a:gd name="T52" fmla="*/ 272 w 616"/>
                <a:gd name="T53" fmla="*/ 280 h 360"/>
                <a:gd name="T54" fmla="*/ 184 w 616"/>
                <a:gd name="T55" fmla="*/ 272 h 360"/>
                <a:gd name="T56" fmla="*/ 168 w 616"/>
                <a:gd name="T57" fmla="*/ 296 h 360"/>
                <a:gd name="T58" fmla="*/ 160 w 616"/>
                <a:gd name="T59" fmla="*/ 312 h 360"/>
                <a:gd name="T60" fmla="*/ 152 w 616"/>
                <a:gd name="T61" fmla="*/ 328 h 360"/>
                <a:gd name="T62" fmla="*/ 128 w 616"/>
                <a:gd name="T63" fmla="*/ 344 h 360"/>
                <a:gd name="T64" fmla="*/ 112 w 616"/>
                <a:gd name="T65" fmla="*/ 352 h 360"/>
                <a:gd name="T66" fmla="*/ 80 w 616"/>
                <a:gd name="T67" fmla="*/ 336 h 360"/>
                <a:gd name="T68" fmla="*/ 72 w 616"/>
                <a:gd name="T69" fmla="*/ 272 h 360"/>
                <a:gd name="T70" fmla="*/ 64 w 616"/>
                <a:gd name="T71" fmla="*/ 248 h 360"/>
                <a:gd name="T72" fmla="*/ 56 w 616"/>
                <a:gd name="T73" fmla="*/ 232 h 360"/>
                <a:gd name="T74" fmla="*/ 48 w 616"/>
                <a:gd name="T75" fmla="*/ 208 h 360"/>
                <a:gd name="T76" fmla="*/ 32 w 616"/>
                <a:gd name="T77" fmla="*/ 200 h 360"/>
                <a:gd name="T78" fmla="*/ 0 w 616"/>
                <a:gd name="T79" fmla="*/ 176 h 360"/>
                <a:gd name="T80" fmla="*/ 8 w 616"/>
                <a:gd name="T81" fmla="*/ 152 h 360"/>
                <a:gd name="T82" fmla="*/ 64 w 616"/>
                <a:gd name="T83" fmla="*/ 144 h 360"/>
                <a:gd name="T84" fmla="*/ 96 w 616"/>
                <a:gd name="T85" fmla="*/ 136 h 360"/>
                <a:gd name="T86" fmla="*/ 120 w 616"/>
                <a:gd name="T87" fmla="*/ 128 h 360"/>
                <a:gd name="T88" fmla="*/ 168 w 616"/>
                <a:gd name="T89" fmla="*/ 120 h 360"/>
                <a:gd name="T90" fmla="*/ 160 w 616"/>
                <a:gd name="T91" fmla="*/ 104 h 360"/>
                <a:gd name="T92" fmla="*/ 168 w 616"/>
                <a:gd name="T93" fmla="*/ 80 h 360"/>
                <a:gd name="T94" fmla="*/ 184 w 616"/>
                <a:gd name="T95" fmla="*/ 88 h 360"/>
                <a:gd name="T96" fmla="*/ 192 w 616"/>
                <a:gd name="T97" fmla="*/ 104 h 360"/>
                <a:gd name="T98" fmla="*/ 224 w 616"/>
                <a:gd name="T99" fmla="*/ 96 h 360"/>
                <a:gd name="T100" fmla="*/ 248 w 616"/>
                <a:gd name="T101" fmla="*/ 80 h 360"/>
                <a:gd name="T102" fmla="*/ 272 w 616"/>
                <a:gd name="T103" fmla="*/ 72 h 360"/>
                <a:gd name="T104" fmla="*/ 288 w 616"/>
                <a:gd name="T105" fmla="*/ 64 h 360"/>
                <a:gd name="T106" fmla="*/ 312 w 616"/>
                <a:gd name="T107" fmla="*/ 48 h 360"/>
                <a:gd name="T108" fmla="*/ 328 w 616"/>
                <a:gd name="T109" fmla="*/ 40 h 360"/>
                <a:gd name="T110" fmla="*/ 352 w 616"/>
                <a:gd name="T111" fmla="*/ 24 h 360"/>
                <a:gd name="T112" fmla="*/ 392 w 616"/>
                <a:gd name="T113" fmla="*/ 16 h 360"/>
                <a:gd name="T114" fmla="*/ 416 w 616"/>
                <a:gd name="T115" fmla="*/ 0 h 3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6"/>
                <a:gd name="T175" fmla="*/ 0 h 360"/>
                <a:gd name="T176" fmla="*/ 616 w 616"/>
                <a:gd name="T177" fmla="*/ 360 h 3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6" h="360">
                  <a:moveTo>
                    <a:pt x="416" y="0"/>
                  </a:moveTo>
                  <a:lnTo>
                    <a:pt x="440" y="0"/>
                  </a:lnTo>
                  <a:lnTo>
                    <a:pt x="448" y="8"/>
                  </a:lnTo>
                  <a:lnTo>
                    <a:pt x="448" y="48"/>
                  </a:lnTo>
                  <a:lnTo>
                    <a:pt x="440" y="56"/>
                  </a:lnTo>
                  <a:lnTo>
                    <a:pt x="440" y="96"/>
                  </a:lnTo>
                  <a:lnTo>
                    <a:pt x="448" y="104"/>
                  </a:lnTo>
                  <a:lnTo>
                    <a:pt x="448" y="120"/>
                  </a:lnTo>
                  <a:lnTo>
                    <a:pt x="456" y="128"/>
                  </a:lnTo>
                  <a:lnTo>
                    <a:pt x="472" y="128"/>
                  </a:lnTo>
                  <a:lnTo>
                    <a:pt x="480" y="136"/>
                  </a:lnTo>
                  <a:lnTo>
                    <a:pt x="488" y="136"/>
                  </a:lnTo>
                  <a:lnTo>
                    <a:pt x="496" y="144"/>
                  </a:lnTo>
                  <a:lnTo>
                    <a:pt x="512" y="144"/>
                  </a:lnTo>
                  <a:lnTo>
                    <a:pt x="520" y="152"/>
                  </a:lnTo>
                  <a:lnTo>
                    <a:pt x="544" y="152"/>
                  </a:lnTo>
                  <a:lnTo>
                    <a:pt x="560" y="168"/>
                  </a:lnTo>
                  <a:lnTo>
                    <a:pt x="568" y="168"/>
                  </a:lnTo>
                  <a:lnTo>
                    <a:pt x="584" y="184"/>
                  </a:lnTo>
                  <a:lnTo>
                    <a:pt x="584" y="192"/>
                  </a:lnTo>
                  <a:lnTo>
                    <a:pt x="592" y="200"/>
                  </a:lnTo>
                  <a:lnTo>
                    <a:pt x="592" y="208"/>
                  </a:lnTo>
                  <a:lnTo>
                    <a:pt x="600" y="216"/>
                  </a:lnTo>
                  <a:lnTo>
                    <a:pt x="600" y="248"/>
                  </a:lnTo>
                  <a:lnTo>
                    <a:pt x="608" y="256"/>
                  </a:lnTo>
                  <a:lnTo>
                    <a:pt x="608" y="280"/>
                  </a:lnTo>
                  <a:lnTo>
                    <a:pt x="616" y="288"/>
                  </a:lnTo>
                  <a:lnTo>
                    <a:pt x="616" y="304"/>
                  </a:lnTo>
                  <a:lnTo>
                    <a:pt x="600" y="320"/>
                  </a:lnTo>
                  <a:lnTo>
                    <a:pt x="600" y="328"/>
                  </a:lnTo>
                  <a:lnTo>
                    <a:pt x="592" y="336"/>
                  </a:lnTo>
                  <a:lnTo>
                    <a:pt x="576" y="336"/>
                  </a:lnTo>
                  <a:lnTo>
                    <a:pt x="560" y="352"/>
                  </a:lnTo>
                  <a:lnTo>
                    <a:pt x="552" y="352"/>
                  </a:lnTo>
                  <a:lnTo>
                    <a:pt x="544" y="360"/>
                  </a:lnTo>
                  <a:lnTo>
                    <a:pt x="504" y="360"/>
                  </a:lnTo>
                  <a:lnTo>
                    <a:pt x="496" y="352"/>
                  </a:lnTo>
                  <a:lnTo>
                    <a:pt x="496" y="344"/>
                  </a:lnTo>
                  <a:lnTo>
                    <a:pt x="488" y="336"/>
                  </a:lnTo>
                  <a:lnTo>
                    <a:pt x="488" y="328"/>
                  </a:lnTo>
                  <a:lnTo>
                    <a:pt x="480" y="320"/>
                  </a:lnTo>
                  <a:lnTo>
                    <a:pt x="480" y="312"/>
                  </a:lnTo>
                  <a:lnTo>
                    <a:pt x="472" y="304"/>
                  </a:lnTo>
                  <a:lnTo>
                    <a:pt x="472" y="288"/>
                  </a:lnTo>
                  <a:lnTo>
                    <a:pt x="464" y="280"/>
                  </a:lnTo>
                  <a:lnTo>
                    <a:pt x="456" y="280"/>
                  </a:lnTo>
                  <a:lnTo>
                    <a:pt x="448" y="272"/>
                  </a:lnTo>
                  <a:lnTo>
                    <a:pt x="416" y="272"/>
                  </a:lnTo>
                  <a:lnTo>
                    <a:pt x="408" y="280"/>
                  </a:lnTo>
                  <a:lnTo>
                    <a:pt x="368" y="280"/>
                  </a:lnTo>
                  <a:lnTo>
                    <a:pt x="360" y="272"/>
                  </a:lnTo>
                  <a:lnTo>
                    <a:pt x="320" y="272"/>
                  </a:lnTo>
                  <a:lnTo>
                    <a:pt x="312" y="280"/>
                  </a:lnTo>
                  <a:lnTo>
                    <a:pt x="272" y="280"/>
                  </a:lnTo>
                  <a:lnTo>
                    <a:pt x="264" y="272"/>
                  </a:lnTo>
                  <a:lnTo>
                    <a:pt x="184" y="272"/>
                  </a:lnTo>
                  <a:lnTo>
                    <a:pt x="168" y="288"/>
                  </a:lnTo>
                  <a:lnTo>
                    <a:pt x="168" y="296"/>
                  </a:lnTo>
                  <a:lnTo>
                    <a:pt x="160" y="304"/>
                  </a:lnTo>
                  <a:lnTo>
                    <a:pt x="160" y="312"/>
                  </a:lnTo>
                  <a:lnTo>
                    <a:pt x="152" y="320"/>
                  </a:lnTo>
                  <a:lnTo>
                    <a:pt x="152" y="328"/>
                  </a:lnTo>
                  <a:lnTo>
                    <a:pt x="136" y="344"/>
                  </a:lnTo>
                  <a:lnTo>
                    <a:pt x="128" y="344"/>
                  </a:lnTo>
                  <a:lnTo>
                    <a:pt x="120" y="352"/>
                  </a:lnTo>
                  <a:lnTo>
                    <a:pt x="112" y="352"/>
                  </a:lnTo>
                  <a:lnTo>
                    <a:pt x="104" y="360"/>
                  </a:lnTo>
                  <a:lnTo>
                    <a:pt x="80" y="336"/>
                  </a:lnTo>
                  <a:lnTo>
                    <a:pt x="80" y="280"/>
                  </a:lnTo>
                  <a:lnTo>
                    <a:pt x="72" y="272"/>
                  </a:lnTo>
                  <a:lnTo>
                    <a:pt x="72" y="256"/>
                  </a:lnTo>
                  <a:lnTo>
                    <a:pt x="64" y="248"/>
                  </a:lnTo>
                  <a:lnTo>
                    <a:pt x="64" y="240"/>
                  </a:lnTo>
                  <a:lnTo>
                    <a:pt x="56" y="232"/>
                  </a:lnTo>
                  <a:lnTo>
                    <a:pt x="56" y="216"/>
                  </a:lnTo>
                  <a:lnTo>
                    <a:pt x="48" y="208"/>
                  </a:lnTo>
                  <a:lnTo>
                    <a:pt x="40" y="208"/>
                  </a:lnTo>
                  <a:lnTo>
                    <a:pt x="32" y="200"/>
                  </a:lnTo>
                  <a:lnTo>
                    <a:pt x="24" y="200"/>
                  </a:lnTo>
                  <a:lnTo>
                    <a:pt x="0" y="176"/>
                  </a:lnTo>
                  <a:lnTo>
                    <a:pt x="0" y="160"/>
                  </a:lnTo>
                  <a:lnTo>
                    <a:pt x="8" y="152"/>
                  </a:lnTo>
                  <a:lnTo>
                    <a:pt x="56" y="152"/>
                  </a:lnTo>
                  <a:lnTo>
                    <a:pt x="64" y="144"/>
                  </a:lnTo>
                  <a:lnTo>
                    <a:pt x="88" y="144"/>
                  </a:lnTo>
                  <a:lnTo>
                    <a:pt x="96" y="136"/>
                  </a:lnTo>
                  <a:lnTo>
                    <a:pt x="112" y="136"/>
                  </a:lnTo>
                  <a:lnTo>
                    <a:pt x="120" y="128"/>
                  </a:lnTo>
                  <a:lnTo>
                    <a:pt x="160" y="128"/>
                  </a:lnTo>
                  <a:lnTo>
                    <a:pt x="168" y="120"/>
                  </a:lnTo>
                  <a:lnTo>
                    <a:pt x="168" y="112"/>
                  </a:lnTo>
                  <a:lnTo>
                    <a:pt x="160" y="104"/>
                  </a:lnTo>
                  <a:lnTo>
                    <a:pt x="160" y="88"/>
                  </a:lnTo>
                  <a:lnTo>
                    <a:pt x="168" y="80"/>
                  </a:lnTo>
                  <a:lnTo>
                    <a:pt x="176" y="80"/>
                  </a:lnTo>
                  <a:lnTo>
                    <a:pt x="184" y="88"/>
                  </a:lnTo>
                  <a:lnTo>
                    <a:pt x="184" y="96"/>
                  </a:lnTo>
                  <a:lnTo>
                    <a:pt x="192" y="104"/>
                  </a:lnTo>
                  <a:lnTo>
                    <a:pt x="216" y="104"/>
                  </a:lnTo>
                  <a:lnTo>
                    <a:pt x="224" y="96"/>
                  </a:lnTo>
                  <a:lnTo>
                    <a:pt x="232" y="96"/>
                  </a:lnTo>
                  <a:lnTo>
                    <a:pt x="248" y="80"/>
                  </a:lnTo>
                  <a:lnTo>
                    <a:pt x="264" y="80"/>
                  </a:lnTo>
                  <a:lnTo>
                    <a:pt x="272" y="72"/>
                  </a:lnTo>
                  <a:lnTo>
                    <a:pt x="280" y="72"/>
                  </a:lnTo>
                  <a:lnTo>
                    <a:pt x="288" y="64"/>
                  </a:lnTo>
                  <a:lnTo>
                    <a:pt x="296" y="64"/>
                  </a:lnTo>
                  <a:lnTo>
                    <a:pt x="312" y="48"/>
                  </a:lnTo>
                  <a:lnTo>
                    <a:pt x="320" y="48"/>
                  </a:lnTo>
                  <a:lnTo>
                    <a:pt x="328" y="40"/>
                  </a:lnTo>
                  <a:lnTo>
                    <a:pt x="336" y="40"/>
                  </a:lnTo>
                  <a:lnTo>
                    <a:pt x="352" y="24"/>
                  </a:lnTo>
                  <a:lnTo>
                    <a:pt x="384" y="24"/>
                  </a:lnTo>
                  <a:lnTo>
                    <a:pt x="392" y="16"/>
                  </a:lnTo>
                  <a:lnTo>
                    <a:pt x="400" y="16"/>
                  </a:lnTo>
                  <a:lnTo>
                    <a:pt x="416" y="0"/>
                  </a:lnTo>
                  <a:close/>
                </a:path>
              </a:pathLst>
            </a:custGeom>
            <a:solidFill>
              <a:srgbClr val="C0C0C0">
                <a:alpha val="70195"/>
              </a:srgbClr>
            </a:solidFill>
            <a:ln w="12700">
              <a:noFill/>
              <a:round/>
              <a:headEnd/>
              <a:tailEnd/>
            </a:ln>
          </p:spPr>
          <p:txBody>
            <a:bodyPr/>
            <a:lstStyle/>
            <a:p>
              <a:endParaRPr lang="ja-JP" altLang="en-US"/>
            </a:p>
          </p:txBody>
        </p:sp>
        <p:sp>
          <p:nvSpPr>
            <p:cNvPr id="6" name="Freeform 8"/>
            <p:cNvSpPr>
              <a:spLocks noChangeAspect="1"/>
            </p:cNvSpPr>
            <p:nvPr/>
          </p:nvSpPr>
          <p:spPr bwMode="auto">
            <a:xfrm>
              <a:off x="1266" y="72"/>
              <a:ext cx="680" cy="496"/>
            </a:xfrm>
            <a:custGeom>
              <a:avLst/>
              <a:gdLst>
                <a:gd name="T0" fmla="*/ 80 w 680"/>
                <a:gd name="T1" fmla="*/ 8 h 496"/>
                <a:gd name="T2" fmla="*/ 88 w 680"/>
                <a:gd name="T3" fmla="*/ 40 h 496"/>
                <a:gd name="T4" fmla="*/ 112 w 680"/>
                <a:gd name="T5" fmla="*/ 56 h 496"/>
                <a:gd name="T6" fmla="*/ 208 w 680"/>
                <a:gd name="T7" fmla="*/ 48 h 496"/>
                <a:gd name="T8" fmla="*/ 240 w 680"/>
                <a:gd name="T9" fmla="*/ 64 h 496"/>
                <a:gd name="T10" fmla="*/ 256 w 680"/>
                <a:gd name="T11" fmla="*/ 88 h 496"/>
                <a:gd name="T12" fmla="*/ 280 w 680"/>
                <a:gd name="T13" fmla="*/ 128 h 496"/>
                <a:gd name="T14" fmla="*/ 312 w 680"/>
                <a:gd name="T15" fmla="*/ 104 h 496"/>
                <a:gd name="T16" fmla="*/ 360 w 680"/>
                <a:gd name="T17" fmla="*/ 80 h 496"/>
                <a:gd name="T18" fmla="*/ 392 w 680"/>
                <a:gd name="T19" fmla="*/ 48 h 496"/>
                <a:gd name="T20" fmla="*/ 424 w 680"/>
                <a:gd name="T21" fmla="*/ 72 h 496"/>
                <a:gd name="T22" fmla="*/ 448 w 680"/>
                <a:gd name="T23" fmla="*/ 72 h 496"/>
                <a:gd name="T24" fmla="*/ 464 w 680"/>
                <a:gd name="T25" fmla="*/ 56 h 496"/>
                <a:gd name="T26" fmla="*/ 496 w 680"/>
                <a:gd name="T27" fmla="*/ 48 h 496"/>
                <a:gd name="T28" fmla="*/ 512 w 680"/>
                <a:gd name="T29" fmla="*/ 80 h 496"/>
                <a:gd name="T30" fmla="*/ 568 w 680"/>
                <a:gd name="T31" fmla="*/ 56 h 496"/>
                <a:gd name="T32" fmla="*/ 632 w 680"/>
                <a:gd name="T33" fmla="*/ 72 h 496"/>
                <a:gd name="T34" fmla="*/ 680 w 680"/>
                <a:gd name="T35" fmla="*/ 64 h 496"/>
                <a:gd name="T36" fmla="*/ 672 w 680"/>
                <a:gd name="T37" fmla="*/ 112 h 496"/>
                <a:gd name="T38" fmla="*/ 656 w 680"/>
                <a:gd name="T39" fmla="*/ 136 h 496"/>
                <a:gd name="T40" fmla="*/ 640 w 680"/>
                <a:gd name="T41" fmla="*/ 192 h 496"/>
                <a:gd name="T42" fmla="*/ 600 w 680"/>
                <a:gd name="T43" fmla="*/ 216 h 496"/>
                <a:gd name="T44" fmla="*/ 576 w 680"/>
                <a:gd name="T45" fmla="*/ 224 h 496"/>
                <a:gd name="T46" fmla="*/ 560 w 680"/>
                <a:gd name="T47" fmla="*/ 248 h 496"/>
                <a:gd name="T48" fmla="*/ 552 w 680"/>
                <a:gd name="T49" fmla="*/ 280 h 496"/>
                <a:gd name="T50" fmla="*/ 480 w 680"/>
                <a:gd name="T51" fmla="*/ 360 h 496"/>
                <a:gd name="T52" fmla="*/ 448 w 680"/>
                <a:gd name="T53" fmla="*/ 376 h 496"/>
                <a:gd name="T54" fmla="*/ 376 w 680"/>
                <a:gd name="T55" fmla="*/ 408 h 496"/>
                <a:gd name="T56" fmla="*/ 368 w 680"/>
                <a:gd name="T57" fmla="*/ 464 h 496"/>
                <a:gd name="T58" fmla="*/ 336 w 680"/>
                <a:gd name="T59" fmla="*/ 488 h 496"/>
                <a:gd name="T60" fmla="*/ 312 w 680"/>
                <a:gd name="T61" fmla="*/ 488 h 496"/>
                <a:gd name="T62" fmla="*/ 296 w 680"/>
                <a:gd name="T63" fmla="*/ 440 h 496"/>
                <a:gd name="T64" fmla="*/ 296 w 680"/>
                <a:gd name="T65" fmla="*/ 400 h 496"/>
                <a:gd name="T66" fmla="*/ 272 w 680"/>
                <a:gd name="T67" fmla="*/ 392 h 496"/>
                <a:gd name="T68" fmla="*/ 240 w 680"/>
                <a:gd name="T69" fmla="*/ 376 h 496"/>
                <a:gd name="T70" fmla="*/ 176 w 680"/>
                <a:gd name="T71" fmla="*/ 328 h 496"/>
                <a:gd name="T72" fmla="*/ 168 w 680"/>
                <a:gd name="T73" fmla="*/ 280 h 496"/>
                <a:gd name="T74" fmla="*/ 152 w 680"/>
                <a:gd name="T75" fmla="*/ 232 h 496"/>
                <a:gd name="T76" fmla="*/ 144 w 680"/>
                <a:gd name="T77" fmla="*/ 208 h 496"/>
                <a:gd name="T78" fmla="*/ 104 w 680"/>
                <a:gd name="T79" fmla="*/ 176 h 496"/>
                <a:gd name="T80" fmla="*/ 56 w 680"/>
                <a:gd name="T81" fmla="*/ 168 h 496"/>
                <a:gd name="T82" fmla="*/ 32 w 680"/>
                <a:gd name="T83" fmla="*/ 152 h 496"/>
                <a:gd name="T84" fmla="*/ 8 w 680"/>
                <a:gd name="T85" fmla="*/ 128 h 496"/>
                <a:gd name="T86" fmla="*/ 8 w 680"/>
                <a:gd name="T87" fmla="*/ 72 h 496"/>
                <a:gd name="T88" fmla="*/ 32 w 680"/>
                <a:gd name="T89" fmla="*/ 16 h 496"/>
                <a:gd name="T90" fmla="*/ 56 w 680"/>
                <a:gd name="T91" fmla="*/ 0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0"/>
                <a:gd name="T139" fmla="*/ 0 h 496"/>
                <a:gd name="T140" fmla="*/ 680 w 680"/>
                <a:gd name="T141" fmla="*/ 496 h 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0" h="496">
                  <a:moveTo>
                    <a:pt x="56" y="0"/>
                  </a:moveTo>
                  <a:lnTo>
                    <a:pt x="72" y="0"/>
                  </a:lnTo>
                  <a:lnTo>
                    <a:pt x="80" y="8"/>
                  </a:lnTo>
                  <a:lnTo>
                    <a:pt x="80" y="16"/>
                  </a:lnTo>
                  <a:lnTo>
                    <a:pt x="88" y="24"/>
                  </a:lnTo>
                  <a:lnTo>
                    <a:pt x="88" y="40"/>
                  </a:lnTo>
                  <a:lnTo>
                    <a:pt x="96" y="48"/>
                  </a:lnTo>
                  <a:lnTo>
                    <a:pt x="104" y="48"/>
                  </a:lnTo>
                  <a:lnTo>
                    <a:pt x="112" y="56"/>
                  </a:lnTo>
                  <a:lnTo>
                    <a:pt x="152" y="56"/>
                  </a:lnTo>
                  <a:lnTo>
                    <a:pt x="160" y="48"/>
                  </a:lnTo>
                  <a:lnTo>
                    <a:pt x="208" y="48"/>
                  </a:lnTo>
                  <a:lnTo>
                    <a:pt x="216" y="56"/>
                  </a:lnTo>
                  <a:lnTo>
                    <a:pt x="232" y="56"/>
                  </a:lnTo>
                  <a:lnTo>
                    <a:pt x="240" y="64"/>
                  </a:lnTo>
                  <a:lnTo>
                    <a:pt x="248" y="64"/>
                  </a:lnTo>
                  <a:lnTo>
                    <a:pt x="256" y="72"/>
                  </a:lnTo>
                  <a:lnTo>
                    <a:pt x="256" y="88"/>
                  </a:lnTo>
                  <a:lnTo>
                    <a:pt x="272" y="104"/>
                  </a:lnTo>
                  <a:lnTo>
                    <a:pt x="272" y="120"/>
                  </a:lnTo>
                  <a:lnTo>
                    <a:pt x="280" y="128"/>
                  </a:lnTo>
                  <a:lnTo>
                    <a:pt x="296" y="128"/>
                  </a:lnTo>
                  <a:lnTo>
                    <a:pt x="312" y="112"/>
                  </a:lnTo>
                  <a:lnTo>
                    <a:pt x="312" y="104"/>
                  </a:lnTo>
                  <a:lnTo>
                    <a:pt x="320" y="96"/>
                  </a:lnTo>
                  <a:lnTo>
                    <a:pt x="344" y="96"/>
                  </a:lnTo>
                  <a:lnTo>
                    <a:pt x="360" y="80"/>
                  </a:lnTo>
                  <a:lnTo>
                    <a:pt x="360" y="72"/>
                  </a:lnTo>
                  <a:lnTo>
                    <a:pt x="384" y="48"/>
                  </a:lnTo>
                  <a:lnTo>
                    <a:pt x="392" y="48"/>
                  </a:lnTo>
                  <a:lnTo>
                    <a:pt x="400" y="40"/>
                  </a:lnTo>
                  <a:lnTo>
                    <a:pt x="424" y="40"/>
                  </a:lnTo>
                  <a:lnTo>
                    <a:pt x="424" y="72"/>
                  </a:lnTo>
                  <a:lnTo>
                    <a:pt x="432" y="80"/>
                  </a:lnTo>
                  <a:lnTo>
                    <a:pt x="440" y="80"/>
                  </a:lnTo>
                  <a:lnTo>
                    <a:pt x="448" y="72"/>
                  </a:lnTo>
                  <a:lnTo>
                    <a:pt x="448" y="64"/>
                  </a:lnTo>
                  <a:lnTo>
                    <a:pt x="456" y="64"/>
                  </a:lnTo>
                  <a:lnTo>
                    <a:pt x="464" y="56"/>
                  </a:lnTo>
                  <a:lnTo>
                    <a:pt x="472" y="56"/>
                  </a:lnTo>
                  <a:lnTo>
                    <a:pt x="480" y="48"/>
                  </a:lnTo>
                  <a:lnTo>
                    <a:pt x="496" y="48"/>
                  </a:lnTo>
                  <a:lnTo>
                    <a:pt x="504" y="56"/>
                  </a:lnTo>
                  <a:lnTo>
                    <a:pt x="504" y="72"/>
                  </a:lnTo>
                  <a:lnTo>
                    <a:pt x="512" y="80"/>
                  </a:lnTo>
                  <a:lnTo>
                    <a:pt x="552" y="80"/>
                  </a:lnTo>
                  <a:lnTo>
                    <a:pt x="568" y="64"/>
                  </a:lnTo>
                  <a:lnTo>
                    <a:pt x="568" y="56"/>
                  </a:lnTo>
                  <a:lnTo>
                    <a:pt x="576" y="48"/>
                  </a:lnTo>
                  <a:lnTo>
                    <a:pt x="608" y="48"/>
                  </a:lnTo>
                  <a:lnTo>
                    <a:pt x="632" y="72"/>
                  </a:lnTo>
                  <a:lnTo>
                    <a:pt x="656" y="72"/>
                  </a:lnTo>
                  <a:lnTo>
                    <a:pt x="664" y="64"/>
                  </a:lnTo>
                  <a:lnTo>
                    <a:pt x="680" y="64"/>
                  </a:lnTo>
                  <a:lnTo>
                    <a:pt x="680" y="96"/>
                  </a:lnTo>
                  <a:lnTo>
                    <a:pt x="672" y="104"/>
                  </a:lnTo>
                  <a:lnTo>
                    <a:pt x="672" y="112"/>
                  </a:lnTo>
                  <a:lnTo>
                    <a:pt x="664" y="120"/>
                  </a:lnTo>
                  <a:lnTo>
                    <a:pt x="664" y="128"/>
                  </a:lnTo>
                  <a:lnTo>
                    <a:pt x="656" y="136"/>
                  </a:lnTo>
                  <a:lnTo>
                    <a:pt x="656" y="168"/>
                  </a:lnTo>
                  <a:lnTo>
                    <a:pt x="640" y="184"/>
                  </a:lnTo>
                  <a:lnTo>
                    <a:pt x="640" y="192"/>
                  </a:lnTo>
                  <a:lnTo>
                    <a:pt x="624" y="208"/>
                  </a:lnTo>
                  <a:lnTo>
                    <a:pt x="608" y="208"/>
                  </a:lnTo>
                  <a:lnTo>
                    <a:pt x="600" y="216"/>
                  </a:lnTo>
                  <a:lnTo>
                    <a:pt x="592" y="216"/>
                  </a:lnTo>
                  <a:lnTo>
                    <a:pt x="584" y="224"/>
                  </a:lnTo>
                  <a:lnTo>
                    <a:pt x="576" y="224"/>
                  </a:lnTo>
                  <a:lnTo>
                    <a:pt x="568" y="232"/>
                  </a:lnTo>
                  <a:lnTo>
                    <a:pt x="568" y="240"/>
                  </a:lnTo>
                  <a:lnTo>
                    <a:pt x="560" y="248"/>
                  </a:lnTo>
                  <a:lnTo>
                    <a:pt x="560" y="256"/>
                  </a:lnTo>
                  <a:lnTo>
                    <a:pt x="552" y="264"/>
                  </a:lnTo>
                  <a:lnTo>
                    <a:pt x="552" y="280"/>
                  </a:lnTo>
                  <a:lnTo>
                    <a:pt x="520" y="312"/>
                  </a:lnTo>
                  <a:lnTo>
                    <a:pt x="520" y="320"/>
                  </a:lnTo>
                  <a:lnTo>
                    <a:pt x="480" y="360"/>
                  </a:lnTo>
                  <a:lnTo>
                    <a:pt x="472" y="360"/>
                  </a:lnTo>
                  <a:lnTo>
                    <a:pt x="456" y="376"/>
                  </a:lnTo>
                  <a:lnTo>
                    <a:pt x="448" y="376"/>
                  </a:lnTo>
                  <a:lnTo>
                    <a:pt x="440" y="384"/>
                  </a:lnTo>
                  <a:lnTo>
                    <a:pt x="400" y="384"/>
                  </a:lnTo>
                  <a:lnTo>
                    <a:pt x="376" y="408"/>
                  </a:lnTo>
                  <a:lnTo>
                    <a:pt x="376" y="432"/>
                  </a:lnTo>
                  <a:lnTo>
                    <a:pt x="368" y="440"/>
                  </a:lnTo>
                  <a:lnTo>
                    <a:pt x="368" y="464"/>
                  </a:lnTo>
                  <a:lnTo>
                    <a:pt x="352" y="480"/>
                  </a:lnTo>
                  <a:lnTo>
                    <a:pt x="344" y="480"/>
                  </a:lnTo>
                  <a:lnTo>
                    <a:pt x="336" y="488"/>
                  </a:lnTo>
                  <a:lnTo>
                    <a:pt x="328" y="488"/>
                  </a:lnTo>
                  <a:lnTo>
                    <a:pt x="320" y="496"/>
                  </a:lnTo>
                  <a:lnTo>
                    <a:pt x="312" y="488"/>
                  </a:lnTo>
                  <a:lnTo>
                    <a:pt x="312" y="480"/>
                  </a:lnTo>
                  <a:lnTo>
                    <a:pt x="296" y="464"/>
                  </a:lnTo>
                  <a:lnTo>
                    <a:pt x="296" y="440"/>
                  </a:lnTo>
                  <a:lnTo>
                    <a:pt x="304" y="432"/>
                  </a:lnTo>
                  <a:lnTo>
                    <a:pt x="304" y="408"/>
                  </a:lnTo>
                  <a:lnTo>
                    <a:pt x="296" y="400"/>
                  </a:lnTo>
                  <a:lnTo>
                    <a:pt x="288" y="400"/>
                  </a:lnTo>
                  <a:lnTo>
                    <a:pt x="280" y="392"/>
                  </a:lnTo>
                  <a:lnTo>
                    <a:pt x="272" y="392"/>
                  </a:lnTo>
                  <a:lnTo>
                    <a:pt x="264" y="384"/>
                  </a:lnTo>
                  <a:lnTo>
                    <a:pt x="248" y="384"/>
                  </a:lnTo>
                  <a:lnTo>
                    <a:pt x="240" y="376"/>
                  </a:lnTo>
                  <a:lnTo>
                    <a:pt x="232" y="376"/>
                  </a:lnTo>
                  <a:lnTo>
                    <a:pt x="184" y="328"/>
                  </a:lnTo>
                  <a:lnTo>
                    <a:pt x="176" y="328"/>
                  </a:lnTo>
                  <a:lnTo>
                    <a:pt x="176" y="312"/>
                  </a:lnTo>
                  <a:lnTo>
                    <a:pt x="168" y="304"/>
                  </a:lnTo>
                  <a:lnTo>
                    <a:pt x="168" y="280"/>
                  </a:lnTo>
                  <a:lnTo>
                    <a:pt x="160" y="272"/>
                  </a:lnTo>
                  <a:lnTo>
                    <a:pt x="160" y="240"/>
                  </a:lnTo>
                  <a:lnTo>
                    <a:pt x="152" y="232"/>
                  </a:lnTo>
                  <a:lnTo>
                    <a:pt x="152" y="224"/>
                  </a:lnTo>
                  <a:lnTo>
                    <a:pt x="144" y="216"/>
                  </a:lnTo>
                  <a:lnTo>
                    <a:pt x="144" y="208"/>
                  </a:lnTo>
                  <a:lnTo>
                    <a:pt x="128" y="192"/>
                  </a:lnTo>
                  <a:lnTo>
                    <a:pt x="120" y="192"/>
                  </a:lnTo>
                  <a:lnTo>
                    <a:pt x="104" y="176"/>
                  </a:lnTo>
                  <a:lnTo>
                    <a:pt x="80" y="176"/>
                  </a:lnTo>
                  <a:lnTo>
                    <a:pt x="72" y="168"/>
                  </a:lnTo>
                  <a:lnTo>
                    <a:pt x="56" y="168"/>
                  </a:lnTo>
                  <a:lnTo>
                    <a:pt x="48" y="160"/>
                  </a:lnTo>
                  <a:lnTo>
                    <a:pt x="40" y="160"/>
                  </a:lnTo>
                  <a:lnTo>
                    <a:pt x="32" y="152"/>
                  </a:lnTo>
                  <a:lnTo>
                    <a:pt x="16" y="152"/>
                  </a:lnTo>
                  <a:lnTo>
                    <a:pt x="8" y="144"/>
                  </a:lnTo>
                  <a:lnTo>
                    <a:pt x="8" y="128"/>
                  </a:lnTo>
                  <a:lnTo>
                    <a:pt x="0" y="120"/>
                  </a:lnTo>
                  <a:lnTo>
                    <a:pt x="0" y="80"/>
                  </a:lnTo>
                  <a:lnTo>
                    <a:pt x="8" y="72"/>
                  </a:lnTo>
                  <a:lnTo>
                    <a:pt x="8" y="24"/>
                  </a:lnTo>
                  <a:lnTo>
                    <a:pt x="16" y="16"/>
                  </a:lnTo>
                  <a:lnTo>
                    <a:pt x="32" y="16"/>
                  </a:lnTo>
                  <a:lnTo>
                    <a:pt x="40" y="8"/>
                  </a:lnTo>
                  <a:lnTo>
                    <a:pt x="48" y="8"/>
                  </a:lnTo>
                  <a:lnTo>
                    <a:pt x="56" y="0"/>
                  </a:lnTo>
                  <a:close/>
                </a:path>
              </a:pathLst>
            </a:custGeom>
            <a:solidFill>
              <a:srgbClr val="C0C0C0">
                <a:alpha val="70195"/>
              </a:srgbClr>
            </a:solidFill>
            <a:ln w="12700">
              <a:noFill/>
              <a:round/>
              <a:headEnd/>
              <a:tailEnd/>
            </a:ln>
          </p:spPr>
          <p:txBody>
            <a:bodyPr/>
            <a:lstStyle/>
            <a:p>
              <a:endParaRPr lang="ja-JP" altLang="en-US"/>
            </a:p>
          </p:txBody>
        </p:sp>
        <p:sp>
          <p:nvSpPr>
            <p:cNvPr id="7" name="Freeform 9"/>
            <p:cNvSpPr>
              <a:spLocks noChangeAspect="1"/>
            </p:cNvSpPr>
            <p:nvPr/>
          </p:nvSpPr>
          <p:spPr bwMode="auto">
            <a:xfrm>
              <a:off x="1586" y="88"/>
              <a:ext cx="552" cy="600"/>
            </a:xfrm>
            <a:custGeom>
              <a:avLst/>
              <a:gdLst>
                <a:gd name="T0" fmla="*/ 408 w 552"/>
                <a:gd name="T1" fmla="*/ 0 h 600"/>
                <a:gd name="T2" fmla="*/ 416 w 552"/>
                <a:gd name="T3" fmla="*/ 48 h 600"/>
                <a:gd name="T4" fmla="*/ 456 w 552"/>
                <a:gd name="T5" fmla="*/ 56 h 600"/>
                <a:gd name="T6" fmla="*/ 472 w 552"/>
                <a:gd name="T7" fmla="*/ 48 h 600"/>
                <a:gd name="T8" fmla="*/ 488 w 552"/>
                <a:gd name="T9" fmla="*/ 40 h 600"/>
                <a:gd name="T10" fmla="*/ 512 w 552"/>
                <a:gd name="T11" fmla="*/ 24 h 600"/>
                <a:gd name="T12" fmla="*/ 552 w 552"/>
                <a:gd name="T13" fmla="*/ 72 h 600"/>
                <a:gd name="T14" fmla="*/ 528 w 552"/>
                <a:gd name="T15" fmla="*/ 88 h 600"/>
                <a:gd name="T16" fmla="*/ 520 w 552"/>
                <a:gd name="T17" fmla="*/ 112 h 600"/>
                <a:gd name="T18" fmla="*/ 464 w 552"/>
                <a:gd name="T19" fmla="*/ 120 h 600"/>
                <a:gd name="T20" fmla="*/ 456 w 552"/>
                <a:gd name="T21" fmla="*/ 136 h 600"/>
                <a:gd name="T22" fmla="*/ 448 w 552"/>
                <a:gd name="T23" fmla="*/ 176 h 600"/>
                <a:gd name="T24" fmla="*/ 424 w 552"/>
                <a:gd name="T25" fmla="*/ 232 h 600"/>
                <a:gd name="T26" fmla="*/ 408 w 552"/>
                <a:gd name="T27" fmla="*/ 240 h 600"/>
                <a:gd name="T28" fmla="*/ 376 w 552"/>
                <a:gd name="T29" fmla="*/ 312 h 600"/>
                <a:gd name="T30" fmla="*/ 360 w 552"/>
                <a:gd name="T31" fmla="*/ 320 h 600"/>
                <a:gd name="T32" fmla="*/ 336 w 552"/>
                <a:gd name="T33" fmla="*/ 360 h 600"/>
                <a:gd name="T34" fmla="*/ 328 w 552"/>
                <a:gd name="T35" fmla="*/ 376 h 600"/>
                <a:gd name="T36" fmla="*/ 312 w 552"/>
                <a:gd name="T37" fmla="*/ 416 h 600"/>
                <a:gd name="T38" fmla="*/ 304 w 552"/>
                <a:gd name="T39" fmla="*/ 440 h 600"/>
                <a:gd name="T40" fmla="*/ 296 w 552"/>
                <a:gd name="T41" fmla="*/ 472 h 600"/>
                <a:gd name="T42" fmla="*/ 272 w 552"/>
                <a:gd name="T43" fmla="*/ 488 h 600"/>
                <a:gd name="T44" fmla="*/ 256 w 552"/>
                <a:gd name="T45" fmla="*/ 528 h 600"/>
                <a:gd name="T46" fmla="*/ 248 w 552"/>
                <a:gd name="T47" fmla="*/ 552 h 600"/>
                <a:gd name="T48" fmla="*/ 192 w 552"/>
                <a:gd name="T49" fmla="*/ 592 h 600"/>
                <a:gd name="T50" fmla="*/ 176 w 552"/>
                <a:gd name="T51" fmla="*/ 600 h 600"/>
                <a:gd name="T52" fmla="*/ 152 w 552"/>
                <a:gd name="T53" fmla="*/ 592 h 600"/>
                <a:gd name="T54" fmla="*/ 128 w 552"/>
                <a:gd name="T55" fmla="*/ 552 h 600"/>
                <a:gd name="T56" fmla="*/ 104 w 552"/>
                <a:gd name="T57" fmla="*/ 544 h 600"/>
                <a:gd name="T58" fmla="*/ 96 w 552"/>
                <a:gd name="T59" fmla="*/ 528 h 600"/>
                <a:gd name="T60" fmla="*/ 72 w 552"/>
                <a:gd name="T61" fmla="*/ 520 h 600"/>
                <a:gd name="T62" fmla="*/ 40 w 552"/>
                <a:gd name="T63" fmla="*/ 512 h 600"/>
                <a:gd name="T64" fmla="*/ 24 w 552"/>
                <a:gd name="T65" fmla="*/ 504 h 600"/>
                <a:gd name="T66" fmla="*/ 0 w 552"/>
                <a:gd name="T67" fmla="*/ 496 h 600"/>
                <a:gd name="T68" fmla="*/ 8 w 552"/>
                <a:gd name="T69" fmla="*/ 472 h 600"/>
                <a:gd name="T70" fmla="*/ 24 w 552"/>
                <a:gd name="T71" fmla="*/ 464 h 600"/>
                <a:gd name="T72" fmla="*/ 48 w 552"/>
                <a:gd name="T73" fmla="*/ 448 h 600"/>
                <a:gd name="T74" fmla="*/ 56 w 552"/>
                <a:gd name="T75" fmla="*/ 416 h 600"/>
                <a:gd name="T76" fmla="*/ 80 w 552"/>
                <a:gd name="T77" fmla="*/ 368 h 600"/>
                <a:gd name="T78" fmla="*/ 128 w 552"/>
                <a:gd name="T79" fmla="*/ 360 h 600"/>
                <a:gd name="T80" fmla="*/ 152 w 552"/>
                <a:gd name="T81" fmla="*/ 344 h 600"/>
                <a:gd name="T82" fmla="*/ 200 w 552"/>
                <a:gd name="T83" fmla="*/ 304 h 600"/>
                <a:gd name="T84" fmla="*/ 232 w 552"/>
                <a:gd name="T85" fmla="*/ 264 h 600"/>
                <a:gd name="T86" fmla="*/ 240 w 552"/>
                <a:gd name="T87" fmla="*/ 240 h 600"/>
                <a:gd name="T88" fmla="*/ 248 w 552"/>
                <a:gd name="T89" fmla="*/ 224 h 600"/>
                <a:gd name="T90" fmla="*/ 256 w 552"/>
                <a:gd name="T91" fmla="*/ 208 h 600"/>
                <a:gd name="T92" fmla="*/ 272 w 552"/>
                <a:gd name="T93" fmla="*/ 200 h 600"/>
                <a:gd name="T94" fmla="*/ 288 w 552"/>
                <a:gd name="T95" fmla="*/ 192 h 600"/>
                <a:gd name="T96" fmla="*/ 320 w 552"/>
                <a:gd name="T97" fmla="*/ 176 h 600"/>
                <a:gd name="T98" fmla="*/ 336 w 552"/>
                <a:gd name="T99" fmla="*/ 152 h 600"/>
                <a:gd name="T100" fmla="*/ 344 w 552"/>
                <a:gd name="T101" fmla="*/ 112 h 600"/>
                <a:gd name="T102" fmla="*/ 352 w 552"/>
                <a:gd name="T103" fmla="*/ 96 h 600"/>
                <a:gd name="T104" fmla="*/ 360 w 552"/>
                <a:gd name="T105" fmla="*/ 80 h 600"/>
                <a:gd name="T106" fmla="*/ 368 w 552"/>
                <a:gd name="T107" fmla="*/ 40 h 600"/>
                <a:gd name="T108" fmla="*/ 392 w 552"/>
                <a:gd name="T109" fmla="*/ 32 h 600"/>
                <a:gd name="T110" fmla="*/ 400 w 552"/>
                <a:gd name="T111" fmla="*/ 0 h 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2"/>
                <a:gd name="T169" fmla="*/ 0 h 600"/>
                <a:gd name="T170" fmla="*/ 552 w 552"/>
                <a:gd name="T171" fmla="*/ 600 h 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2" h="600">
                  <a:moveTo>
                    <a:pt x="400" y="0"/>
                  </a:moveTo>
                  <a:lnTo>
                    <a:pt x="408" y="0"/>
                  </a:lnTo>
                  <a:lnTo>
                    <a:pt x="416" y="8"/>
                  </a:lnTo>
                  <a:lnTo>
                    <a:pt x="416" y="48"/>
                  </a:lnTo>
                  <a:lnTo>
                    <a:pt x="424" y="56"/>
                  </a:lnTo>
                  <a:lnTo>
                    <a:pt x="456" y="56"/>
                  </a:lnTo>
                  <a:lnTo>
                    <a:pt x="464" y="48"/>
                  </a:lnTo>
                  <a:lnTo>
                    <a:pt x="472" y="48"/>
                  </a:lnTo>
                  <a:lnTo>
                    <a:pt x="480" y="40"/>
                  </a:lnTo>
                  <a:lnTo>
                    <a:pt x="488" y="40"/>
                  </a:lnTo>
                  <a:lnTo>
                    <a:pt x="504" y="24"/>
                  </a:lnTo>
                  <a:lnTo>
                    <a:pt x="512" y="24"/>
                  </a:lnTo>
                  <a:lnTo>
                    <a:pt x="552" y="64"/>
                  </a:lnTo>
                  <a:lnTo>
                    <a:pt x="552" y="72"/>
                  </a:lnTo>
                  <a:lnTo>
                    <a:pt x="536" y="88"/>
                  </a:lnTo>
                  <a:lnTo>
                    <a:pt x="528" y="88"/>
                  </a:lnTo>
                  <a:lnTo>
                    <a:pt x="520" y="96"/>
                  </a:lnTo>
                  <a:lnTo>
                    <a:pt x="520" y="112"/>
                  </a:lnTo>
                  <a:lnTo>
                    <a:pt x="472" y="112"/>
                  </a:lnTo>
                  <a:lnTo>
                    <a:pt x="464" y="120"/>
                  </a:lnTo>
                  <a:lnTo>
                    <a:pt x="464" y="128"/>
                  </a:lnTo>
                  <a:lnTo>
                    <a:pt x="456" y="136"/>
                  </a:lnTo>
                  <a:lnTo>
                    <a:pt x="456" y="168"/>
                  </a:lnTo>
                  <a:lnTo>
                    <a:pt x="448" y="176"/>
                  </a:lnTo>
                  <a:lnTo>
                    <a:pt x="448" y="208"/>
                  </a:lnTo>
                  <a:lnTo>
                    <a:pt x="424" y="232"/>
                  </a:lnTo>
                  <a:lnTo>
                    <a:pt x="416" y="232"/>
                  </a:lnTo>
                  <a:lnTo>
                    <a:pt x="408" y="240"/>
                  </a:lnTo>
                  <a:lnTo>
                    <a:pt x="408" y="312"/>
                  </a:lnTo>
                  <a:lnTo>
                    <a:pt x="376" y="312"/>
                  </a:lnTo>
                  <a:lnTo>
                    <a:pt x="368" y="320"/>
                  </a:lnTo>
                  <a:lnTo>
                    <a:pt x="360" y="320"/>
                  </a:lnTo>
                  <a:lnTo>
                    <a:pt x="336" y="344"/>
                  </a:lnTo>
                  <a:lnTo>
                    <a:pt x="336" y="360"/>
                  </a:lnTo>
                  <a:lnTo>
                    <a:pt x="328" y="368"/>
                  </a:lnTo>
                  <a:lnTo>
                    <a:pt x="328" y="376"/>
                  </a:lnTo>
                  <a:lnTo>
                    <a:pt x="312" y="392"/>
                  </a:lnTo>
                  <a:lnTo>
                    <a:pt x="312" y="416"/>
                  </a:lnTo>
                  <a:lnTo>
                    <a:pt x="304" y="424"/>
                  </a:lnTo>
                  <a:lnTo>
                    <a:pt x="304" y="440"/>
                  </a:lnTo>
                  <a:lnTo>
                    <a:pt x="296" y="448"/>
                  </a:lnTo>
                  <a:lnTo>
                    <a:pt x="296" y="472"/>
                  </a:lnTo>
                  <a:lnTo>
                    <a:pt x="280" y="488"/>
                  </a:lnTo>
                  <a:lnTo>
                    <a:pt x="272" y="488"/>
                  </a:lnTo>
                  <a:lnTo>
                    <a:pt x="256" y="504"/>
                  </a:lnTo>
                  <a:lnTo>
                    <a:pt x="256" y="528"/>
                  </a:lnTo>
                  <a:lnTo>
                    <a:pt x="248" y="536"/>
                  </a:lnTo>
                  <a:lnTo>
                    <a:pt x="248" y="552"/>
                  </a:lnTo>
                  <a:lnTo>
                    <a:pt x="232" y="552"/>
                  </a:lnTo>
                  <a:lnTo>
                    <a:pt x="192" y="592"/>
                  </a:lnTo>
                  <a:lnTo>
                    <a:pt x="184" y="592"/>
                  </a:lnTo>
                  <a:lnTo>
                    <a:pt x="176" y="600"/>
                  </a:lnTo>
                  <a:lnTo>
                    <a:pt x="160" y="600"/>
                  </a:lnTo>
                  <a:lnTo>
                    <a:pt x="152" y="592"/>
                  </a:lnTo>
                  <a:lnTo>
                    <a:pt x="152" y="576"/>
                  </a:lnTo>
                  <a:lnTo>
                    <a:pt x="128" y="552"/>
                  </a:lnTo>
                  <a:lnTo>
                    <a:pt x="112" y="552"/>
                  </a:lnTo>
                  <a:lnTo>
                    <a:pt x="104" y="544"/>
                  </a:lnTo>
                  <a:lnTo>
                    <a:pt x="104" y="536"/>
                  </a:lnTo>
                  <a:lnTo>
                    <a:pt x="96" y="528"/>
                  </a:lnTo>
                  <a:lnTo>
                    <a:pt x="80" y="528"/>
                  </a:lnTo>
                  <a:lnTo>
                    <a:pt x="72" y="520"/>
                  </a:lnTo>
                  <a:lnTo>
                    <a:pt x="48" y="520"/>
                  </a:lnTo>
                  <a:lnTo>
                    <a:pt x="40" y="512"/>
                  </a:lnTo>
                  <a:lnTo>
                    <a:pt x="32" y="512"/>
                  </a:lnTo>
                  <a:lnTo>
                    <a:pt x="24" y="504"/>
                  </a:lnTo>
                  <a:lnTo>
                    <a:pt x="8" y="504"/>
                  </a:lnTo>
                  <a:lnTo>
                    <a:pt x="0" y="496"/>
                  </a:lnTo>
                  <a:lnTo>
                    <a:pt x="0" y="480"/>
                  </a:lnTo>
                  <a:lnTo>
                    <a:pt x="8" y="472"/>
                  </a:lnTo>
                  <a:lnTo>
                    <a:pt x="16" y="472"/>
                  </a:lnTo>
                  <a:lnTo>
                    <a:pt x="24" y="464"/>
                  </a:lnTo>
                  <a:lnTo>
                    <a:pt x="32" y="464"/>
                  </a:lnTo>
                  <a:lnTo>
                    <a:pt x="48" y="448"/>
                  </a:lnTo>
                  <a:lnTo>
                    <a:pt x="48" y="424"/>
                  </a:lnTo>
                  <a:lnTo>
                    <a:pt x="56" y="416"/>
                  </a:lnTo>
                  <a:lnTo>
                    <a:pt x="56" y="392"/>
                  </a:lnTo>
                  <a:lnTo>
                    <a:pt x="80" y="368"/>
                  </a:lnTo>
                  <a:lnTo>
                    <a:pt x="120" y="368"/>
                  </a:lnTo>
                  <a:lnTo>
                    <a:pt x="128" y="360"/>
                  </a:lnTo>
                  <a:lnTo>
                    <a:pt x="136" y="360"/>
                  </a:lnTo>
                  <a:lnTo>
                    <a:pt x="152" y="344"/>
                  </a:lnTo>
                  <a:lnTo>
                    <a:pt x="160" y="344"/>
                  </a:lnTo>
                  <a:lnTo>
                    <a:pt x="200" y="304"/>
                  </a:lnTo>
                  <a:lnTo>
                    <a:pt x="200" y="296"/>
                  </a:lnTo>
                  <a:lnTo>
                    <a:pt x="232" y="264"/>
                  </a:lnTo>
                  <a:lnTo>
                    <a:pt x="232" y="248"/>
                  </a:lnTo>
                  <a:lnTo>
                    <a:pt x="240" y="240"/>
                  </a:lnTo>
                  <a:lnTo>
                    <a:pt x="240" y="232"/>
                  </a:lnTo>
                  <a:lnTo>
                    <a:pt x="248" y="224"/>
                  </a:lnTo>
                  <a:lnTo>
                    <a:pt x="248" y="216"/>
                  </a:lnTo>
                  <a:lnTo>
                    <a:pt x="256" y="208"/>
                  </a:lnTo>
                  <a:lnTo>
                    <a:pt x="264" y="208"/>
                  </a:lnTo>
                  <a:lnTo>
                    <a:pt x="272" y="200"/>
                  </a:lnTo>
                  <a:lnTo>
                    <a:pt x="280" y="200"/>
                  </a:lnTo>
                  <a:lnTo>
                    <a:pt x="288" y="192"/>
                  </a:lnTo>
                  <a:lnTo>
                    <a:pt x="304" y="192"/>
                  </a:lnTo>
                  <a:lnTo>
                    <a:pt x="320" y="176"/>
                  </a:lnTo>
                  <a:lnTo>
                    <a:pt x="320" y="168"/>
                  </a:lnTo>
                  <a:lnTo>
                    <a:pt x="336" y="152"/>
                  </a:lnTo>
                  <a:lnTo>
                    <a:pt x="336" y="120"/>
                  </a:lnTo>
                  <a:lnTo>
                    <a:pt x="344" y="112"/>
                  </a:lnTo>
                  <a:lnTo>
                    <a:pt x="344" y="104"/>
                  </a:lnTo>
                  <a:lnTo>
                    <a:pt x="352" y="96"/>
                  </a:lnTo>
                  <a:lnTo>
                    <a:pt x="352" y="88"/>
                  </a:lnTo>
                  <a:lnTo>
                    <a:pt x="360" y="80"/>
                  </a:lnTo>
                  <a:lnTo>
                    <a:pt x="360" y="48"/>
                  </a:lnTo>
                  <a:lnTo>
                    <a:pt x="368" y="40"/>
                  </a:lnTo>
                  <a:lnTo>
                    <a:pt x="384" y="40"/>
                  </a:lnTo>
                  <a:lnTo>
                    <a:pt x="392" y="32"/>
                  </a:lnTo>
                  <a:lnTo>
                    <a:pt x="392" y="8"/>
                  </a:lnTo>
                  <a:lnTo>
                    <a:pt x="400" y="0"/>
                  </a:lnTo>
                  <a:close/>
                </a:path>
              </a:pathLst>
            </a:custGeom>
            <a:solidFill>
              <a:srgbClr val="C0C0C0">
                <a:alpha val="70195"/>
              </a:srgbClr>
            </a:solidFill>
            <a:ln w="12700">
              <a:noFill/>
              <a:round/>
              <a:headEnd/>
              <a:tailEnd/>
            </a:ln>
          </p:spPr>
          <p:txBody>
            <a:bodyPr/>
            <a:lstStyle/>
            <a:p>
              <a:endParaRPr lang="ja-JP" altLang="en-US"/>
            </a:p>
          </p:txBody>
        </p:sp>
        <p:sp>
          <p:nvSpPr>
            <p:cNvPr id="8" name="Freeform 10"/>
            <p:cNvSpPr>
              <a:spLocks noChangeAspect="1"/>
            </p:cNvSpPr>
            <p:nvPr/>
          </p:nvSpPr>
          <p:spPr bwMode="auto">
            <a:xfrm>
              <a:off x="1834" y="160"/>
              <a:ext cx="616" cy="712"/>
            </a:xfrm>
            <a:custGeom>
              <a:avLst/>
              <a:gdLst>
                <a:gd name="T0" fmla="*/ 328 w 616"/>
                <a:gd name="T1" fmla="*/ 8 h 712"/>
                <a:gd name="T2" fmla="*/ 368 w 616"/>
                <a:gd name="T3" fmla="*/ 16 h 712"/>
                <a:gd name="T4" fmla="*/ 368 w 616"/>
                <a:gd name="T5" fmla="*/ 40 h 712"/>
                <a:gd name="T6" fmla="*/ 352 w 616"/>
                <a:gd name="T7" fmla="*/ 56 h 712"/>
                <a:gd name="T8" fmla="*/ 352 w 616"/>
                <a:gd name="T9" fmla="*/ 88 h 712"/>
                <a:gd name="T10" fmla="*/ 392 w 616"/>
                <a:gd name="T11" fmla="*/ 72 h 712"/>
                <a:gd name="T12" fmla="*/ 416 w 616"/>
                <a:gd name="T13" fmla="*/ 8 h 712"/>
                <a:gd name="T14" fmla="*/ 456 w 616"/>
                <a:gd name="T15" fmla="*/ 88 h 712"/>
                <a:gd name="T16" fmla="*/ 456 w 616"/>
                <a:gd name="T17" fmla="*/ 144 h 712"/>
                <a:gd name="T18" fmla="*/ 440 w 616"/>
                <a:gd name="T19" fmla="*/ 216 h 712"/>
                <a:gd name="T20" fmla="*/ 424 w 616"/>
                <a:gd name="T21" fmla="*/ 248 h 712"/>
                <a:gd name="T22" fmla="*/ 448 w 616"/>
                <a:gd name="T23" fmla="*/ 296 h 712"/>
                <a:gd name="T24" fmla="*/ 464 w 616"/>
                <a:gd name="T25" fmla="*/ 320 h 712"/>
                <a:gd name="T26" fmla="*/ 496 w 616"/>
                <a:gd name="T27" fmla="*/ 352 h 712"/>
                <a:gd name="T28" fmla="*/ 536 w 616"/>
                <a:gd name="T29" fmla="*/ 400 h 712"/>
                <a:gd name="T30" fmla="*/ 560 w 616"/>
                <a:gd name="T31" fmla="*/ 416 h 712"/>
                <a:gd name="T32" fmla="*/ 584 w 616"/>
                <a:gd name="T33" fmla="*/ 448 h 712"/>
                <a:gd name="T34" fmla="*/ 592 w 616"/>
                <a:gd name="T35" fmla="*/ 512 h 712"/>
                <a:gd name="T36" fmla="*/ 608 w 616"/>
                <a:gd name="T37" fmla="*/ 536 h 712"/>
                <a:gd name="T38" fmla="*/ 608 w 616"/>
                <a:gd name="T39" fmla="*/ 560 h 712"/>
                <a:gd name="T40" fmla="*/ 560 w 616"/>
                <a:gd name="T41" fmla="*/ 600 h 712"/>
                <a:gd name="T42" fmla="*/ 512 w 616"/>
                <a:gd name="T43" fmla="*/ 664 h 712"/>
                <a:gd name="T44" fmla="*/ 488 w 616"/>
                <a:gd name="T45" fmla="*/ 680 h 712"/>
                <a:gd name="T46" fmla="*/ 416 w 616"/>
                <a:gd name="T47" fmla="*/ 688 h 712"/>
                <a:gd name="T48" fmla="*/ 400 w 616"/>
                <a:gd name="T49" fmla="*/ 648 h 712"/>
                <a:gd name="T50" fmla="*/ 392 w 616"/>
                <a:gd name="T51" fmla="*/ 616 h 712"/>
                <a:gd name="T52" fmla="*/ 368 w 616"/>
                <a:gd name="T53" fmla="*/ 584 h 712"/>
                <a:gd name="T54" fmla="*/ 328 w 616"/>
                <a:gd name="T55" fmla="*/ 608 h 712"/>
                <a:gd name="T56" fmla="*/ 312 w 616"/>
                <a:gd name="T57" fmla="*/ 672 h 712"/>
                <a:gd name="T58" fmla="*/ 296 w 616"/>
                <a:gd name="T59" fmla="*/ 704 h 712"/>
                <a:gd name="T60" fmla="*/ 272 w 616"/>
                <a:gd name="T61" fmla="*/ 704 h 712"/>
                <a:gd name="T62" fmla="*/ 256 w 616"/>
                <a:gd name="T63" fmla="*/ 656 h 712"/>
                <a:gd name="T64" fmla="*/ 184 w 616"/>
                <a:gd name="T65" fmla="*/ 624 h 712"/>
                <a:gd name="T66" fmla="*/ 192 w 616"/>
                <a:gd name="T67" fmla="*/ 528 h 712"/>
                <a:gd name="T68" fmla="*/ 144 w 616"/>
                <a:gd name="T69" fmla="*/ 512 h 712"/>
                <a:gd name="T70" fmla="*/ 136 w 616"/>
                <a:gd name="T71" fmla="*/ 536 h 712"/>
                <a:gd name="T72" fmla="*/ 96 w 616"/>
                <a:gd name="T73" fmla="*/ 536 h 712"/>
                <a:gd name="T74" fmla="*/ 64 w 616"/>
                <a:gd name="T75" fmla="*/ 528 h 712"/>
                <a:gd name="T76" fmla="*/ 32 w 616"/>
                <a:gd name="T77" fmla="*/ 504 h 712"/>
                <a:gd name="T78" fmla="*/ 0 w 616"/>
                <a:gd name="T79" fmla="*/ 464 h 712"/>
                <a:gd name="T80" fmla="*/ 24 w 616"/>
                <a:gd name="T81" fmla="*/ 416 h 712"/>
                <a:gd name="T82" fmla="*/ 48 w 616"/>
                <a:gd name="T83" fmla="*/ 376 h 712"/>
                <a:gd name="T84" fmla="*/ 64 w 616"/>
                <a:gd name="T85" fmla="*/ 344 h 712"/>
                <a:gd name="T86" fmla="*/ 80 w 616"/>
                <a:gd name="T87" fmla="*/ 296 h 712"/>
                <a:gd name="T88" fmla="*/ 112 w 616"/>
                <a:gd name="T89" fmla="*/ 248 h 712"/>
                <a:gd name="T90" fmla="*/ 168 w 616"/>
                <a:gd name="T91" fmla="*/ 240 h 712"/>
                <a:gd name="T92" fmla="*/ 224 w 616"/>
                <a:gd name="T93" fmla="*/ 280 h 712"/>
                <a:gd name="T94" fmla="*/ 240 w 616"/>
                <a:gd name="T95" fmla="*/ 304 h 712"/>
                <a:gd name="T96" fmla="*/ 256 w 616"/>
                <a:gd name="T97" fmla="*/ 248 h 712"/>
                <a:gd name="T98" fmla="*/ 264 w 616"/>
                <a:gd name="T99" fmla="*/ 224 h 712"/>
                <a:gd name="T100" fmla="*/ 296 w 616"/>
                <a:gd name="T101" fmla="*/ 224 h 712"/>
                <a:gd name="T102" fmla="*/ 304 w 616"/>
                <a:gd name="T103" fmla="*/ 248 h 712"/>
                <a:gd name="T104" fmla="*/ 360 w 616"/>
                <a:gd name="T105" fmla="*/ 248 h 712"/>
                <a:gd name="T106" fmla="*/ 368 w 616"/>
                <a:gd name="T107" fmla="*/ 192 h 712"/>
                <a:gd name="T108" fmla="*/ 368 w 616"/>
                <a:gd name="T109" fmla="*/ 144 h 712"/>
                <a:gd name="T110" fmla="*/ 352 w 616"/>
                <a:gd name="T111" fmla="*/ 128 h 712"/>
                <a:gd name="T112" fmla="*/ 312 w 616"/>
                <a:gd name="T113" fmla="*/ 104 h 712"/>
                <a:gd name="T114" fmla="*/ 296 w 616"/>
                <a:gd name="T115" fmla="*/ 72 h 712"/>
                <a:gd name="T116" fmla="*/ 272 w 616"/>
                <a:gd name="T117" fmla="*/ 40 h 712"/>
                <a:gd name="T118" fmla="*/ 288 w 616"/>
                <a:gd name="T119" fmla="*/ 16 h 7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6"/>
                <a:gd name="T181" fmla="*/ 0 h 712"/>
                <a:gd name="T182" fmla="*/ 616 w 616"/>
                <a:gd name="T183" fmla="*/ 712 h 7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6" h="712">
                  <a:moveTo>
                    <a:pt x="304" y="0"/>
                  </a:moveTo>
                  <a:lnTo>
                    <a:pt x="320" y="0"/>
                  </a:lnTo>
                  <a:lnTo>
                    <a:pt x="328" y="8"/>
                  </a:lnTo>
                  <a:lnTo>
                    <a:pt x="344" y="8"/>
                  </a:lnTo>
                  <a:lnTo>
                    <a:pt x="352" y="16"/>
                  </a:lnTo>
                  <a:lnTo>
                    <a:pt x="368" y="16"/>
                  </a:lnTo>
                  <a:lnTo>
                    <a:pt x="376" y="24"/>
                  </a:lnTo>
                  <a:lnTo>
                    <a:pt x="376" y="32"/>
                  </a:lnTo>
                  <a:lnTo>
                    <a:pt x="368" y="40"/>
                  </a:lnTo>
                  <a:lnTo>
                    <a:pt x="360" y="40"/>
                  </a:lnTo>
                  <a:lnTo>
                    <a:pt x="352" y="48"/>
                  </a:lnTo>
                  <a:lnTo>
                    <a:pt x="352" y="56"/>
                  </a:lnTo>
                  <a:lnTo>
                    <a:pt x="344" y="64"/>
                  </a:lnTo>
                  <a:lnTo>
                    <a:pt x="344" y="80"/>
                  </a:lnTo>
                  <a:lnTo>
                    <a:pt x="352" y="88"/>
                  </a:lnTo>
                  <a:lnTo>
                    <a:pt x="376" y="64"/>
                  </a:lnTo>
                  <a:lnTo>
                    <a:pt x="384" y="72"/>
                  </a:lnTo>
                  <a:lnTo>
                    <a:pt x="392" y="72"/>
                  </a:lnTo>
                  <a:lnTo>
                    <a:pt x="400" y="64"/>
                  </a:lnTo>
                  <a:lnTo>
                    <a:pt x="400" y="24"/>
                  </a:lnTo>
                  <a:lnTo>
                    <a:pt x="416" y="8"/>
                  </a:lnTo>
                  <a:lnTo>
                    <a:pt x="448" y="8"/>
                  </a:lnTo>
                  <a:lnTo>
                    <a:pt x="456" y="16"/>
                  </a:lnTo>
                  <a:lnTo>
                    <a:pt x="456" y="88"/>
                  </a:lnTo>
                  <a:lnTo>
                    <a:pt x="464" y="96"/>
                  </a:lnTo>
                  <a:lnTo>
                    <a:pt x="464" y="136"/>
                  </a:lnTo>
                  <a:lnTo>
                    <a:pt x="456" y="144"/>
                  </a:lnTo>
                  <a:lnTo>
                    <a:pt x="456" y="192"/>
                  </a:lnTo>
                  <a:lnTo>
                    <a:pt x="440" y="208"/>
                  </a:lnTo>
                  <a:lnTo>
                    <a:pt x="440" y="216"/>
                  </a:lnTo>
                  <a:lnTo>
                    <a:pt x="432" y="224"/>
                  </a:lnTo>
                  <a:lnTo>
                    <a:pt x="432" y="240"/>
                  </a:lnTo>
                  <a:lnTo>
                    <a:pt x="424" y="248"/>
                  </a:lnTo>
                  <a:lnTo>
                    <a:pt x="424" y="264"/>
                  </a:lnTo>
                  <a:lnTo>
                    <a:pt x="448" y="288"/>
                  </a:lnTo>
                  <a:lnTo>
                    <a:pt x="448" y="296"/>
                  </a:lnTo>
                  <a:lnTo>
                    <a:pt x="456" y="304"/>
                  </a:lnTo>
                  <a:lnTo>
                    <a:pt x="456" y="312"/>
                  </a:lnTo>
                  <a:lnTo>
                    <a:pt x="464" y="320"/>
                  </a:lnTo>
                  <a:lnTo>
                    <a:pt x="464" y="328"/>
                  </a:lnTo>
                  <a:lnTo>
                    <a:pt x="488" y="352"/>
                  </a:lnTo>
                  <a:lnTo>
                    <a:pt x="496" y="352"/>
                  </a:lnTo>
                  <a:lnTo>
                    <a:pt x="504" y="360"/>
                  </a:lnTo>
                  <a:lnTo>
                    <a:pt x="504" y="368"/>
                  </a:lnTo>
                  <a:lnTo>
                    <a:pt x="536" y="400"/>
                  </a:lnTo>
                  <a:lnTo>
                    <a:pt x="552" y="400"/>
                  </a:lnTo>
                  <a:lnTo>
                    <a:pt x="560" y="408"/>
                  </a:lnTo>
                  <a:lnTo>
                    <a:pt x="560" y="416"/>
                  </a:lnTo>
                  <a:lnTo>
                    <a:pt x="576" y="432"/>
                  </a:lnTo>
                  <a:lnTo>
                    <a:pt x="576" y="440"/>
                  </a:lnTo>
                  <a:lnTo>
                    <a:pt x="584" y="448"/>
                  </a:lnTo>
                  <a:lnTo>
                    <a:pt x="584" y="496"/>
                  </a:lnTo>
                  <a:lnTo>
                    <a:pt x="592" y="504"/>
                  </a:lnTo>
                  <a:lnTo>
                    <a:pt x="592" y="512"/>
                  </a:lnTo>
                  <a:lnTo>
                    <a:pt x="600" y="520"/>
                  </a:lnTo>
                  <a:lnTo>
                    <a:pt x="600" y="528"/>
                  </a:lnTo>
                  <a:lnTo>
                    <a:pt x="608" y="536"/>
                  </a:lnTo>
                  <a:lnTo>
                    <a:pt x="608" y="544"/>
                  </a:lnTo>
                  <a:lnTo>
                    <a:pt x="616" y="552"/>
                  </a:lnTo>
                  <a:lnTo>
                    <a:pt x="608" y="560"/>
                  </a:lnTo>
                  <a:lnTo>
                    <a:pt x="584" y="560"/>
                  </a:lnTo>
                  <a:lnTo>
                    <a:pt x="560" y="584"/>
                  </a:lnTo>
                  <a:lnTo>
                    <a:pt x="560" y="600"/>
                  </a:lnTo>
                  <a:lnTo>
                    <a:pt x="552" y="608"/>
                  </a:lnTo>
                  <a:lnTo>
                    <a:pt x="552" y="664"/>
                  </a:lnTo>
                  <a:lnTo>
                    <a:pt x="512" y="664"/>
                  </a:lnTo>
                  <a:lnTo>
                    <a:pt x="504" y="672"/>
                  </a:lnTo>
                  <a:lnTo>
                    <a:pt x="496" y="672"/>
                  </a:lnTo>
                  <a:lnTo>
                    <a:pt x="488" y="680"/>
                  </a:lnTo>
                  <a:lnTo>
                    <a:pt x="480" y="680"/>
                  </a:lnTo>
                  <a:lnTo>
                    <a:pt x="472" y="688"/>
                  </a:lnTo>
                  <a:lnTo>
                    <a:pt x="416" y="688"/>
                  </a:lnTo>
                  <a:lnTo>
                    <a:pt x="408" y="680"/>
                  </a:lnTo>
                  <a:lnTo>
                    <a:pt x="408" y="656"/>
                  </a:lnTo>
                  <a:lnTo>
                    <a:pt x="400" y="648"/>
                  </a:lnTo>
                  <a:lnTo>
                    <a:pt x="400" y="632"/>
                  </a:lnTo>
                  <a:lnTo>
                    <a:pt x="392" y="624"/>
                  </a:lnTo>
                  <a:lnTo>
                    <a:pt x="392" y="616"/>
                  </a:lnTo>
                  <a:lnTo>
                    <a:pt x="376" y="600"/>
                  </a:lnTo>
                  <a:lnTo>
                    <a:pt x="376" y="592"/>
                  </a:lnTo>
                  <a:lnTo>
                    <a:pt x="368" y="584"/>
                  </a:lnTo>
                  <a:lnTo>
                    <a:pt x="336" y="584"/>
                  </a:lnTo>
                  <a:lnTo>
                    <a:pt x="328" y="592"/>
                  </a:lnTo>
                  <a:lnTo>
                    <a:pt x="328" y="608"/>
                  </a:lnTo>
                  <a:lnTo>
                    <a:pt x="320" y="616"/>
                  </a:lnTo>
                  <a:lnTo>
                    <a:pt x="320" y="664"/>
                  </a:lnTo>
                  <a:lnTo>
                    <a:pt x="312" y="672"/>
                  </a:lnTo>
                  <a:lnTo>
                    <a:pt x="312" y="680"/>
                  </a:lnTo>
                  <a:lnTo>
                    <a:pt x="296" y="696"/>
                  </a:lnTo>
                  <a:lnTo>
                    <a:pt x="296" y="704"/>
                  </a:lnTo>
                  <a:lnTo>
                    <a:pt x="288" y="712"/>
                  </a:lnTo>
                  <a:lnTo>
                    <a:pt x="280" y="712"/>
                  </a:lnTo>
                  <a:lnTo>
                    <a:pt x="272" y="704"/>
                  </a:lnTo>
                  <a:lnTo>
                    <a:pt x="272" y="664"/>
                  </a:lnTo>
                  <a:lnTo>
                    <a:pt x="264" y="656"/>
                  </a:lnTo>
                  <a:lnTo>
                    <a:pt x="256" y="656"/>
                  </a:lnTo>
                  <a:lnTo>
                    <a:pt x="248" y="648"/>
                  </a:lnTo>
                  <a:lnTo>
                    <a:pt x="208" y="648"/>
                  </a:lnTo>
                  <a:lnTo>
                    <a:pt x="184" y="624"/>
                  </a:lnTo>
                  <a:lnTo>
                    <a:pt x="184" y="592"/>
                  </a:lnTo>
                  <a:lnTo>
                    <a:pt x="192" y="584"/>
                  </a:lnTo>
                  <a:lnTo>
                    <a:pt x="192" y="528"/>
                  </a:lnTo>
                  <a:lnTo>
                    <a:pt x="168" y="504"/>
                  </a:lnTo>
                  <a:lnTo>
                    <a:pt x="152" y="504"/>
                  </a:lnTo>
                  <a:lnTo>
                    <a:pt x="144" y="512"/>
                  </a:lnTo>
                  <a:lnTo>
                    <a:pt x="144" y="520"/>
                  </a:lnTo>
                  <a:lnTo>
                    <a:pt x="136" y="528"/>
                  </a:lnTo>
                  <a:lnTo>
                    <a:pt x="136" y="536"/>
                  </a:lnTo>
                  <a:lnTo>
                    <a:pt x="120" y="552"/>
                  </a:lnTo>
                  <a:lnTo>
                    <a:pt x="112" y="552"/>
                  </a:lnTo>
                  <a:lnTo>
                    <a:pt x="96" y="536"/>
                  </a:lnTo>
                  <a:lnTo>
                    <a:pt x="88" y="536"/>
                  </a:lnTo>
                  <a:lnTo>
                    <a:pt x="80" y="528"/>
                  </a:lnTo>
                  <a:lnTo>
                    <a:pt x="64" y="528"/>
                  </a:lnTo>
                  <a:lnTo>
                    <a:pt x="56" y="520"/>
                  </a:lnTo>
                  <a:lnTo>
                    <a:pt x="48" y="520"/>
                  </a:lnTo>
                  <a:lnTo>
                    <a:pt x="32" y="504"/>
                  </a:lnTo>
                  <a:lnTo>
                    <a:pt x="16" y="504"/>
                  </a:lnTo>
                  <a:lnTo>
                    <a:pt x="0" y="488"/>
                  </a:lnTo>
                  <a:lnTo>
                    <a:pt x="0" y="464"/>
                  </a:lnTo>
                  <a:lnTo>
                    <a:pt x="8" y="456"/>
                  </a:lnTo>
                  <a:lnTo>
                    <a:pt x="8" y="432"/>
                  </a:lnTo>
                  <a:lnTo>
                    <a:pt x="24" y="416"/>
                  </a:lnTo>
                  <a:lnTo>
                    <a:pt x="32" y="416"/>
                  </a:lnTo>
                  <a:lnTo>
                    <a:pt x="48" y="400"/>
                  </a:lnTo>
                  <a:lnTo>
                    <a:pt x="48" y="376"/>
                  </a:lnTo>
                  <a:lnTo>
                    <a:pt x="56" y="368"/>
                  </a:lnTo>
                  <a:lnTo>
                    <a:pt x="56" y="352"/>
                  </a:lnTo>
                  <a:lnTo>
                    <a:pt x="64" y="344"/>
                  </a:lnTo>
                  <a:lnTo>
                    <a:pt x="64" y="320"/>
                  </a:lnTo>
                  <a:lnTo>
                    <a:pt x="80" y="304"/>
                  </a:lnTo>
                  <a:lnTo>
                    <a:pt x="80" y="296"/>
                  </a:lnTo>
                  <a:lnTo>
                    <a:pt x="88" y="288"/>
                  </a:lnTo>
                  <a:lnTo>
                    <a:pt x="88" y="272"/>
                  </a:lnTo>
                  <a:lnTo>
                    <a:pt x="112" y="248"/>
                  </a:lnTo>
                  <a:lnTo>
                    <a:pt x="120" y="248"/>
                  </a:lnTo>
                  <a:lnTo>
                    <a:pt x="128" y="240"/>
                  </a:lnTo>
                  <a:lnTo>
                    <a:pt x="168" y="240"/>
                  </a:lnTo>
                  <a:lnTo>
                    <a:pt x="176" y="248"/>
                  </a:lnTo>
                  <a:lnTo>
                    <a:pt x="192" y="248"/>
                  </a:lnTo>
                  <a:lnTo>
                    <a:pt x="224" y="280"/>
                  </a:lnTo>
                  <a:lnTo>
                    <a:pt x="224" y="296"/>
                  </a:lnTo>
                  <a:lnTo>
                    <a:pt x="232" y="304"/>
                  </a:lnTo>
                  <a:lnTo>
                    <a:pt x="240" y="304"/>
                  </a:lnTo>
                  <a:lnTo>
                    <a:pt x="248" y="296"/>
                  </a:lnTo>
                  <a:lnTo>
                    <a:pt x="248" y="256"/>
                  </a:lnTo>
                  <a:lnTo>
                    <a:pt x="256" y="248"/>
                  </a:lnTo>
                  <a:lnTo>
                    <a:pt x="256" y="240"/>
                  </a:lnTo>
                  <a:lnTo>
                    <a:pt x="264" y="232"/>
                  </a:lnTo>
                  <a:lnTo>
                    <a:pt x="264" y="224"/>
                  </a:lnTo>
                  <a:lnTo>
                    <a:pt x="272" y="216"/>
                  </a:lnTo>
                  <a:lnTo>
                    <a:pt x="288" y="216"/>
                  </a:lnTo>
                  <a:lnTo>
                    <a:pt x="296" y="224"/>
                  </a:lnTo>
                  <a:lnTo>
                    <a:pt x="296" y="232"/>
                  </a:lnTo>
                  <a:lnTo>
                    <a:pt x="304" y="240"/>
                  </a:lnTo>
                  <a:lnTo>
                    <a:pt x="304" y="248"/>
                  </a:lnTo>
                  <a:lnTo>
                    <a:pt x="312" y="256"/>
                  </a:lnTo>
                  <a:lnTo>
                    <a:pt x="352" y="256"/>
                  </a:lnTo>
                  <a:lnTo>
                    <a:pt x="360" y="248"/>
                  </a:lnTo>
                  <a:lnTo>
                    <a:pt x="360" y="224"/>
                  </a:lnTo>
                  <a:lnTo>
                    <a:pt x="368" y="216"/>
                  </a:lnTo>
                  <a:lnTo>
                    <a:pt x="368" y="192"/>
                  </a:lnTo>
                  <a:lnTo>
                    <a:pt x="376" y="184"/>
                  </a:lnTo>
                  <a:lnTo>
                    <a:pt x="376" y="152"/>
                  </a:lnTo>
                  <a:lnTo>
                    <a:pt x="368" y="144"/>
                  </a:lnTo>
                  <a:lnTo>
                    <a:pt x="360" y="144"/>
                  </a:lnTo>
                  <a:lnTo>
                    <a:pt x="352" y="136"/>
                  </a:lnTo>
                  <a:lnTo>
                    <a:pt x="352" y="128"/>
                  </a:lnTo>
                  <a:lnTo>
                    <a:pt x="344" y="120"/>
                  </a:lnTo>
                  <a:lnTo>
                    <a:pt x="328" y="120"/>
                  </a:lnTo>
                  <a:lnTo>
                    <a:pt x="312" y="104"/>
                  </a:lnTo>
                  <a:lnTo>
                    <a:pt x="312" y="96"/>
                  </a:lnTo>
                  <a:lnTo>
                    <a:pt x="296" y="80"/>
                  </a:lnTo>
                  <a:lnTo>
                    <a:pt x="296" y="72"/>
                  </a:lnTo>
                  <a:lnTo>
                    <a:pt x="280" y="56"/>
                  </a:lnTo>
                  <a:lnTo>
                    <a:pt x="280" y="48"/>
                  </a:lnTo>
                  <a:lnTo>
                    <a:pt x="272" y="40"/>
                  </a:lnTo>
                  <a:lnTo>
                    <a:pt x="272" y="24"/>
                  </a:lnTo>
                  <a:lnTo>
                    <a:pt x="280" y="16"/>
                  </a:lnTo>
                  <a:lnTo>
                    <a:pt x="288" y="16"/>
                  </a:lnTo>
                  <a:lnTo>
                    <a:pt x="304" y="0"/>
                  </a:lnTo>
                  <a:close/>
                </a:path>
              </a:pathLst>
            </a:custGeom>
            <a:solidFill>
              <a:srgbClr val="C0C0C0">
                <a:alpha val="70195"/>
              </a:srgbClr>
            </a:solidFill>
            <a:ln w="12700">
              <a:noFill/>
              <a:round/>
              <a:headEnd/>
              <a:tailEnd/>
            </a:ln>
          </p:spPr>
          <p:txBody>
            <a:bodyPr/>
            <a:lstStyle/>
            <a:p>
              <a:endParaRPr lang="ja-JP" altLang="en-US"/>
            </a:p>
          </p:txBody>
        </p:sp>
        <p:sp>
          <p:nvSpPr>
            <p:cNvPr id="9" name="Freeform 11"/>
            <p:cNvSpPr>
              <a:spLocks noChangeAspect="1"/>
            </p:cNvSpPr>
            <p:nvPr/>
          </p:nvSpPr>
          <p:spPr bwMode="auto">
            <a:xfrm>
              <a:off x="1994" y="200"/>
              <a:ext cx="216" cy="264"/>
            </a:xfrm>
            <a:custGeom>
              <a:avLst/>
              <a:gdLst>
                <a:gd name="T0" fmla="*/ 64 w 216"/>
                <a:gd name="T1" fmla="*/ 0 h 264"/>
                <a:gd name="T2" fmla="*/ 112 w 216"/>
                <a:gd name="T3" fmla="*/ 0 h 264"/>
                <a:gd name="T4" fmla="*/ 120 w 216"/>
                <a:gd name="T5" fmla="*/ 8 h 264"/>
                <a:gd name="T6" fmla="*/ 120 w 216"/>
                <a:gd name="T7" fmla="*/ 16 h 264"/>
                <a:gd name="T8" fmla="*/ 136 w 216"/>
                <a:gd name="T9" fmla="*/ 32 h 264"/>
                <a:gd name="T10" fmla="*/ 136 w 216"/>
                <a:gd name="T11" fmla="*/ 40 h 264"/>
                <a:gd name="T12" fmla="*/ 152 w 216"/>
                <a:gd name="T13" fmla="*/ 56 h 264"/>
                <a:gd name="T14" fmla="*/ 152 w 216"/>
                <a:gd name="T15" fmla="*/ 64 h 264"/>
                <a:gd name="T16" fmla="*/ 168 w 216"/>
                <a:gd name="T17" fmla="*/ 80 h 264"/>
                <a:gd name="T18" fmla="*/ 184 w 216"/>
                <a:gd name="T19" fmla="*/ 80 h 264"/>
                <a:gd name="T20" fmla="*/ 192 w 216"/>
                <a:gd name="T21" fmla="*/ 88 h 264"/>
                <a:gd name="T22" fmla="*/ 192 w 216"/>
                <a:gd name="T23" fmla="*/ 96 h 264"/>
                <a:gd name="T24" fmla="*/ 200 w 216"/>
                <a:gd name="T25" fmla="*/ 104 h 264"/>
                <a:gd name="T26" fmla="*/ 208 w 216"/>
                <a:gd name="T27" fmla="*/ 104 h 264"/>
                <a:gd name="T28" fmla="*/ 216 w 216"/>
                <a:gd name="T29" fmla="*/ 112 h 264"/>
                <a:gd name="T30" fmla="*/ 216 w 216"/>
                <a:gd name="T31" fmla="*/ 144 h 264"/>
                <a:gd name="T32" fmla="*/ 208 w 216"/>
                <a:gd name="T33" fmla="*/ 152 h 264"/>
                <a:gd name="T34" fmla="*/ 208 w 216"/>
                <a:gd name="T35" fmla="*/ 176 h 264"/>
                <a:gd name="T36" fmla="*/ 200 w 216"/>
                <a:gd name="T37" fmla="*/ 184 h 264"/>
                <a:gd name="T38" fmla="*/ 200 w 216"/>
                <a:gd name="T39" fmla="*/ 208 h 264"/>
                <a:gd name="T40" fmla="*/ 192 w 216"/>
                <a:gd name="T41" fmla="*/ 216 h 264"/>
                <a:gd name="T42" fmla="*/ 144 w 216"/>
                <a:gd name="T43" fmla="*/ 216 h 264"/>
                <a:gd name="T44" fmla="*/ 144 w 216"/>
                <a:gd name="T45" fmla="*/ 200 h 264"/>
                <a:gd name="T46" fmla="*/ 136 w 216"/>
                <a:gd name="T47" fmla="*/ 192 h 264"/>
                <a:gd name="T48" fmla="*/ 136 w 216"/>
                <a:gd name="T49" fmla="*/ 184 h 264"/>
                <a:gd name="T50" fmla="*/ 128 w 216"/>
                <a:gd name="T51" fmla="*/ 176 h 264"/>
                <a:gd name="T52" fmla="*/ 112 w 216"/>
                <a:gd name="T53" fmla="*/ 176 h 264"/>
                <a:gd name="T54" fmla="*/ 104 w 216"/>
                <a:gd name="T55" fmla="*/ 184 h 264"/>
                <a:gd name="T56" fmla="*/ 104 w 216"/>
                <a:gd name="T57" fmla="*/ 192 h 264"/>
                <a:gd name="T58" fmla="*/ 96 w 216"/>
                <a:gd name="T59" fmla="*/ 200 h 264"/>
                <a:gd name="T60" fmla="*/ 96 w 216"/>
                <a:gd name="T61" fmla="*/ 208 h 264"/>
                <a:gd name="T62" fmla="*/ 88 w 216"/>
                <a:gd name="T63" fmla="*/ 216 h 264"/>
                <a:gd name="T64" fmla="*/ 88 w 216"/>
                <a:gd name="T65" fmla="*/ 256 h 264"/>
                <a:gd name="T66" fmla="*/ 80 w 216"/>
                <a:gd name="T67" fmla="*/ 264 h 264"/>
                <a:gd name="T68" fmla="*/ 72 w 216"/>
                <a:gd name="T69" fmla="*/ 264 h 264"/>
                <a:gd name="T70" fmla="*/ 64 w 216"/>
                <a:gd name="T71" fmla="*/ 256 h 264"/>
                <a:gd name="T72" fmla="*/ 64 w 216"/>
                <a:gd name="T73" fmla="*/ 240 h 264"/>
                <a:gd name="T74" fmla="*/ 32 w 216"/>
                <a:gd name="T75" fmla="*/ 208 h 264"/>
                <a:gd name="T76" fmla="*/ 16 w 216"/>
                <a:gd name="T77" fmla="*/ 208 h 264"/>
                <a:gd name="T78" fmla="*/ 8 w 216"/>
                <a:gd name="T79" fmla="*/ 200 h 264"/>
                <a:gd name="T80" fmla="*/ 0 w 216"/>
                <a:gd name="T81" fmla="*/ 200 h 264"/>
                <a:gd name="T82" fmla="*/ 0 w 216"/>
                <a:gd name="T83" fmla="*/ 128 h 264"/>
                <a:gd name="T84" fmla="*/ 8 w 216"/>
                <a:gd name="T85" fmla="*/ 120 h 264"/>
                <a:gd name="T86" fmla="*/ 16 w 216"/>
                <a:gd name="T87" fmla="*/ 120 h 264"/>
                <a:gd name="T88" fmla="*/ 40 w 216"/>
                <a:gd name="T89" fmla="*/ 96 h 264"/>
                <a:gd name="T90" fmla="*/ 40 w 216"/>
                <a:gd name="T91" fmla="*/ 64 h 264"/>
                <a:gd name="T92" fmla="*/ 48 w 216"/>
                <a:gd name="T93" fmla="*/ 56 h 264"/>
                <a:gd name="T94" fmla="*/ 48 w 216"/>
                <a:gd name="T95" fmla="*/ 24 h 264"/>
                <a:gd name="T96" fmla="*/ 56 w 216"/>
                <a:gd name="T97" fmla="*/ 16 h 264"/>
                <a:gd name="T98" fmla="*/ 56 w 216"/>
                <a:gd name="T99" fmla="*/ 8 h 264"/>
                <a:gd name="T100" fmla="*/ 64 w 216"/>
                <a:gd name="T101" fmla="*/ 0 h 2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
                <a:gd name="T154" fmla="*/ 0 h 264"/>
                <a:gd name="T155" fmla="*/ 216 w 216"/>
                <a:gd name="T156" fmla="*/ 264 h 2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 h="264">
                  <a:moveTo>
                    <a:pt x="64" y="0"/>
                  </a:moveTo>
                  <a:lnTo>
                    <a:pt x="112" y="0"/>
                  </a:lnTo>
                  <a:lnTo>
                    <a:pt x="120" y="8"/>
                  </a:lnTo>
                  <a:lnTo>
                    <a:pt x="120" y="16"/>
                  </a:lnTo>
                  <a:lnTo>
                    <a:pt x="136" y="32"/>
                  </a:lnTo>
                  <a:lnTo>
                    <a:pt x="136" y="40"/>
                  </a:lnTo>
                  <a:lnTo>
                    <a:pt x="152" y="56"/>
                  </a:lnTo>
                  <a:lnTo>
                    <a:pt x="152" y="64"/>
                  </a:lnTo>
                  <a:lnTo>
                    <a:pt x="168" y="80"/>
                  </a:lnTo>
                  <a:lnTo>
                    <a:pt x="184" y="80"/>
                  </a:lnTo>
                  <a:lnTo>
                    <a:pt x="192" y="88"/>
                  </a:lnTo>
                  <a:lnTo>
                    <a:pt x="192" y="96"/>
                  </a:lnTo>
                  <a:lnTo>
                    <a:pt x="200" y="104"/>
                  </a:lnTo>
                  <a:lnTo>
                    <a:pt x="208" y="104"/>
                  </a:lnTo>
                  <a:lnTo>
                    <a:pt x="216" y="112"/>
                  </a:lnTo>
                  <a:lnTo>
                    <a:pt x="216" y="144"/>
                  </a:lnTo>
                  <a:lnTo>
                    <a:pt x="208" y="152"/>
                  </a:lnTo>
                  <a:lnTo>
                    <a:pt x="208" y="176"/>
                  </a:lnTo>
                  <a:lnTo>
                    <a:pt x="200" y="184"/>
                  </a:lnTo>
                  <a:lnTo>
                    <a:pt x="200" y="208"/>
                  </a:lnTo>
                  <a:lnTo>
                    <a:pt x="192" y="216"/>
                  </a:lnTo>
                  <a:lnTo>
                    <a:pt x="144" y="216"/>
                  </a:lnTo>
                  <a:lnTo>
                    <a:pt x="144" y="200"/>
                  </a:lnTo>
                  <a:lnTo>
                    <a:pt x="136" y="192"/>
                  </a:lnTo>
                  <a:lnTo>
                    <a:pt x="136" y="184"/>
                  </a:lnTo>
                  <a:lnTo>
                    <a:pt x="128" y="176"/>
                  </a:lnTo>
                  <a:lnTo>
                    <a:pt x="112" y="176"/>
                  </a:lnTo>
                  <a:lnTo>
                    <a:pt x="104" y="184"/>
                  </a:lnTo>
                  <a:lnTo>
                    <a:pt x="104" y="192"/>
                  </a:lnTo>
                  <a:lnTo>
                    <a:pt x="96" y="200"/>
                  </a:lnTo>
                  <a:lnTo>
                    <a:pt x="96" y="208"/>
                  </a:lnTo>
                  <a:lnTo>
                    <a:pt x="88" y="216"/>
                  </a:lnTo>
                  <a:lnTo>
                    <a:pt x="88" y="256"/>
                  </a:lnTo>
                  <a:lnTo>
                    <a:pt x="80" y="264"/>
                  </a:lnTo>
                  <a:lnTo>
                    <a:pt x="72" y="264"/>
                  </a:lnTo>
                  <a:lnTo>
                    <a:pt x="64" y="256"/>
                  </a:lnTo>
                  <a:lnTo>
                    <a:pt x="64" y="240"/>
                  </a:lnTo>
                  <a:lnTo>
                    <a:pt x="32" y="208"/>
                  </a:lnTo>
                  <a:lnTo>
                    <a:pt x="16" y="208"/>
                  </a:lnTo>
                  <a:lnTo>
                    <a:pt x="8" y="200"/>
                  </a:lnTo>
                  <a:lnTo>
                    <a:pt x="0" y="200"/>
                  </a:lnTo>
                  <a:lnTo>
                    <a:pt x="0" y="128"/>
                  </a:lnTo>
                  <a:lnTo>
                    <a:pt x="8" y="120"/>
                  </a:lnTo>
                  <a:lnTo>
                    <a:pt x="16" y="120"/>
                  </a:lnTo>
                  <a:lnTo>
                    <a:pt x="40" y="96"/>
                  </a:lnTo>
                  <a:lnTo>
                    <a:pt x="40" y="64"/>
                  </a:lnTo>
                  <a:lnTo>
                    <a:pt x="48" y="56"/>
                  </a:lnTo>
                  <a:lnTo>
                    <a:pt x="48" y="24"/>
                  </a:lnTo>
                  <a:lnTo>
                    <a:pt x="56" y="16"/>
                  </a:lnTo>
                  <a:lnTo>
                    <a:pt x="56" y="8"/>
                  </a:lnTo>
                  <a:lnTo>
                    <a:pt x="64" y="0"/>
                  </a:lnTo>
                  <a:close/>
                </a:path>
              </a:pathLst>
            </a:custGeom>
            <a:solidFill>
              <a:srgbClr val="C0C0C0">
                <a:alpha val="70195"/>
              </a:srgbClr>
            </a:solidFill>
            <a:ln w="12700">
              <a:noFill/>
              <a:round/>
              <a:headEnd/>
              <a:tailEnd/>
            </a:ln>
          </p:spPr>
          <p:txBody>
            <a:bodyPr/>
            <a:lstStyle/>
            <a:p>
              <a:endParaRPr lang="ja-JP" altLang="en-US"/>
            </a:p>
          </p:txBody>
        </p:sp>
        <p:sp>
          <p:nvSpPr>
            <p:cNvPr id="10" name="Freeform 12"/>
            <p:cNvSpPr>
              <a:spLocks noChangeAspect="1"/>
            </p:cNvSpPr>
            <p:nvPr/>
          </p:nvSpPr>
          <p:spPr bwMode="auto">
            <a:xfrm>
              <a:off x="2386" y="632"/>
              <a:ext cx="424" cy="528"/>
            </a:xfrm>
            <a:custGeom>
              <a:avLst/>
              <a:gdLst>
                <a:gd name="T0" fmla="*/ 392 w 424"/>
                <a:gd name="T1" fmla="*/ 0 h 528"/>
                <a:gd name="T2" fmla="*/ 400 w 424"/>
                <a:gd name="T3" fmla="*/ 32 h 528"/>
                <a:gd name="T4" fmla="*/ 408 w 424"/>
                <a:gd name="T5" fmla="*/ 80 h 528"/>
                <a:gd name="T6" fmla="*/ 400 w 424"/>
                <a:gd name="T7" fmla="*/ 104 h 528"/>
                <a:gd name="T8" fmla="*/ 408 w 424"/>
                <a:gd name="T9" fmla="*/ 136 h 528"/>
                <a:gd name="T10" fmla="*/ 400 w 424"/>
                <a:gd name="T11" fmla="*/ 240 h 528"/>
                <a:gd name="T12" fmla="*/ 408 w 424"/>
                <a:gd name="T13" fmla="*/ 280 h 528"/>
                <a:gd name="T14" fmla="*/ 416 w 424"/>
                <a:gd name="T15" fmla="*/ 320 h 528"/>
                <a:gd name="T16" fmla="*/ 424 w 424"/>
                <a:gd name="T17" fmla="*/ 392 h 528"/>
                <a:gd name="T18" fmla="*/ 416 w 424"/>
                <a:gd name="T19" fmla="*/ 416 h 528"/>
                <a:gd name="T20" fmla="*/ 408 w 424"/>
                <a:gd name="T21" fmla="*/ 440 h 528"/>
                <a:gd name="T22" fmla="*/ 376 w 424"/>
                <a:gd name="T23" fmla="*/ 456 h 528"/>
                <a:gd name="T24" fmla="*/ 352 w 424"/>
                <a:gd name="T25" fmla="*/ 472 h 528"/>
                <a:gd name="T26" fmla="*/ 344 w 424"/>
                <a:gd name="T27" fmla="*/ 496 h 528"/>
                <a:gd name="T28" fmla="*/ 328 w 424"/>
                <a:gd name="T29" fmla="*/ 504 h 528"/>
                <a:gd name="T30" fmla="*/ 312 w 424"/>
                <a:gd name="T31" fmla="*/ 512 h 528"/>
                <a:gd name="T32" fmla="*/ 296 w 424"/>
                <a:gd name="T33" fmla="*/ 520 h 528"/>
                <a:gd name="T34" fmla="*/ 240 w 424"/>
                <a:gd name="T35" fmla="*/ 528 h 528"/>
                <a:gd name="T36" fmla="*/ 208 w 424"/>
                <a:gd name="T37" fmla="*/ 520 h 528"/>
                <a:gd name="T38" fmla="*/ 192 w 424"/>
                <a:gd name="T39" fmla="*/ 512 h 528"/>
                <a:gd name="T40" fmla="*/ 168 w 424"/>
                <a:gd name="T41" fmla="*/ 504 h 528"/>
                <a:gd name="T42" fmla="*/ 160 w 424"/>
                <a:gd name="T43" fmla="*/ 480 h 528"/>
                <a:gd name="T44" fmla="*/ 136 w 424"/>
                <a:gd name="T45" fmla="*/ 472 h 528"/>
                <a:gd name="T46" fmla="*/ 104 w 424"/>
                <a:gd name="T47" fmla="*/ 448 h 528"/>
                <a:gd name="T48" fmla="*/ 64 w 424"/>
                <a:gd name="T49" fmla="*/ 456 h 528"/>
                <a:gd name="T50" fmla="*/ 8 w 424"/>
                <a:gd name="T51" fmla="*/ 416 h 528"/>
                <a:gd name="T52" fmla="*/ 0 w 424"/>
                <a:gd name="T53" fmla="*/ 288 h 528"/>
                <a:gd name="T54" fmla="*/ 8 w 424"/>
                <a:gd name="T55" fmla="*/ 128 h 528"/>
                <a:gd name="T56" fmla="*/ 32 w 424"/>
                <a:gd name="T57" fmla="*/ 88 h 528"/>
                <a:gd name="T58" fmla="*/ 64 w 424"/>
                <a:gd name="T59" fmla="*/ 80 h 528"/>
                <a:gd name="T60" fmla="*/ 144 w 424"/>
                <a:gd name="T61" fmla="*/ 72 h 528"/>
                <a:gd name="T62" fmla="*/ 160 w 424"/>
                <a:gd name="T63" fmla="*/ 64 h 528"/>
                <a:gd name="T64" fmla="*/ 176 w 424"/>
                <a:gd name="T65" fmla="*/ 56 h 528"/>
                <a:gd name="T66" fmla="*/ 200 w 424"/>
                <a:gd name="T67" fmla="*/ 48 h 528"/>
                <a:gd name="T68" fmla="*/ 216 w 424"/>
                <a:gd name="T69" fmla="*/ 40 h 528"/>
                <a:gd name="T70" fmla="*/ 240 w 424"/>
                <a:gd name="T71" fmla="*/ 32 h 528"/>
                <a:gd name="T72" fmla="*/ 264 w 424"/>
                <a:gd name="T73" fmla="*/ 24 h 528"/>
                <a:gd name="T74" fmla="*/ 280 w 424"/>
                <a:gd name="T75" fmla="*/ 16 h 528"/>
                <a:gd name="T76" fmla="*/ 296 w 424"/>
                <a:gd name="T77" fmla="*/ 8 h 528"/>
                <a:gd name="T78" fmla="*/ 344 w 424"/>
                <a:gd name="T79" fmla="*/ 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528"/>
                <a:gd name="T122" fmla="*/ 424 w 42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528">
                  <a:moveTo>
                    <a:pt x="344" y="0"/>
                  </a:moveTo>
                  <a:lnTo>
                    <a:pt x="392" y="0"/>
                  </a:lnTo>
                  <a:lnTo>
                    <a:pt x="400" y="8"/>
                  </a:lnTo>
                  <a:lnTo>
                    <a:pt x="400" y="32"/>
                  </a:lnTo>
                  <a:lnTo>
                    <a:pt x="408" y="40"/>
                  </a:lnTo>
                  <a:lnTo>
                    <a:pt x="408" y="80"/>
                  </a:lnTo>
                  <a:lnTo>
                    <a:pt x="400" y="88"/>
                  </a:lnTo>
                  <a:lnTo>
                    <a:pt x="400" y="104"/>
                  </a:lnTo>
                  <a:lnTo>
                    <a:pt x="408" y="112"/>
                  </a:lnTo>
                  <a:lnTo>
                    <a:pt x="408" y="136"/>
                  </a:lnTo>
                  <a:lnTo>
                    <a:pt x="400" y="144"/>
                  </a:lnTo>
                  <a:lnTo>
                    <a:pt x="400" y="240"/>
                  </a:lnTo>
                  <a:lnTo>
                    <a:pt x="408" y="248"/>
                  </a:lnTo>
                  <a:lnTo>
                    <a:pt x="408" y="280"/>
                  </a:lnTo>
                  <a:lnTo>
                    <a:pt x="416" y="288"/>
                  </a:lnTo>
                  <a:lnTo>
                    <a:pt x="416" y="320"/>
                  </a:lnTo>
                  <a:lnTo>
                    <a:pt x="424" y="328"/>
                  </a:lnTo>
                  <a:lnTo>
                    <a:pt x="424" y="392"/>
                  </a:lnTo>
                  <a:lnTo>
                    <a:pt x="416" y="400"/>
                  </a:lnTo>
                  <a:lnTo>
                    <a:pt x="416" y="416"/>
                  </a:lnTo>
                  <a:lnTo>
                    <a:pt x="408" y="424"/>
                  </a:lnTo>
                  <a:lnTo>
                    <a:pt x="408" y="440"/>
                  </a:lnTo>
                  <a:lnTo>
                    <a:pt x="392" y="456"/>
                  </a:lnTo>
                  <a:lnTo>
                    <a:pt x="376" y="456"/>
                  </a:lnTo>
                  <a:lnTo>
                    <a:pt x="360" y="472"/>
                  </a:lnTo>
                  <a:lnTo>
                    <a:pt x="352" y="472"/>
                  </a:lnTo>
                  <a:lnTo>
                    <a:pt x="344" y="480"/>
                  </a:lnTo>
                  <a:lnTo>
                    <a:pt x="344" y="496"/>
                  </a:lnTo>
                  <a:lnTo>
                    <a:pt x="336" y="504"/>
                  </a:lnTo>
                  <a:lnTo>
                    <a:pt x="328" y="504"/>
                  </a:lnTo>
                  <a:lnTo>
                    <a:pt x="320" y="512"/>
                  </a:lnTo>
                  <a:lnTo>
                    <a:pt x="312" y="512"/>
                  </a:lnTo>
                  <a:lnTo>
                    <a:pt x="304" y="520"/>
                  </a:lnTo>
                  <a:lnTo>
                    <a:pt x="296" y="520"/>
                  </a:lnTo>
                  <a:lnTo>
                    <a:pt x="288" y="528"/>
                  </a:lnTo>
                  <a:lnTo>
                    <a:pt x="240" y="528"/>
                  </a:lnTo>
                  <a:lnTo>
                    <a:pt x="232" y="520"/>
                  </a:lnTo>
                  <a:lnTo>
                    <a:pt x="208" y="520"/>
                  </a:lnTo>
                  <a:lnTo>
                    <a:pt x="200" y="512"/>
                  </a:lnTo>
                  <a:lnTo>
                    <a:pt x="192" y="512"/>
                  </a:lnTo>
                  <a:lnTo>
                    <a:pt x="184" y="504"/>
                  </a:lnTo>
                  <a:lnTo>
                    <a:pt x="168" y="504"/>
                  </a:lnTo>
                  <a:lnTo>
                    <a:pt x="168" y="488"/>
                  </a:lnTo>
                  <a:lnTo>
                    <a:pt x="160" y="480"/>
                  </a:lnTo>
                  <a:lnTo>
                    <a:pt x="144" y="480"/>
                  </a:lnTo>
                  <a:lnTo>
                    <a:pt x="136" y="472"/>
                  </a:lnTo>
                  <a:lnTo>
                    <a:pt x="128" y="472"/>
                  </a:lnTo>
                  <a:lnTo>
                    <a:pt x="104" y="448"/>
                  </a:lnTo>
                  <a:lnTo>
                    <a:pt x="72" y="448"/>
                  </a:lnTo>
                  <a:lnTo>
                    <a:pt x="64" y="456"/>
                  </a:lnTo>
                  <a:lnTo>
                    <a:pt x="24" y="416"/>
                  </a:lnTo>
                  <a:lnTo>
                    <a:pt x="8" y="416"/>
                  </a:lnTo>
                  <a:lnTo>
                    <a:pt x="8" y="296"/>
                  </a:lnTo>
                  <a:lnTo>
                    <a:pt x="0" y="288"/>
                  </a:lnTo>
                  <a:lnTo>
                    <a:pt x="0" y="136"/>
                  </a:lnTo>
                  <a:lnTo>
                    <a:pt x="8" y="128"/>
                  </a:lnTo>
                  <a:lnTo>
                    <a:pt x="8" y="112"/>
                  </a:lnTo>
                  <a:lnTo>
                    <a:pt x="32" y="88"/>
                  </a:lnTo>
                  <a:lnTo>
                    <a:pt x="56" y="88"/>
                  </a:lnTo>
                  <a:lnTo>
                    <a:pt x="64" y="80"/>
                  </a:lnTo>
                  <a:lnTo>
                    <a:pt x="136" y="80"/>
                  </a:lnTo>
                  <a:lnTo>
                    <a:pt x="144" y="72"/>
                  </a:lnTo>
                  <a:lnTo>
                    <a:pt x="152" y="72"/>
                  </a:lnTo>
                  <a:lnTo>
                    <a:pt x="160" y="64"/>
                  </a:lnTo>
                  <a:lnTo>
                    <a:pt x="168" y="64"/>
                  </a:lnTo>
                  <a:lnTo>
                    <a:pt x="176" y="56"/>
                  </a:lnTo>
                  <a:lnTo>
                    <a:pt x="192" y="56"/>
                  </a:lnTo>
                  <a:lnTo>
                    <a:pt x="200" y="48"/>
                  </a:lnTo>
                  <a:lnTo>
                    <a:pt x="208" y="48"/>
                  </a:lnTo>
                  <a:lnTo>
                    <a:pt x="216" y="40"/>
                  </a:lnTo>
                  <a:lnTo>
                    <a:pt x="232" y="40"/>
                  </a:lnTo>
                  <a:lnTo>
                    <a:pt x="240" y="32"/>
                  </a:lnTo>
                  <a:lnTo>
                    <a:pt x="256" y="32"/>
                  </a:lnTo>
                  <a:lnTo>
                    <a:pt x="264" y="24"/>
                  </a:lnTo>
                  <a:lnTo>
                    <a:pt x="272" y="24"/>
                  </a:lnTo>
                  <a:lnTo>
                    <a:pt x="280" y="16"/>
                  </a:lnTo>
                  <a:lnTo>
                    <a:pt x="288" y="16"/>
                  </a:lnTo>
                  <a:lnTo>
                    <a:pt x="296" y="8"/>
                  </a:lnTo>
                  <a:lnTo>
                    <a:pt x="336" y="8"/>
                  </a:lnTo>
                  <a:lnTo>
                    <a:pt x="344" y="0"/>
                  </a:lnTo>
                  <a:close/>
                </a:path>
              </a:pathLst>
            </a:custGeom>
            <a:solidFill>
              <a:srgbClr val="C0C0C0">
                <a:alpha val="70195"/>
              </a:srgbClr>
            </a:solidFill>
            <a:ln w="12700">
              <a:noFill/>
              <a:round/>
              <a:headEnd/>
              <a:tailEnd/>
            </a:ln>
          </p:spPr>
          <p:txBody>
            <a:bodyPr/>
            <a:lstStyle/>
            <a:p>
              <a:endParaRPr lang="ja-JP" altLang="en-US"/>
            </a:p>
          </p:txBody>
        </p:sp>
        <p:sp>
          <p:nvSpPr>
            <p:cNvPr id="11" name="Freeform 13"/>
            <p:cNvSpPr>
              <a:spLocks noChangeAspect="1"/>
            </p:cNvSpPr>
            <p:nvPr/>
          </p:nvSpPr>
          <p:spPr bwMode="auto">
            <a:xfrm>
              <a:off x="922" y="368"/>
              <a:ext cx="408" cy="560"/>
            </a:xfrm>
            <a:custGeom>
              <a:avLst/>
              <a:gdLst>
                <a:gd name="T0" fmla="*/ 168 w 408"/>
                <a:gd name="T1" fmla="*/ 0 h 560"/>
                <a:gd name="T2" fmla="*/ 216 w 408"/>
                <a:gd name="T3" fmla="*/ 8 h 560"/>
                <a:gd name="T4" fmla="*/ 264 w 408"/>
                <a:gd name="T5" fmla="*/ 0 h 560"/>
                <a:gd name="T6" fmla="*/ 312 w 408"/>
                <a:gd name="T7" fmla="*/ 8 h 560"/>
                <a:gd name="T8" fmla="*/ 352 w 408"/>
                <a:gd name="T9" fmla="*/ 0 h 560"/>
                <a:gd name="T10" fmla="*/ 368 w 408"/>
                <a:gd name="T11" fmla="*/ 8 h 560"/>
                <a:gd name="T12" fmla="*/ 376 w 408"/>
                <a:gd name="T13" fmla="*/ 32 h 560"/>
                <a:gd name="T14" fmla="*/ 384 w 408"/>
                <a:gd name="T15" fmla="*/ 48 h 560"/>
                <a:gd name="T16" fmla="*/ 392 w 408"/>
                <a:gd name="T17" fmla="*/ 64 h 560"/>
                <a:gd name="T18" fmla="*/ 400 w 408"/>
                <a:gd name="T19" fmla="*/ 80 h 560"/>
                <a:gd name="T20" fmla="*/ 400 w 408"/>
                <a:gd name="T21" fmla="*/ 96 h 560"/>
                <a:gd name="T22" fmla="*/ 392 w 408"/>
                <a:gd name="T23" fmla="*/ 112 h 560"/>
                <a:gd name="T24" fmla="*/ 400 w 408"/>
                <a:gd name="T25" fmla="*/ 176 h 560"/>
                <a:gd name="T26" fmla="*/ 392 w 408"/>
                <a:gd name="T27" fmla="*/ 272 h 560"/>
                <a:gd name="T28" fmla="*/ 376 w 408"/>
                <a:gd name="T29" fmla="*/ 280 h 560"/>
                <a:gd name="T30" fmla="*/ 336 w 408"/>
                <a:gd name="T31" fmla="*/ 288 h 560"/>
                <a:gd name="T32" fmla="*/ 296 w 408"/>
                <a:gd name="T33" fmla="*/ 296 h 560"/>
                <a:gd name="T34" fmla="*/ 200 w 408"/>
                <a:gd name="T35" fmla="*/ 368 h 560"/>
                <a:gd name="T36" fmla="*/ 192 w 408"/>
                <a:gd name="T37" fmla="*/ 384 h 560"/>
                <a:gd name="T38" fmla="*/ 184 w 408"/>
                <a:gd name="T39" fmla="*/ 504 h 560"/>
                <a:gd name="T40" fmla="*/ 176 w 408"/>
                <a:gd name="T41" fmla="*/ 536 h 560"/>
                <a:gd name="T42" fmla="*/ 168 w 408"/>
                <a:gd name="T43" fmla="*/ 560 h 560"/>
                <a:gd name="T44" fmla="*/ 152 w 408"/>
                <a:gd name="T45" fmla="*/ 552 h 560"/>
                <a:gd name="T46" fmla="*/ 120 w 408"/>
                <a:gd name="T47" fmla="*/ 536 h 560"/>
                <a:gd name="T48" fmla="*/ 96 w 408"/>
                <a:gd name="T49" fmla="*/ 528 h 560"/>
                <a:gd name="T50" fmla="*/ 88 w 408"/>
                <a:gd name="T51" fmla="*/ 512 h 560"/>
                <a:gd name="T52" fmla="*/ 64 w 408"/>
                <a:gd name="T53" fmla="*/ 504 h 560"/>
                <a:gd name="T54" fmla="*/ 56 w 408"/>
                <a:gd name="T55" fmla="*/ 464 h 560"/>
                <a:gd name="T56" fmla="*/ 48 w 408"/>
                <a:gd name="T57" fmla="*/ 432 h 560"/>
                <a:gd name="T58" fmla="*/ 40 w 408"/>
                <a:gd name="T59" fmla="*/ 360 h 560"/>
                <a:gd name="T60" fmla="*/ 32 w 408"/>
                <a:gd name="T61" fmla="*/ 336 h 560"/>
                <a:gd name="T62" fmla="*/ 24 w 408"/>
                <a:gd name="T63" fmla="*/ 320 h 560"/>
                <a:gd name="T64" fmla="*/ 16 w 408"/>
                <a:gd name="T65" fmla="*/ 280 h 560"/>
                <a:gd name="T66" fmla="*/ 8 w 408"/>
                <a:gd name="T67" fmla="*/ 248 h 560"/>
                <a:gd name="T68" fmla="*/ 0 w 408"/>
                <a:gd name="T69" fmla="*/ 200 h 560"/>
                <a:gd name="T70" fmla="*/ 8 w 408"/>
                <a:gd name="T71" fmla="*/ 168 h 560"/>
                <a:gd name="T72" fmla="*/ 16 w 408"/>
                <a:gd name="T73" fmla="*/ 112 h 560"/>
                <a:gd name="T74" fmla="*/ 8 w 408"/>
                <a:gd name="T75" fmla="*/ 88 h 560"/>
                <a:gd name="T76" fmla="*/ 24 w 408"/>
                <a:gd name="T77" fmla="*/ 80 h 560"/>
                <a:gd name="T78" fmla="*/ 40 w 408"/>
                <a:gd name="T79" fmla="*/ 72 h 560"/>
                <a:gd name="T80" fmla="*/ 56 w 408"/>
                <a:gd name="T81" fmla="*/ 48 h 560"/>
                <a:gd name="T82" fmla="*/ 64 w 408"/>
                <a:gd name="T83" fmla="*/ 32 h 560"/>
                <a:gd name="T84" fmla="*/ 72 w 408"/>
                <a:gd name="T85" fmla="*/ 16 h 5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8"/>
                <a:gd name="T130" fmla="*/ 0 h 560"/>
                <a:gd name="T131" fmla="*/ 408 w 408"/>
                <a:gd name="T132" fmla="*/ 560 h 5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8" h="560">
                  <a:moveTo>
                    <a:pt x="88" y="0"/>
                  </a:moveTo>
                  <a:lnTo>
                    <a:pt x="168" y="0"/>
                  </a:lnTo>
                  <a:lnTo>
                    <a:pt x="176" y="8"/>
                  </a:lnTo>
                  <a:lnTo>
                    <a:pt x="216" y="8"/>
                  </a:lnTo>
                  <a:lnTo>
                    <a:pt x="224" y="0"/>
                  </a:lnTo>
                  <a:lnTo>
                    <a:pt x="264" y="0"/>
                  </a:lnTo>
                  <a:lnTo>
                    <a:pt x="272" y="8"/>
                  </a:lnTo>
                  <a:lnTo>
                    <a:pt x="312" y="8"/>
                  </a:lnTo>
                  <a:lnTo>
                    <a:pt x="320" y="0"/>
                  </a:lnTo>
                  <a:lnTo>
                    <a:pt x="352" y="0"/>
                  </a:lnTo>
                  <a:lnTo>
                    <a:pt x="360" y="8"/>
                  </a:lnTo>
                  <a:lnTo>
                    <a:pt x="368" y="8"/>
                  </a:lnTo>
                  <a:lnTo>
                    <a:pt x="376" y="16"/>
                  </a:lnTo>
                  <a:lnTo>
                    <a:pt x="376" y="32"/>
                  </a:lnTo>
                  <a:lnTo>
                    <a:pt x="384" y="40"/>
                  </a:lnTo>
                  <a:lnTo>
                    <a:pt x="384" y="48"/>
                  </a:lnTo>
                  <a:lnTo>
                    <a:pt x="392" y="56"/>
                  </a:lnTo>
                  <a:lnTo>
                    <a:pt x="392" y="64"/>
                  </a:lnTo>
                  <a:lnTo>
                    <a:pt x="400" y="72"/>
                  </a:lnTo>
                  <a:lnTo>
                    <a:pt x="400" y="80"/>
                  </a:lnTo>
                  <a:lnTo>
                    <a:pt x="408" y="88"/>
                  </a:lnTo>
                  <a:lnTo>
                    <a:pt x="400" y="96"/>
                  </a:lnTo>
                  <a:lnTo>
                    <a:pt x="400" y="104"/>
                  </a:lnTo>
                  <a:lnTo>
                    <a:pt x="392" y="112"/>
                  </a:lnTo>
                  <a:lnTo>
                    <a:pt x="392" y="168"/>
                  </a:lnTo>
                  <a:lnTo>
                    <a:pt x="400" y="176"/>
                  </a:lnTo>
                  <a:lnTo>
                    <a:pt x="400" y="264"/>
                  </a:lnTo>
                  <a:lnTo>
                    <a:pt x="392" y="272"/>
                  </a:lnTo>
                  <a:lnTo>
                    <a:pt x="384" y="272"/>
                  </a:lnTo>
                  <a:lnTo>
                    <a:pt x="376" y="280"/>
                  </a:lnTo>
                  <a:lnTo>
                    <a:pt x="344" y="280"/>
                  </a:lnTo>
                  <a:lnTo>
                    <a:pt x="336" y="288"/>
                  </a:lnTo>
                  <a:lnTo>
                    <a:pt x="304" y="288"/>
                  </a:lnTo>
                  <a:lnTo>
                    <a:pt x="296" y="296"/>
                  </a:lnTo>
                  <a:lnTo>
                    <a:pt x="272" y="296"/>
                  </a:lnTo>
                  <a:lnTo>
                    <a:pt x="200" y="368"/>
                  </a:lnTo>
                  <a:lnTo>
                    <a:pt x="200" y="376"/>
                  </a:lnTo>
                  <a:lnTo>
                    <a:pt x="192" y="384"/>
                  </a:lnTo>
                  <a:lnTo>
                    <a:pt x="192" y="496"/>
                  </a:lnTo>
                  <a:lnTo>
                    <a:pt x="184" y="504"/>
                  </a:lnTo>
                  <a:lnTo>
                    <a:pt x="184" y="528"/>
                  </a:lnTo>
                  <a:lnTo>
                    <a:pt x="176" y="536"/>
                  </a:lnTo>
                  <a:lnTo>
                    <a:pt x="176" y="552"/>
                  </a:lnTo>
                  <a:lnTo>
                    <a:pt x="168" y="560"/>
                  </a:lnTo>
                  <a:lnTo>
                    <a:pt x="160" y="552"/>
                  </a:lnTo>
                  <a:lnTo>
                    <a:pt x="152" y="552"/>
                  </a:lnTo>
                  <a:lnTo>
                    <a:pt x="136" y="536"/>
                  </a:lnTo>
                  <a:lnTo>
                    <a:pt x="120" y="536"/>
                  </a:lnTo>
                  <a:lnTo>
                    <a:pt x="112" y="528"/>
                  </a:lnTo>
                  <a:lnTo>
                    <a:pt x="96" y="528"/>
                  </a:lnTo>
                  <a:lnTo>
                    <a:pt x="88" y="520"/>
                  </a:lnTo>
                  <a:lnTo>
                    <a:pt x="88" y="512"/>
                  </a:lnTo>
                  <a:lnTo>
                    <a:pt x="80" y="504"/>
                  </a:lnTo>
                  <a:lnTo>
                    <a:pt x="64" y="504"/>
                  </a:lnTo>
                  <a:lnTo>
                    <a:pt x="56" y="496"/>
                  </a:lnTo>
                  <a:lnTo>
                    <a:pt x="56" y="464"/>
                  </a:lnTo>
                  <a:lnTo>
                    <a:pt x="48" y="456"/>
                  </a:lnTo>
                  <a:lnTo>
                    <a:pt x="48" y="432"/>
                  </a:lnTo>
                  <a:lnTo>
                    <a:pt x="40" y="424"/>
                  </a:lnTo>
                  <a:lnTo>
                    <a:pt x="40" y="360"/>
                  </a:lnTo>
                  <a:lnTo>
                    <a:pt x="32" y="352"/>
                  </a:lnTo>
                  <a:lnTo>
                    <a:pt x="32" y="336"/>
                  </a:lnTo>
                  <a:lnTo>
                    <a:pt x="24" y="328"/>
                  </a:lnTo>
                  <a:lnTo>
                    <a:pt x="24" y="320"/>
                  </a:lnTo>
                  <a:lnTo>
                    <a:pt x="16" y="312"/>
                  </a:lnTo>
                  <a:lnTo>
                    <a:pt x="16" y="280"/>
                  </a:lnTo>
                  <a:lnTo>
                    <a:pt x="8" y="272"/>
                  </a:lnTo>
                  <a:lnTo>
                    <a:pt x="8" y="248"/>
                  </a:lnTo>
                  <a:lnTo>
                    <a:pt x="0" y="240"/>
                  </a:lnTo>
                  <a:lnTo>
                    <a:pt x="0" y="200"/>
                  </a:lnTo>
                  <a:lnTo>
                    <a:pt x="8" y="192"/>
                  </a:lnTo>
                  <a:lnTo>
                    <a:pt x="8" y="168"/>
                  </a:lnTo>
                  <a:lnTo>
                    <a:pt x="16" y="160"/>
                  </a:lnTo>
                  <a:lnTo>
                    <a:pt x="16" y="112"/>
                  </a:lnTo>
                  <a:lnTo>
                    <a:pt x="8" y="104"/>
                  </a:lnTo>
                  <a:lnTo>
                    <a:pt x="8" y="88"/>
                  </a:lnTo>
                  <a:lnTo>
                    <a:pt x="16" y="80"/>
                  </a:lnTo>
                  <a:lnTo>
                    <a:pt x="24" y="80"/>
                  </a:lnTo>
                  <a:lnTo>
                    <a:pt x="32" y="72"/>
                  </a:lnTo>
                  <a:lnTo>
                    <a:pt x="40" y="72"/>
                  </a:lnTo>
                  <a:lnTo>
                    <a:pt x="56" y="56"/>
                  </a:lnTo>
                  <a:lnTo>
                    <a:pt x="56" y="48"/>
                  </a:lnTo>
                  <a:lnTo>
                    <a:pt x="64" y="40"/>
                  </a:lnTo>
                  <a:lnTo>
                    <a:pt x="64" y="32"/>
                  </a:lnTo>
                  <a:lnTo>
                    <a:pt x="72" y="24"/>
                  </a:lnTo>
                  <a:lnTo>
                    <a:pt x="72" y="16"/>
                  </a:lnTo>
                  <a:lnTo>
                    <a:pt x="88" y="0"/>
                  </a:lnTo>
                  <a:close/>
                </a:path>
              </a:pathLst>
            </a:custGeom>
            <a:solidFill>
              <a:srgbClr val="C0C0C0">
                <a:alpha val="70195"/>
              </a:srgbClr>
            </a:solidFill>
            <a:ln w="12700">
              <a:noFill/>
              <a:round/>
              <a:headEnd/>
              <a:tailEnd/>
            </a:ln>
          </p:spPr>
          <p:txBody>
            <a:bodyPr/>
            <a:lstStyle/>
            <a:p>
              <a:endParaRPr lang="ja-JP" altLang="en-US"/>
            </a:p>
          </p:txBody>
        </p:sp>
        <p:sp>
          <p:nvSpPr>
            <p:cNvPr id="12" name="Freeform 14"/>
            <p:cNvSpPr>
              <a:spLocks noChangeAspect="1"/>
            </p:cNvSpPr>
            <p:nvPr/>
          </p:nvSpPr>
          <p:spPr bwMode="auto">
            <a:xfrm>
              <a:off x="1114" y="400"/>
              <a:ext cx="472" cy="720"/>
            </a:xfrm>
            <a:custGeom>
              <a:avLst/>
              <a:gdLst>
                <a:gd name="T0" fmla="*/ 336 w 472"/>
                <a:gd name="T1" fmla="*/ 0 h 720"/>
                <a:gd name="T2" fmla="*/ 392 w 472"/>
                <a:gd name="T3" fmla="*/ 48 h 720"/>
                <a:gd name="T4" fmla="*/ 416 w 472"/>
                <a:gd name="T5" fmla="*/ 56 h 720"/>
                <a:gd name="T6" fmla="*/ 432 w 472"/>
                <a:gd name="T7" fmla="*/ 64 h 720"/>
                <a:gd name="T8" fmla="*/ 448 w 472"/>
                <a:gd name="T9" fmla="*/ 72 h 720"/>
                <a:gd name="T10" fmla="*/ 456 w 472"/>
                <a:gd name="T11" fmla="*/ 104 h 720"/>
                <a:gd name="T12" fmla="*/ 448 w 472"/>
                <a:gd name="T13" fmla="*/ 136 h 720"/>
                <a:gd name="T14" fmla="*/ 464 w 472"/>
                <a:gd name="T15" fmla="*/ 160 h 720"/>
                <a:gd name="T16" fmla="*/ 472 w 472"/>
                <a:gd name="T17" fmla="*/ 184 h 720"/>
                <a:gd name="T18" fmla="*/ 464 w 472"/>
                <a:gd name="T19" fmla="*/ 200 h 720"/>
                <a:gd name="T20" fmla="*/ 416 w 472"/>
                <a:gd name="T21" fmla="*/ 216 h 720"/>
                <a:gd name="T22" fmla="*/ 408 w 472"/>
                <a:gd name="T23" fmla="*/ 288 h 720"/>
                <a:gd name="T24" fmla="*/ 416 w 472"/>
                <a:gd name="T25" fmla="*/ 304 h 720"/>
                <a:gd name="T26" fmla="*/ 448 w 472"/>
                <a:gd name="T27" fmla="*/ 320 h 720"/>
                <a:gd name="T28" fmla="*/ 472 w 472"/>
                <a:gd name="T29" fmla="*/ 384 h 720"/>
                <a:gd name="T30" fmla="*/ 464 w 472"/>
                <a:gd name="T31" fmla="*/ 400 h 720"/>
                <a:gd name="T32" fmla="*/ 456 w 472"/>
                <a:gd name="T33" fmla="*/ 424 h 720"/>
                <a:gd name="T34" fmla="*/ 448 w 472"/>
                <a:gd name="T35" fmla="*/ 472 h 720"/>
                <a:gd name="T36" fmla="*/ 440 w 472"/>
                <a:gd name="T37" fmla="*/ 528 h 720"/>
                <a:gd name="T38" fmla="*/ 448 w 472"/>
                <a:gd name="T39" fmla="*/ 568 h 720"/>
                <a:gd name="T40" fmla="*/ 472 w 472"/>
                <a:gd name="T41" fmla="*/ 624 h 720"/>
                <a:gd name="T42" fmla="*/ 464 w 472"/>
                <a:gd name="T43" fmla="*/ 648 h 720"/>
                <a:gd name="T44" fmla="*/ 408 w 472"/>
                <a:gd name="T45" fmla="*/ 656 h 720"/>
                <a:gd name="T46" fmla="*/ 368 w 472"/>
                <a:gd name="T47" fmla="*/ 664 h 720"/>
                <a:gd name="T48" fmla="*/ 344 w 472"/>
                <a:gd name="T49" fmla="*/ 696 h 720"/>
                <a:gd name="T50" fmla="*/ 336 w 472"/>
                <a:gd name="T51" fmla="*/ 720 h 720"/>
                <a:gd name="T52" fmla="*/ 312 w 472"/>
                <a:gd name="T53" fmla="*/ 712 h 720"/>
                <a:gd name="T54" fmla="*/ 280 w 472"/>
                <a:gd name="T55" fmla="*/ 704 h 720"/>
                <a:gd name="T56" fmla="*/ 256 w 472"/>
                <a:gd name="T57" fmla="*/ 696 h 720"/>
                <a:gd name="T58" fmla="*/ 232 w 472"/>
                <a:gd name="T59" fmla="*/ 688 h 720"/>
                <a:gd name="T60" fmla="*/ 136 w 472"/>
                <a:gd name="T61" fmla="*/ 680 h 720"/>
                <a:gd name="T62" fmla="*/ 152 w 472"/>
                <a:gd name="T63" fmla="*/ 640 h 720"/>
                <a:gd name="T64" fmla="*/ 160 w 472"/>
                <a:gd name="T65" fmla="*/ 624 h 720"/>
                <a:gd name="T66" fmla="*/ 176 w 472"/>
                <a:gd name="T67" fmla="*/ 600 h 720"/>
                <a:gd name="T68" fmla="*/ 184 w 472"/>
                <a:gd name="T69" fmla="*/ 584 h 720"/>
                <a:gd name="T70" fmla="*/ 192 w 472"/>
                <a:gd name="T71" fmla="*/ 568 h 720"/>
                <a:gd name="T72" fmla="*/ 200 w 472"/>
                <a:gd name="T73" fmla="*/ 552 h 720"/>
                <a:gd name="T74" fmla="*/ 208 w 472"/>
                <a:gd name="T75" fmla="*/ 528 h 720"/>
                <a:gd name="T76" fmla="*/ 216 w 472"/>
                <a:gd name="T77" fmla="*/ 488 h 720"/>
                <a:gd name="T78" fmla="*/ 224 w 472"/>
                <a:gd name="T79" fmla="*/ 472 h 720"/>
                <a:gd name="T80" fmla="*/ 232 w 472"/>
                <a:gd name="T81" fmla="*/ 448 h 720"/>
                <a:gd name="T82" fmla="*/ 224 w 472"/>
                <a:gd name="T83" fmla="*/ 416 h 720"/>
                <a:gd name="T84" fmla="*/ 216 w 472"/>
                <a:gd name="T85" fmla="*/ 400 h 720"/>
                <a:gd name="T86" fmla="*/ 208 w 472"/>
                <a:gd name="T87" fmla="*/ 384 h 720"/>
                <a:gd name="T88" fmla="*/ 80 w 472"/>
                <a:gd name="T89" fmla="*/ 392 h 720"/>
                <a:gd name="T90" fmla="*/ 32 w 472"/>
                <a:gd name="T91" fmla="*/ 416 h 720"/>
                <a:gd name="T92" fmla="*/ 16 w 472"/>
                <a:gd name="T93" fmla="*/ 424 h 720"/>
                <a:gd name="T94" fmla="*/ 0 w 472"/>
                <a:gd name="T95" fmla="*/ 352 h 720"/>
                <a:gd name="T96" fmla="*/ 8 w 472"/>
                <a:gd name="T97" fmla="*/ 336 h 720"/>
                <a:gd name="T98" fmla="*/ 104 w 472"/>
                <a:gd name="T99" fmla="*/ 264 h 720"/>
                <a:gd name="T100" fmla="*/ 144 w 472"/>
                <a:gd name="T101" fmla="*/ 256 h 720"/>
                <a:gd name="T102" fmla="*/ 184 w 472"/>
                <a:gd name="T103" fmla="*/ 248 h 720"/>
                <a:gd name="T104" fmla="*/ 200 w 472"/>
                <a:gd name="T105" fmla="*/ 240 h 720"/>
                <a:gd name="T106" fmla="*/ 208 w 472"/>
                <a:gd name="T107" fmla="*/ 144 h 720"/>
                <a:gd name="T108" fmla="*/ 200 w 472"/>
                <a:gd name="T109" fmla="*/ 80 h 720"/>
                <a:gd name="T110" fmla="*/ 208 w 472"/>
                <a:gd name="T111" fmla="*/ 64 h 720"/>
                <a:gd name="T112" fmla="*/ 256 w 472"/>
                <a:gd name="T113" fmla="*/ 56 h 720"/>
                <a:gd name="T114" fmla="*/ 272 w 472"/>
                <a:gd name="T115" fmla="*/ 48 h 720"/>
                <a:gd name="T116" fmla="*/ 304 w 472"/>
                <a:gd name="T117" fmla="*/ 32 h 720"/>
                <a:gd name="T118" fmla="*/ 312 w 472"/>
                <a:gd name="T119" fmla="*/ 16 h 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720"/>
                <a:gd name="T182" fmla="*/ 472 w 472"/>
                <a:gd name="T183" fmla="*/ 720 h 7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720">
                  <a:moveTo>
                    <a:pt x="328" y="0"/>
                  </a:moveTo>
                  <a:lnTo>
                    <a:pt x="336" y="0"/>
                  </a:lnTo>
                  <a:lnTo>
                    <a:pt x="384" y="48"/>
                  </a:lnTo>
                  <a:lnTo>
                    <a:pt x="392" y="48"/>
                  </a:lnTo>
                  <a:lnTo>
                    <a:pt x="400" y="56"/>
                  </a:lnTo>
                  <a:lnTo>
                    <a:pt x="416" y="56"/>
                  </a:lnTo>
                  <a:lnTo>
                    <a:pt x="424" y="64"/>
                  </a:lnTo>
                  <a:lnTo>
                    <a:pt x="432" y="64"/>
                  </a:lnTo>
                  <a:lnTo>
                    <a:pt x="440" y="72"/>
                  </a:lnTo>
                  <a:lnTo>
                    <a:pt x="448" y="72"/>
                  </a:lnTo>
                  <a:lnTo>
                    <a:pt x="456" y="80"/>
                  </a:lnTo>
                  <a:lnTo>
                    <a:pt x="456" y="104"/>
                  </a:lnTo>
                  <a:lnTo>
                    <a:pt x="448" y="112"/>
                  </a:lnTo>
                  <a:lnTo>
                    <a:pt x="448" y="136"/>
                  </a:lnTo>
                  <a:lnTo>
                    <a:pt x="464" y="152"/>
                  </a:lnTo>
                  <a:lnTo>
                    <a:pt x="464" y="160"/>
                  </a:lnTo>
                  <a:lnTo>
                    <a:pt x="472" y="168"/>
                  </a:lnTo>
                  <a:lnTo>
                    <a:pt x="472" y="184"/>
                  </a:lnTo>
                  <a:lnTo>
                    <a:pt x="464" y="192"/>
                  </a:lnTo>
                  <a:lnTo>
                    <a:pt x="464" y="200"/>
                  </a:lnTo>
                  <a:lnTo>
                    <a:pt x="448" y="216"/>
                  </a:lnTo>
                  <a:lnTo>
                    <a:pt x="416" y="216"/>
                  </a:lnTo>
                  <a:lnTo>
                    <a:pt x="408" y="224"/>
                  </a:lnTo>
                  <a:lnTo>
                    <a:pt x="408" y="288"/>
                  </a:lnTo>
                  <a:lnTo>
                    <a:pt x="416" y="296"/>
                  </a:lnTo>
                  <a:lnTo>
                    <a:pt x="416" y="304"/>
                  </a:lnTo>
                  <a:lnTo>
                    <a:pt x="432" y="320"/>
                  </a:lnTo>
                  <a:lnTo>
                    <a:pt x="448" y="320"/>
                  </a:lnTo>
                  <a:lnTo>
                    <a:pt x="472" y="344"/>
                  </a:lnTo>
                  <a:lnTo>
                    <a:pt x="472" y="384"/>
                  </a:lnTo>
                  <a:lnTo>
                    <a:pt x="464" y="392"/>
                  </a:lnTo>
                  <a:lnTo>
                    <a:pt x="464" y="400"/>
                  </a:lnTo>
                  <a:lnTo>
                    <a:pt x="456" y="408"/>
                  </a:lnTo>
                  <a:lnTo>
                    <a:pt x="456" y="424"/>
                  </a:lnTo>
                  <a:lnTo>
                    <a:pt x="448" y="432"/>
                  </a:lnTo>
                  <a:lnTo>
                    <a:pt x="448" y="472"/>
                  </a:lnTo>
                  <a:lnTo>
                    <a:pt x="440" y="480"/>
                  </a:lnTo>
                  <a:lnTo>
                    <a:pt x="440" y="528"/>
                  </a:lnTo>
                  <a:lnTo>
                    <a:pt x="448" y="536"/>
                  </a:lnTo>
                  <a:lnTo>
                    <a:pt x="448" y="568"/>
                  </a:lnTo>
                  <a:lnTo>
                    <a:pt x="472" y="592"/>
                  </a:lnTo>
                  <a:lnTo>
                    <a:pt x="472" y="624"/>
                  </a:lnTo>
                  <a:lnTo>
                    <a:pt x="464" y="632"/>
                  </a:lnTo>
                  <a:lnTo>
                    <a:pt x="464" y="648"/>
                  </a:lnTo>
                  <a:lnTo>
                    <a:pt x="416" y="648"/>
                  </a:lnTo>
                  <a:lnTo>
                    <a:pt x="408" y="656"/>
                  </a:lnTo>
                  <a:lnTo>
                    <a:pt x="376" y="656"/>
                  </a:lnTo>
                  <a:lnTo>
                    <a:pt x="368" y="664"/>
                  </a:lnTo>
                  <a:lnTo>
                    <a:pt x="368" y="672"/>
                  </a:lnTo>
                  <a:lnTo>
                    <a:pt x="344" y="696"/>
                  </a:lnTo>
                  <a:lnTo>
                    <a:pt x="344" y="712"/>
                  </a:lnTo>
                  <a:lnTo>
                    <a:pt x="336" y="720"/>
                  </a:lnTo>
                  <a:lnTo>
                    <a:pt x="320" y="720"/>
                  </a:lnTo>
                  <a:lnTo>
                    <a:pt x="312" y="712"/>
                  </a:lnTo>
                  <a:lnTo>
                    <a:pt x="288" y="712"/>
                  </a:lnTo>
                  <a:lnTo>
                    <a:pt x="280" y="704"/>
                  </a:lnTo>
                  <a:lnTo>
                    <a:pt x="264" y="704"/>
                  </a:lnTo>
                  <a:lnTo>
                    <a:pt x="256" y="696"/>
                  </a:lnTo>
                  <a:lnTo>
                    <a:pt x="240" y="696"/>
                  </a:lnTo>
                  <a:lnTo>
                    <a:pt x="232" y="688"/>
                  </a:lnTo>
                  <a:lnTo>
                    <a:pt x="144" y="688"/>
                  </a:lnTo>
                  <a:lnTo>
                    <a:pt x="136" y="680"/>
                  </a:lnTo>
                  <a:lnTo>
                    <a:pt x="136" y="656"/>
                  </a:lnTo>
                  <a:lnTo>
                    <a:pt x="152" y="640"/>
                  </a:lnTo>
                  <a:lnTo>
                    <a:pt x="152" y="632"/>
                  </a:lnTo>
                  <a:lnTo>
                    <a:pt x="160" y="624"/>
                  </a:lnTo>
                  <a:lnTo>
                    <a:pt x="160" y="616"/>
                  </a:lnTo>
                  <a:lnTo>
                    <a:pt x="176" y="600"/>
                  </a:lnTo>
                  <a:lnTo>
                    <a:pt x="176" y="592"/>
                  </a:lnTo>
                  <a:lnTo>
                    <a:pt x="184" y="584"/>
                  </a:lnTo>
                  <a:lnTo>
                    <a:pt x="184" y="576"/>
                  </a:lnTo>
                  <a:lnTo>
                    <a:pt x="192" y="568"/>
                  </a:lnTo>
                  <a:lnTo>
                    <a:pt x="192" y="560"/>
                  </a:lnTo>
                  <a:lnTo>
                    <a:pt x="200" y="552"/>
                  </a:lnTo>
                  <a:lnTo>
                    <a:pt x="200" y="536"/>
                  </a:lnTo>
                  <a:lnTo>
                    <a:pt x="208" y="528"/>
                  </a:lnTo>
                  <a:lnTo>
                    <a:pt x="208" y="496"/>
                  </a:lnTo>
                  <a:lnTo>
                    <a:pt x="216" y="488"/>
                  </a:lnTo>
                  <a:lnTo>
                    <a:pt x="216" y="480"/>
                  </a:lnTo>
                  <a:lnTo>
                    <a:pt x="224" y="472"/>
                  </a:lnTo>
                  <a:lnTo>
                    <a:pt x="224" y="456"/>
                  </a:lnTo>
                  <a:lnTo>
                    <a:pt x="232" y="448"/>
                  </a:lnTo>
                  <a:lnTo>
                    <a:pt x="232" y="424"/>
                  </a:lnTo>
                  <a:lnTo>
                    <a:pt x="224" y="416"/>
                  </a:lnTo>
                  <a:lnTo>
                    <a:pt x="224" y="408"/>
                  </a:lnTo>
                  <a:lnTo>
                    <a:pt x="216" y="400"/>
                  </a:lnTo>
                  <a:lnTo>
                    <a:pt x="216" y="392"/>
                  </a:lnTo>
                  <a:lnTo>
                    <a:pt x="208" y="384"/>
                  </a:lnTo>
                  <a:lnTo>
                    <a:pt x="88" y="384"/>
                  </a:lnTo>
                  <a:lnTo>
                    <a:pt x="80" y="392"/>
                  </a:lnTo>
                  <a:lnTo>
                    <a:pt x="56" y="392"/>
                  </a:lnTo>
                  <a:lnTo>
                    <a:pt x="32" y="416"/>
                  </a:lnTo>
                  <a:lnTo>
                    <a:pt x="24" y="416"/>
                  </a:lnTo>
                  <a:lnTo>
                    <a:pt x="16" y="424"/>
                  </a:lnTo>
                  <a:lnTo>
                    <a:pt x="0" y="424"/>
                  </a:lnTo>
                  <a:lnTo>
                    <a:pt x="0" y="352"/>
                  </a:lnTo>
                  <a:lnTo>
                    <a:pt x="8" y="344"/>
                  </a:lnTo>
                  <a:lnTo>
                    <a:pt x="8" y="336"/>
                  </a:lnTo>
                  <a:lnTo>
                    <a:pt x="80" y="264"/>
                  </a:lnTo>
                  <a:lnTo>
                    <a:pt x="104" y="264"/>
                  </a:lnTo>
                  <a:lnTo>
                    <a:pt x="112" y="256"/>
                  </a:lnTo>
                  <a:lnTo>
                    <a:pt x="144" y="256"/>
                  </a:lnTo>
                  <a:lnTo>
                    <a:pt x="152" y="248"/>
                  </a:lnTo>
                  <a:lnTo>
                    <a:pt x="184" y="248"/>
                  </a:lnTo>
                  <a:lnTo>
                    <a:pt x="192" y="240"/>
                  </a:lnTo>
                  <a:lnTo>
                    <a:pt x="200" y="240"/>
                  </a:lnTo>
                  <a:lnTo>
                    <a:pt x="208" y="232"/>
                  </a:lnTo>
                  <a:lnTo>
                    <a:pt x="208" y="144"/>
                  </a:lnTo>
                  <a:lnTo>
                    <a:pt x="200" y="136"/>
                  </a:lnTo>
                  <a:lnTo>
                    <a:pt x="200" y="80"/>
                  </a:lnTo>
                  <a:lnTo>
                    <a:pt x="208" y="72"/>
                  </a:lnTo>
                  <a:lnTo>
                    <a:pt x="208" y="64"/>
                  </a:lnTo>
                  <a:lnTo>
                    <a:pt x="216" y="56"/>
                  </a:lnTo>
                  <a:lnTo>
                    <a:pt x="256" y="56"/>
                  </a:lnTo>
                  <a:lnTo>
                    <a:pt x="264" y="48"/>
                  </a:lnTo>
                  <a:lnTo>
                    <a:pt x="272" y="48"/>
                  </a:lnTo>
                  <a:lnTo>
                    <a:pt x="288" y="32"/>
                  </a:lnTo>
                  <a:lnTo>
                    <a:pt x="304" y="32"/>
                  </a:lnTo>
                  <a:lnTo>
                    <a:pt x="312" y="24"/>
                  </a:lnTo>
                  <a:lnTo>
                    <a:pt x="312" y="16"/>
                  </a:lnTo>
                  <a:lnTo>
                    <a:pt x="328" y="0"/>
                  </a:lnTo>
                  <a:close/>
                </a:path>
              </a:pathLst>
            </a:custGeom>
            <a:solidFill>
              <a:srgbClr val="C0C0C0">
                <a:alpha val="70195"/>
              </a:srgbClr>
            </a:solidFill>
            <a:ln w="12700">
              <a:noFill/>
              <a:round/>
              <a:headEnd/>
              <a:tailEnd/>
            </a:ln>
          </p:spPr>
          <p:txBody>
            <a:bodyPr/>
            <a:lstStyle/>
            <a:p>
              <a:endParaRPr lang="ja-JP" altLang="en-US"/>
            </a:p>
          </p:txBody>
        </p:sp>
        <p:sp>
          <p:nvSpPr>
            <p:cNvPr id="13" name="Freeform 15"/>
            <p:cNvSpPr>
              <a:spLocks noChangeAspect="1"/>
            </p:cNvSpPr>
            <p:nvPr/>
          </p:nvSpPr>
          <p:spPr bwMode="auto">
            <a:xfrm>
              <a:off x="1522" y="584"/>
              <a:ext cx="592" cy="432"/>
            </a:xfrm>
            <a:custGeom>
              <a:avLst/>
              <a:gdLst>
                <a:gd name="T0" fmla="*/ 72 w 592"/>
                <a:gd name="T1" fmla="*/ 8 h 432"/>
                <a:gd name="T2" fmla="*/ 96 w 592"/>
                <a:gd name="T3" fmla="*/ 16 h 432"/>
                <a:gd name="T4" fmla="*/ 112 w 592"/>
                <a:gd name="T5" fmla="*/ 24 h 432"/>
                <a:gd name="T6" fmla="*/ 144 w 592"/>
                <a:gd name="T7" fmla="*/ 32 h 432"/>
                <a:gd name="T8" fmla="*/ 168 w 592"/>
                <a:gd name="T9" fmla="*/ 40 h 432"/>
                <a:gd name="T10" fmla="*/ 176 w 592"/>
                <a:gd name="T11" fmla="*/ 56 h 432"/>
                <a:gd name="T12" fmla="*/ 216 w 592"/>
                <a:gd name="T13" fmla="*/ 80 h 432"/>
                <a:gd name="T14" fmla="*/ 224 w 592"/>
                <a:gd name="T15" fmla="*/ 104 h 432"/>
                <a:gd name="T16" fmla="*/ 248 w 592"/>
                <a:gd name="T17" fmla="*/ 96 h 432"/>
                <a:gd name="T18" fmla="*/ 296 w 592"/>
                <a:gd name="T19" fmla="*/ 56 h 432"/>
                <a:gd name="T20" fmla="*/ 312 w 592"/>
                <a:gd name="T21" fmla="*/ 64 h 432"/>
                <a:gd name="T22" fmla="*/ 344 w 592"/>
                <a:gd name="T23" fmla="*/ 80 h 432"/>
                <a:gd name="T24" fmla="*/ 368 w 592"/>
                <a:gd name="T25" fmla="*/ 96 h 432"/>
                <a:gd name="T26" fmla="*/ 392 w 592"/>
                <a:gd name="T27" fmla="*/ 104 h 432"/>
                <a:gd name="T28" fmla="*/ 408 w 592"/>
                <a:gd name="T29" fmla="*/ 112 h 432"/>
                <a:gd name="T30" fmla="*/ 432 w 592"/>
                <a:gd name="T31" fmla="*/ 128 h 432"/>
                <a:gd name="T32" fmla="*/ 448 w 592"/>
                <a:gd name="T33" fmla="*/ 104 h 432"/>
                <a:gd name="T34" fmla="*/ 456 w 592"/>
                <a:gd name="T35" fmla="*/ 88 h 432"/>
                <a:gd name="T36" fmla="*/ 480 w 592"/>
                <a:gd name="T37" fmla="*/ 80 h 432"/>
                <a:gd name="T38" fmla="*/ 504 w 592"/>
                <a:gd name="T39" fmla="*/ 160 h 432"/>
                <a:gd name="T40" fmla="*/ 496 w 592"/>
                <a:gd name="T41" fmla="*/ 200 h 432"/>
                <a:gd name="T42" fmla="*/ 560 w 592"/>
                <a:gd name="T43" fmla="*/ 224 h 432"/>
                <a:gd name="T44" fmla="*/ 576 w 592"/>
                <a:gd name="T45" fmla="*/ 232 h 432"/>
                <a:gd name="T46" fmla="*/ 584 w 592"/>
                <a:gd name="T47" fmla="*/ 280 h 432"/>
                <a:gd name="T48" fmla="*/ 592 w 592"/>
                <a:gd name="T49" fmla="*/ 304 h 432"/>
                <a:gd name="T50" fmla="*/ 584 w 592"/>
                <a:gd name="T51" fmla="*/ 336 h 432"/>
                <a:gd name="T52" fmla="*/ 536 w 592"/>
                <a:gd name="T53" fmla="*/ 344 h 432"/>
                <a:gd name="T54" fmla="*/ 520 w 592"/>
                <a:gd name="T55" fmla="*/ 352 h 432"/>
                <a:gd name="T56" fmla="*/ 480 w 592"/>
                <a:gd name="T57" fmla="*/ 344 h 432"/>
                <a:gd name="T58" fmla="*/ 456 w 592"/>
                <a:gd name="T59" fmla="*/ 336 h 432"/>
                <a:gd name="T60" fmla="*/ 432 w 592"/>
                <a:gd name="T61" fmla="*/ 304 h 432"/>
                <a:gd name="T62" fmla="*/ 416 w 592"/>
                <a:gd name="T63" fmla="*/ 312 h 432"/>
                <a:gd name="T64" fmla="*/ 392 w 592"/>
                <a:gd name="T65" fmla="*/ 320 h 432"/>
                <a:gd name="T66" fmla="*/ 376 w 592"/>
                <a:gd name="T67" fmla="*/ 328 h 432"/>
                <a:gd name="T68" fmla="*/ 368 w 592"/>
                <a:gd name="T69" fmla="*/ 352 h 432"/>
                <a:gd name="T70" fmla="*/ 376 w 592"/>
                <a:gd name="T71" fmla="*/ 400 h 432"/>
                <a:gd name="T72" fmla="*/ 368 w 592"/>
                <a:gd name="T73" fmla="*/ 432 h 432"/>
                <a:gd name="T74" fmla="*/ 344 w 592"/>
                <a:gd name="T75" fmla="*/ 424 h 432"/>
                <a:gd name="T76" fmla="*/ 312 w 592"/>
                <a:gd name="T77" fmla="*/ 416 h 432"/>
                <a:gd name="T78" fmla="*/ 280 w 592"/>
                <a:gd name="T79" fmla="*/ 408 h 432"/>
                <a:gd name="T80" fmla="*/ 240 w 592"/>
                <a:gd name="T81" fmla="*/ 400 h 432"/>
                <a:gd name="T82" fmla="*/ 120 w 592"/>
                <a:gd name="T83" fmla="*/ 392 h 432"/>
                <a:gd name="T84" fmla="*/ 40 w 592"/>
                <a:gd name="T85" fmla="*/ 384 h 432"/>
                <a:gd name="T86" fmla="*/ 32 w 592"/>
                <a:gd name="T87" fmla="*/ 344 h 432"/>
                <a:gd name="T88" fmla="*/ 40 w 592"/>
                <a:gd name="T89" fmla="*/ 288 h 432"/>
                <a:gd name="T90" fmla="*/ 48 w 592"/>
                <a:gd name="T91" fmla="*/ 240 h 432"/>
                <a:gd name="T92" fmla="*/ 56 w 592"/>
                <a:gd name="T93" fmla="*/ 216 h 432"/>
                <a:gd name="T94" fmla="*/ 64 w 592"/>
                <a:gd name="T95" fmla="*/ 200 h 432"/>
                <a:gd name="T96" fmla="*/ 40 w 592"/>
                <a:gd name="T97" fmla="*/ 136 h 432"/>
                <a:gd name="T98" fmla="*/ 8 w 592"/>
                <a:gd name="T99" fmla="*/ 120 h 432"/>
                <a:gd name="T100" fmla="*/ 0 w 592"/>
                <a:gd name="T101" fmla="*/ 104 h 432"/>
                <a:gd name="T102" fmla="*/ 8 w 592"/>
                <a:gd name="T103" fmla="*/ 32 h 432"/>
                <a:gd name="T104" fmla="*/ 56 w 592"/>
                <a:gd name="T105" fmla="*/ 16 h 432"/>
                <a:gd name="T106" fmla="*/ 64 w 592"/>
                <a:gd name="T107" fmla="*/ 0 h 4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2"/>
                <a:gd name="T163" fmla="*/ 0 h 432"/>
                <a:gd name="T164" fmla="*/ 592 w 592"/>
                <a:gd name="T165" fmla="*/ 432 h 4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2" h="432">
                  <a:moveTo>
                    <a:pt x="64" y="0"/>
                  </a:moveTo>
                  <a:lnTo>
                    <a:pt x="72" y="8"/>
                  </a:lnTo>
                  <a:lnTo>
                    <a:pt x="88" y="8"/>
                  </a:lnTo>
                  <a:lnTo>
                    <a:pt x="96" y="16"/>
                  </a:lnTo>
                  <a:lnTo>
                    <a:pt x="104" y="16"/>
                  </a:lnTo>
                  <a:lnTo>
                    <a:pt x="112" y="24"/>
                  </a:lnTo>
                  <a:lnTo>
                    <a:pt x="136" y="24"/>
                  </a:lnTo>
                  <a:lnTo>
                    <a:pt x="144" y="32"/>
                  </a:lnTo>
                  <a:lnTo>
                    <a:pt x="160" y="32"/>
                  </a:lnTo>
                  <a:lnTo>
                    <a:pt x="168" y="40"/>
                  </a:lnTo>
                  <a:lnTo>
                    <a:pt x="168" y="48"/>
                  </a:lnTo>
                  <a:lnTo>
                    <a:pt x="176" y="56"/>
                  </a:lnTo>
                  <a:lnTo>
                    <a:pt x="192" y="56"/>
                  </a:lnTo>
                  <a:lnTo>
                    <a:pt x="216" y="80"/>
                  </a:lnTo>
                  <a:lnTo>
                    <a:pt x="216" y="96"/>
                  </a:lnTo>
                  <a:lnTo>
                    <a:pt x="224" y="104"/>
                  </a:lnTo>
                  <a:lnTo>
                    <a:pt x="240" y="104"/>
                  </a:lnTo>
                  <a:lnTo>
                    <a:pt x="248" y="96"/>
                  </a:lnTo>
                  <a:lnTo>
                    <a:pt x="256" y="96"/>
                  </a:lnTo>
                  <a:lnTo>
                    <a:pt x="296" y="56"/>
                  </a:lnTo>
                  <a:lnTo>
                    <a:pt x="312" y="56"/>
                  </a:lnTo>
                  <a:lnTo>
                    <a:pt x="312" y="64"/>
                  </a:lnTo>
                  <a:lnTo>
                    <a:pt x="328" y="80"/>
                  </a:lnTo>
                  <a:lnTo>
                    <a:pt x="344" y="80"/>
                  </a:lnTo>
                  <a:lnTo>
                    <a:pt x="360" y="96"/>
                  </a:lnTo>
                  <a:lnTo>
                    <a:pt x="368" y="96"/>
                  </a:lnTo>
                  <a:lnTo>
                    <a:pt x="376" y="104"/>
                  </a:lnTo>
                  <a:lnTo>
                    <a:pt x="392" y="104"/>
                  </a:lnTo>
                  <a:lnTo>
                    <a:pt x="400" y="112"/>
                  </a:lnTo>
                  <a:lnTo>
                    <a:pt x="408" y="112"/>
                  </a:lnTo>
                  <a:lnTo>
                    <a:pt x="424" y="128"/>
                  </a:lnTo>
                  <a:lnTo>
                    <a:pt x="432" y="128"/>
                  </a:lnTo>
                  <a:lnTo>
                    <a:pt x="448" y="112"/>
                  </a:lnTo>
                  <a:lnTo>
                    <a:pt x="448" y="104"/>
                  </a:lnTo>
                  <a:lnTo>
                    <a:pt x="456" y="96"/>
                  </a:lnTo>
                  <a:lnTo>
                    <a:pt x="456" y="88"/>
                  </a:lnTo>
                  <a:lnTo>
                    <a:pt x="464" y="80"/>
                  </a:lnTo>
                  <a:lnTo>
                    <a:pt x="480" y="80"/>
                  </a:lnTo>
                  <a:lnTo>
                    <a:pt x="504" y="104"/>
                  </a:lnTo>
                  <a:lnTo>
                    <a:pt x="504" y="160"/>
                  </a:lnTo>
                  <a:lnTo>
                    <a:pt x="496" y="168"/>
                  </a:lnTo>
                  <a:lnTo>
                    <a:pt x="496" y="200"/>
                  </a:lnTo>
                  <a:lnTo>
                    <a:pt x="520" y="224"/>
                  </a:lnTo>
                  <a:lnTo>
                    <a:pt x="560" y="224"/>
                  </a:lnTo>
                  <a:lnTo>
                    <a:pt x="568" y="232"/>
                  </a:lnTo>
                  <a:lnTo>
                    <a:pt x="576" y="232"/>
                  </a:lnTo>
                  <a:lnTo>
                    <a:pt x="584" y="240"/>
                  </a:lnTo>
                  <a:lnTo>
                    <a:pt x="584" y="280"/>
                  </a:lnTo>
                  <a:lnTo>
                    <a:pt x="592" y="288"/>
                  </a:lnTo>
                  <a:lnTo>
                    <a:pt x="592" y="304"/>
                  </a:lnTo>
                  <a:lnTo>
                    <a:pt x="584" y="312"/>
                  </a:lnTo>
                  <a:lnTo>
                    <a:pt x="584" y="336"/>
                  </a:lnTo>
                  <a:lnTo>
                    <a:pt x="544" y="336"/>
                  </a:lnTo>
                  <a:lnTo>
                    <a:pt x="536" y="344"/>
                  </a:lnTo>
                  <a:lnTo>
                    <a:pt x="528" y="344"/>
                  </a:lnTo>
                  <a:lnTo>
                    <a:pt x="520" y="352"/>
                  </a:lnTo>
                  <a:lnTo>
                    <a:pt x="488" y="352"/>
                  </a:lnTo>
                  <a:lnTo>
                    <a:pt x="480" y="344"/>
                  </a:lnTo>
                  <a:lnTo>
                    <a:pt x="464" y="344"/>
                  </a:lnTo>
                  <a:lnTo>
                    <a:pt x="456" y="336"/>
                  </a:lnTo>
                  <a:lnTo>
                    <a:pt x="456" y="328"/>
                  </a:lnTo>
                  <a:lnTo>
                    <a:pt x="432" y="304"/>
                  </a:lnTo>
                  <a:lnTo>
                    <a:pt x="424" y="304"/>
                  </a:lnTo>
                  <a:lnTo>
                    <a:pt x="416" y="312"/>
                  </a:lnTo>
                  <a:lnTo>
                    <a:pt x="400" y="312"/>
                  </a:lnTo>
                  <a:lnTo>
                    <a:pt x="392" y="320"/>
                  </a:lnTo>
                  <a:lnTo>
                    <a:pt x="384" y="320"/>
                  </a:lnTo>
                  <a:lnTo>
                    <a:pt x="376" y="328"/>
                  </a:lnTo>
                  <a:lnTo>
                    <a:pt x="376" y="344"/>
                  </a:lnTo>
                  <a:lnTo>
                    <a:pt x="368" y="352"/>
                  </a:lnTo>
                  <a:lnTo>
                    <a:pt x="368" y="392"/>
                  </a:lnTo>
                  <a:lnTo>
                    <a:pt x="376" y="400"/>
                  </a:lnTo>
                  <a:lnTo>
                    <a:pt x="376" y="424"/>
                  </a:lnTo>
                  <a:lnTo>
                    <a:pt x="368" y="432"/>
                  </a:lnTo>
                  <a:lnTo>
                    <a:pt x="352" y="432"/>
                  </a:lnTo>
                  <a:lnTo>
                    <a:pt x="344" y="424"/>
                  </a:lnTo>
                  <a:lnTo>
                    <a:pt x="320" y="424"/>
                  </a:lnTo>
                  <a:lnTo>
                    <a:pt x="312" y="416"/>
                  </a:lnTo>
                  <a:lnTo>
                    <a:pt x="288" y="416"/>
                  </a:lnTo>
                  <a:lnTo>
                    <a:pt x="280" y="408"/>
                  </a:lnTo>
                  <a:lnTo>
                    <a:pt x="248" y="408"/>
                  </a:lnTo>
                  <a:lnTo>
                    <a:pt x="240" y="400"/>
                  </a:lnTo>
                  <a:lnTo>
                    <a:pt x="128" y="400"/>
                  </a:lnTo>
                  <a:lnTo>
                    <a:pt x="120" y="392"/>
                  </a:lnTo>
                  <a:lnTo>
                    <a:pt x="48" y="392"/>
                  </a:lnTo>
                  <a:lnTo>
                    <a:pt x="40" y="384"/>
                  </a:lnTo>
                  <a:lnTo>
                    <a:pt x="40" y="352"/>
                  </a:lnTo>
                  <a:lnTo>
                    <a:pt x="32" y="344"/>
                  </a:lnTo>
                  <a:lnTo>
                    <a:pt x="32" y="296"/>
                  </a:lnTo>
                  <a:lnTo>
                    <a:pt x="40" y="288"/>
                  </a:lnTo>
                  <a:lnTo>
                    <a:pt x="40" y="248"/>
                  </a:lnTo>
                  <a:lnTo>
                    <a:pt x="48" y="240"/>
                  </a:lnTo>
                  <a:lnTo>
                    <a:pt x="48" y="224"/>
                  </a:lnTo>
                  <a:lnTo>
                    <a:pt x="56" y="216"/>
                  </a:lnTo>
                  <a:lnTo>
                    <a:pt x="56" y="208"/>
                  </a:lnTo>
                  <a:lnTo>
                    <a:pt x="64" y="200"/>
                  </a:lnTo>
                  <a:lnTo>
                    <a:pt x="64" y="160"/>
                  </a:lnTo>
                  <a:lnTo>
                    <a:pt x="40" y="136"/>
                  </a:lnTo>
                  <a:lnTo>
                    <a:pt x="24" y="136"/>
                  </a:lnTo>
                  <a:lnTo>
                    <a:pt x="8" y="120"/>
                  </a:lnTo>
                  <a:lnTo>
                    <a:pt x="8" y="112"/>
                  </a:lnTo>
                  <a:lnTo>
                    <a:pt x="0" y="104"/>
                  </a:lnTo>
                  <a:lnTo>
                    <a:pt x="0" y="40"/>
                  </a:lnTo>
                  <a:lnTo>
                    <a:pt x="8" y="32"/>
                  </a:lnTo>
                  <a:lnTo>
                    <a:pt x="40" y="32"/>
                  </a:lnTo>
                  <a:lnTo>
                    <a:pt x="56" y="16"/>
                  </a:lnTo>
                  <a:lnTo>
                    <a:pt x="56" y="8"/>
                  </a:lnTo>
                  <a:lnTo>
                    <a:pt x="64" y="0"/>
                  </a:lnTo>
                  <a:close/>
                </a:path>
              </a:pathLst>
            </a:custGeom>
            <a:solidFill>
              <a:srgbClr val="C0C0C0">
                <a:alpha val="70195"/>
              </a:srgbClr>
            </a:solidFill>
            <a:ln w="12700">
              <a:noFill/>
              <a:round/>
              <a:headEnd/>
              <a:tailEnd/>
            </a:ln>
          </p:spPr>
          <p:txBody>
            <a:bodyPr/>
            <a:lstStyle/>
            <a:p>
              <a:endParaRPr lang="ja-JP" altLang="en-US"/>
            </a:p>
          </p:txBody>
        </p:sp>
        <p:sp>
          <p:nvSpPr>
            <p:cNvPr id="14" name="Freeform 16"/>
            <p:cNvSpPr>
              <a:spLocks noChangeAspect="1"/>
            </p:cNvSpPr>
            <p:nvPr/>
          </p:nvSpPr>
          <p:spPr bwMode="auto">
            <a:xfrm>
              <a:off x="2106" y="744"/>
              <a:ext cx="288" cy="344"/>
            </a:xfrm>
            <a:custGeom>
              <a:avLst/>
              <a:gdLst>
                <a:gd name="T0" fmla="*/ 64 w 288"/>
                <a:gd name="T1" fmla="*/ 0 h 344"/>
                <a:gd name="T2" fmla="*/ 96 w 288"/>
                <a:gd name="T3" fmla="*/ 0 h 344"/>
                <a:gd name="T4" fmla="*/ 104 w 288"/>
                <a:gd name="T5" fmla="*/ 8 h 344"/>
                <a:gd name="T6" fmla="*/ 104 w 288"/>
                <a:gd name="T7" fmla="*/ 16 h 344"/>
                <a:gd name="T8" fmla="*/ 120 w 288"/>
                <a:gd name="T9" fmla="*/ 32 h 344"/>
                <a:gd name="T10" fmla="*/ 120 w 288"/>
                <a:gd name="T11" fmla="*/ 40 h 344"/>
                <a:gd name="T12" fmla="*/ 128 w 288"/>
                <a:gd name="T13" fmla="*/ 48 h 344"/>
                <a:gd name="T14" fmla="*/ 128 w 288"/>
                <a:gd name="T15" fmla="*/ 64 h 344"/>
                <a:gd name="T16" fmla="*/ 136 w 288"/>
                <a:gd name="T17" fmla="*/ 72 h 344"/>
                <a:gd name="T18" fmla="*/ 136 w 288"/>
                <a:gd name="T19" fmla="*/ 96 h 344"/>
                <a:gd name="T20" fmla="*/ 144 w 288"/>
                <a:gd name="T21" fmla="*/ 104 h 344"/>
                <a:gd name="T22" fmla="*/ 200 w 288"/>
                <a:gd name="T23" fmla="*/ 104 h 344"/>
                <a:gd name="T24" fmla="*/ 208 w 288"/>
                <a:gd name="T25" fmla="*/ 96 h 344"/>
                <a:gd name="T26" fmla="*/ 216 w 288"/>
                <a:gd name="T27" fmla="*/ 96 h 344"/>
                <a:gd name="T28" fmla="*/ 224 w 288"/>
                <a:gd name="T29" fmla="*/ 88 h 344"/>
                <a:gd name="T30" fmla="*/ 232 w 288"/>
                <a:gd name="T31" fmla="*/ 88 h 344"/>
                <a:gd name="T32" fmla="*/ 240 w 288"/>
                <a:gd name="T33" fmla="*/ 80 h 344"/>
                <a:gd name="T34" fmla="*/ 280 w 288"/>
                <a:gd name="T35" fmla="*/ 80 h 344"/>
                <a:gd name="T36" fmla="*/ 280 w 288"/>
                <a:gd name="T37" fmla="*/ 176 h 344"/>
                <a:gd name="T38" fmla="*/ 288 w 288"/>
                <a:gd name="T39" fmla="*/ 184 h 344"/>
                <a:gd name="T40" fmla="*/ 288 w 288"/>
                <a:gd name="T41" fmla="*/ 304 h 344"/>
                <a:gd name="T42" fmla="*/ 280 w 288"/>
                <a:gd name="T43" fmla="*/ 312 h 344"/>
                <a:gd name="T44" fmla="*/ 272 w 288"/>
                <a:gd name="T45" fmla="*/ 312 h 344"/>
                <a:gd name="T46" fmla="*/ 256 w 288"/>
                <a:gd name="T47" fmla="*/ 328 h 344"/>
                <a:gd name="T48" fmla="*/ 248 w 288"/>
                <a:gd name="T49" fmla="*/ 328 h 344"/>
                <a:gd name="T50" fmla="*/ 240 w 288"/>
                <a:gd name="T51" fmla="*/ 336 h 344"/>
                <a:gd name="T52" fmla="*/ 232 w 288"/>
                <a:gd name="T53" fmla="*/ 336 h 344"/>
                <a:gd name="T54" fmla="*/ 224 w 288"/>
                <a:gd name="T55" fmla="*/ 344 h 344"/>
                <a:gd name="T56" fmla="*/ 168 w 288"/>
                <a:gd name="T57" fmla="*/ 344 h 344"/>
                <a:gd name="T58" fmla="*/ 160 w 288"/>
                <a:gd name="T59" fmla="*/ 336 h 344"/>
                <a:gd name="T60" fmla="*/ 112 w 288"/>
                <a:gd name="T61" fmla="*/ 336 h 344"/>
                <a:gd name="T62" fmla="*/ 104 w 288"/>
                <a:gd name="T63" fmla="*/ 328 h 344"/>
                <a:gd name="T64" fmla="*/ 96 w 288"/>
                <a:gd name="T65" fmla="*/ 328 h 344"/>
                <a:gd name="T66" fmla="*/ 80 w 288"/>
                <a:gd name="T67" fmla="*/ 312 h 344"/>
                <a:gd name="T68" fmla="*/ 72 w 288"/>
                <a:gd name="T69" fmla="*/ 312 h 344"/>
                <a:gd name="T70" fmla="*/ 64 w 288"/>
                <a:gd name="T71" fmla="*/ 304 h 344"/>
                <a:gd name="T72" fmla="*/ 64 w 288"/>
                <a:gd name="T73" fmla="*/ 288 h 344"/>
                <a:gd name="T74" fmla="*/ 56 w 288"/>
                <a:gd name="T75" fmla="*/ 280 h 344"/>
                <a:gd name="T76" fmla="*/ 56 w 288"/>
                <a:gd name="T77" fmla="*/ 264 h 344"/>
                <a:gd name="T78" fmla="*/ 48 w 288"/>
                <a:gd name="T79" fmla="*/ 256 h 344"/>
                <a:gd name="T80" fmla="*/ 48 w 288"/>
                <a:gd name="T81" fmla="*/ 248 h 344"/>
                <a:gd name="T82" fmla="*/ 24 w 288"/>
                <a:gd name="T83" fmla="*/ 224 h 344"/>
                <a:gd name="T84" fmla="*/ 24 w 288"/>
                <a:gd name="T85" fmla="*/ 216 h 344"/>
                <a:gd name="T86" fmla="*/ 8 w 288"/>
                <a:gd name="T87" fmla="*/ 200 h 344"/>
                <a:gd name="T88" fmla="*/ 8 w 288"/>
                <a:gd name="T89" fmla="*/ 192 h 344"/>
                <a:gd name="T90" fmla="*/ 0 w 288"/>
                <a:gd name="T91" fmla="*/ 184 h 344"/>
                <a:gd name="T92" fmla="*/ 0 w 288"/>
                <a:gd name="T93" fmla="*/ 152 h 344"/>
                <a:gd name="T94" fmla="*/ 8 w 288"/>
                <a:gd name="T95" fmla="*/ 144 h 344"/>
                <a:gd name="T96" fmla="*/ 8 w 288"/>
                <a:gd name="T97" fmla="*/ 128 h 344"/>
                <a:gd name="T98" fmla="*/ 16 w 288"/>
                <a:gd name="T99" fmla="*/ 128 h 344"/>
                <a:gd name="T100" fmla="*/ 24 w 288"/>
                <a:gd name="T101" fmla="*/ 120 h 344"/>
                <a:gd name="T102" fmla="*/ 24 w 288"/>
                <a:gd name="T103" fmla="*/ 112 h 344"/>
                <a:gd name="T104" fmla="*/ 40 w 288"/>
                <a:gd name="T105" fmla="*/ 96 h 344"/>
                <a:gd name="T106" fmla="*/ 40 w 288"/>
                <a:gd name="T107" fmla="*/ 88 h 344"/>
                <a:gd name="T108" fmla="*/ 48 w 288"/>
                <a:gd name="T109" fmla="*/ 80 h 344"/>
                <a:gd name="T110" fmla="*/ 48 w 288"/>
                <a:gd name="T111" fmla="*/ 32 h 344"/>
                <a:gd name="T112" fmla="*/ 56 w 288"/>
                <a:gd name="T113" fmla="*/ 24 h 344"/>
                <a:gd name="T114" fmla="*/ 56 w 288"/>
                <a:gd name="T115" fmla="*/ 8 h 344"/>
                <a:gd name="T116" fmla="*/ 64 w 288"/>
                <a:gd name="T117" fmla="*/ 0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8"/>
                <a:gd name="T178" fmla="*/ 0 h 344"/>
                <a:gd name="T179" fmla="*/ 288 w 28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8" h="344">
                  <a:moveTo>
                    <a:pt x="64" y="0"/>
                  </a:moveTo>
                  <a:lnTo>
                    <a:pt x="96" y="0"/>
                  </a:lnTo>
                  <a:lnTo>
                    <a:pt x="104" y="8"/>
                  </a:lnTo>
                  <a:lnTo>
                    <a:pt x="104" y="16"/>
                  </a:lnTo>
                  <a:lnTo>
                    <a:pt x="120" y="32"/>
                  </a:lnTo>
                  <a:lnTo>
                    <a:pt x="120" y="40"/>
                  </a:lnTo>
                  <a:lnTo>
                    <a:pt x="128" y="48"/>
                  </a:lnTo>
                  <a:lnTo>
                    <a:pt x="128" y="64"/>
                  </a:lnTo>
                  <a:lnTo>
                    <a:pt x="136" y="72"/>
                  </a:lnTo>
                  <a:lnTo>
                    <a:pt x="136" y="96"/>
                  </a:lnTo>
                  <a:lnTo>
                    <a:pt x="144" y="104"/>
                  </a:lnTo>
                  <a:lnTo>
                    <a:pt x="200" y="104"/>
                  </a:lnTo>
                  <a:lnTo>
                    <a:pt x="208" y="96"/>
                  </a:lnTo>
                  <a:lnTo>
                    <a:pt x="216" y="96"/>
                  </a:lnTo>
                  <a:lnTo>
                    <a:pt x="224" y="88"/>
                  </a:lnTo>
                  <a:lnTo>
                    <a:pt x="232" y="88"/>
                  </a:lnTo>
                  <a:lnTo>
                    <a:pt x="240" y="80"/>
                  </a:lnTo>
                  <a:lnTo>
                    <a:pt x="280" y="80"/>
                  </a:lnTo>
                  <a:lnTo>
                    <a:pt x="280" y="176"/>
                  </a:lnTo>
                  <a:lnTo>
                    <a:pt x="288" y="184"/>
                  </a:lnTo>
                  <a:lnTo>
                    <a:pt x="288" y="304"/>
                  </a:lnTo>
                  <a:lnTo>
                    <a:pt x="280" y="312"/>
                  </a:lnTo>
                  <a:lnTo>
                    <a:pt x="272" y="312"/>
                  </a:lnTo>
                  <a:lnTo>
                    <a:pt x="256" y="328"/>
                  </a:lnTo>
                  <a:lnTo>
                    <a:pt x="248" y="328"/>
                  </a:lnTo>
                  <a:lnTo>
                    <a:pt x="240" y="336"/>
                  </a:lnTo>
                  <a:lnTo>
                    <a:pt x="232" y="336"/>
                  </a:lnTo>
                  <a:lnTo>
                    <a:pt x="224" y="344"/>
                  </a:lnTo>
                  <a:lnTo>
                    <a:pt x="168" y="344"/>
                  </a:lnTo>
                  <a:lnTo>
                    <a:pt x="160" y="336"/>
                  </a:lnTo>
                  <a:lnTo>
                    <a:pt x="112" y="336"/>
                  </a:lnTo>
                  <a:lnTo>
                    <a:pt x="104" y="328"/>
                  </a:lnTo>
                  <a:lnTo>
                    <a:pt x="96" y="328"/>
                  </a:lnTo>
                  <a:lnTo>
                    <a:pt x="80" y="312"/>
                  </a:lnTo>
                  <a:lnTo>
                    <a:pt x="72" y="312"/>
                  </a:lnTo>
                  <a:lnTo>
                    <a:pt x="64" y="304"/>
                  </a:lnTo>
                  <a:lnTo>
                    <a:pt x="64" y="288"/>
                  </a:lnTo>
                  <a:lnTo>
                    <a:pt x="56" y="280"/>
                  </a:lnTo>
                  <a:lnTo>
                    <a:pt x="56" y="264"/>
                  </a:lnTo>
                  <a:lnTo>
                    <a:pt x="48" y="256"/>
                  </a:lnTo>
                  <a:lnTo>
                    <a:pt x="48" y="248"/>
                  </a:lnTo>
                  <a:lnTo>
                    <a:pt x="24" y="224"/>
                  </a:lnTo>
                  <a:lnTo>
                    <a:pt x="24" y="216"/>
                  </a:lnTo>
                  <a:lnTo>
                    <a:pt x="8" y="200"/>
                  </a:lnTo>
                  <a:lnTo>
                    <a:pt x="8" y="192"/>
                  </a:lnTo>
                  <a:lnTo>
                    <a:pt x="0" y="184"/>
                  </a:lnTo>
                  <a:lnTo>
                    <a:pt x="0" y="152"/>
                  </a:lnTo>
                  <a:lnTo>
                    <a:pt x="8" y="144"/>
                  </a:lnTo>
                  <a:lnTo>
                    <a:pt x="8" y="128"/>
                  </a:lnTo>
                  <a:lnTo>
                    <a:pt x="16" y="128"/>
                  </a:lnTo>
                  <a:lnTo>
                    <a:pt x="24" y="120"/>
                  </a:lnTo>
                  <a:lnTo>
                    <a:pt x="24" y="112"/>
                  </a:lnTo>
                  <a:lnTo>
                    <a:pt x="40" y="96"/>
                  </a:lnTo>
                  <a:lnTo>
                    <a:pt x="40" y="88"/>
                  </a:lnTo>
                  <a:lnTo>
                    <a:pt x="48" y="80"/>
                  </a:lnTo>
                  <a:lnTo>
                    <a:pt x="48" y="32"/>
                  </a:lnTo>
                  <a:lnTo>
                    <a:pt x="56" y="24"/>
                  </a:lnTo>
                  <a:lnTo>
                    <a:pt x="56" y="8"/>
                  </a:lnTo>
                  <a:lnTo>
                    <a:pt x="64" y="0"/>
                  </a:lnTo>
                  <a:close/>
                </a:path>
              </a:pathLst>
            </a:custGeom>
            <a:solidFill>
              <a:srgbClr val="C0C0C0">
                <a:alpha val="70195"/>
              </a:srgbClr>
            </a:solidFill>
            <a:ln w="12700">
              <a:noFill/>
              <a:round/>
              <a:headEnd/>
              <a:tailEnd/>
            </a:ln>
          </p:spPr>
          <p:txBody>
            <a:bodyPr/>
            <a:lstStyle/>
            <a:p>
              <a:endParaRPr lang="ja-JP" altLang="en-US"/>
            </a:p>
          </p:txBody>
        </p:sp>
        <p:sp>
          <p:nvSpPr>
            <p:cNvPr id="15" name="Freeform 17"/>
            <p:cNvSpPr>
              <a:spLocks noChangeAspect="1"/>
            </p:cNvSpPr>
            <p:nvPr/>
          </p:nvSpPr>
          <p:spPr bwMode="auto">
            <a:xfrm>
              <a:off x="1042" y="784"/>
              <a:ext cx="304" cy="376"/>
            </a:xfrm>
            <a:custGeom>
              <a:avLst/>
              <a:gdLst>
                <a:gd name="T0" fmla="*/ 280 w 304"/>
                <a:gd name="T1" fmla="*/ 0 h 376"/>
                <a:gd name="T2" fmla="*/ 288 w 304"/>
                <a:gd name="T3" fmla="*/ 16 h 376"/>
                <a:gd name="T4" fmla="*/ 296 w 304"/>
                <a:gd name="T5" fmla="*/ 32 h 376"/>
                <a:gd name="T6" fmla="*/ 304 w 304"/>
                <a:gd name="T7" fmla="*/ 64 h 376"/>
                <a:gd name="T8" fmla="*/ 296 w 304"/>
                <a:gd name="T9" fmla="*/ 88 h 376"/>
                <a:gd name="T10" fmla="*/ 288 w 304"/>
                <a:gd name="T11" fmla="*/ 104 h 376"/>
                <a:gd name="T12" fmla="*/ 280 w 304"/>
                <a:gd name="T13" fmla="*/ 144 h 376"/>
                <a:gd name="T14" fmla="*/ 272 w 304"/>
                <a:gd name="T15" fmla="*/ 168 h 376"/>
                <a:gd name="T16" fmla="*/ 264 w 304"/>
                <a:gd name="T17" fmla="*/ 184 h 376"/>
                <a:gd name="T18" fmla="*/ 256 w 304"/>
                <a:gd name="T19" fmla="*/ 200 h 376"/>
                <a:gd name="T20" fmla="*/ 248 w 304"/>
                <a:gd name="T21" fmla="*/ 216 h 376"/>
                <a:gd name="T22" fmla="*/ 232 w 304"/>
                <a:gd name="T23" fmla="*/ 240 h 376"/>
                <a:gd name="T24" fmla="*/ 224 w 304"/>
                <a:gd name="T25" fmla="*/ 256 h 376"/>
                <a:gd name="T26" fmla="*/ 208 w 304"/>
                <a:gd name="T27" fmla="*/ 296 h 376"/>
                <a:gd name="T28" fmla="*/ 168 w 304"/>
                <a:gd name="T29" fmla="*/ 304 h 376"/>
                <a:gd name="T30" fmla="*/ 128 w 304"/>
                <a:gd name="T31" fmla="*/ 312 h 376"/>
                <a:gd name="T32" fmla="*/ 112 w 304"/>
                <a:gd name="T33" fmla="*/ 336 h 376"/>
                <a:gd name="T34" fmla="*/ 104 w 304"/>
                <a:gd name="T35" fmla="*/ 352 h 376"/>
                <a:gd name="T36" fmla="*/ 96 w 304"/>
                <a:gd name="T37" fmla="*/ 376 h 376"/>
                <a:gd name="T38" fmla="*/ 72 w 304"/>
                <a:gd name="T39" fmla="*/ 360 h 376"/>
                <a:gd name="T40" fmla="*/ 48 w 304"/>
                <a:gd name="T41" fmla="*/ 352 h 376"/>
                <a:gd name="T42" fmla="*/ 32 w 304"/>
                <a:gd name="T43" fmla="*/ 344 h 376"/>
                <a:gd name="T44" fmla="*/ 8 w 304"/>
                <a:gd name="T45" fmla="*/ 328 h 376"/>
                <a:gd name="T46" fmla="*/ 0 w 304"/>
                <a:gd name="T47" fmla="*/ 296 h 376"/>
                <a:gd name="T48" fmla="*/ 8 w 304"/>
                <a:gd name="T49" fmla="*/ 272 h 376"/>
                <a:gd name="T50" fmla="*/ 16 w 304"/>
                <a:gd name="T51" fmla="*/ 256 h 376"/>
                <a:gd name="T52" fmla="*/ 24 w 304"/>
                <a:gd name="T53" fmla="*/ 224 h 376"/>
                <a:gd name="T54" fmla="*/ 32 w 304"/>
                <a:gd name="T55" fmla="*/ 200 h 376"/>
                <a:gd name="T56" fmla="*/ 40 w 304"/>
                <a:gd name="T57" fmla="*/ 176 h 376"/>
                <a:gd name="T58" fmla="*/ 48 w 304"/>
                <a:gd name="T59" fmla="*/ 144 h 376"/>
                <a:gd name="T60" fmla="*/ 56 w 304"/>
                <a:gd name="T61" fmla="*/ 120 h 376"/>
                <a:gd name="T62" fmla="*/ 64 w 304"/>
                <a:gd name="T63" fmla="*/ 88 h 376"/>
                <a:gd name="T64" fmla="*/ 72 w 304"/>
                <a:gd name="T65" fmla="*/ 40 h 376"/>
                <a:gd name="T66" fmla="*/ 96 w 304"/>
                <a:gd name="T67" fmla="*/ 32 h 376"/>
                <a:gd name="T68" fmla="*/ 128 w 304"/>
                <a:gd name="T69" fmla="*/ 8 h 376"/>
                <a:gd name="T70" fmla="*/ 160 w 304"/>
                <a:gd name="T71" fmla="*/ 0 h 3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76"/>
                <a:gd name="T110" fmla="*/ 304 w 304"/>
                <a:gd name="T111" fmla="*/ 376 h 3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76">
                  <a:moveTo>
                    <a:pt x="160" y="0"/>
                  </a:moveTo>
                  <a:lnTo>
                    <a:pt x="280" y="0"/>
                  </a:lnTo>
                  <a:lnTo>
                    <a:pt x="288" y="8"/>
                  </a:lnTo>
                  <a:lnTo>
                    <a:pt x="288" y="16"/>
                  </a:lnTo>
                  <a:lnTo>
                    <a:pt x="296" y="24"/>
                  </a:lnTo>
                  <a:lnTo>
                    <a:pt x="296" y="32"/>
                  </a:lnTo>
                  <a:lnTo>
                    <a:pt x="304" y="40"/>
                  </a:lnTo>
                  <a:lnTo>
                    <a:pt x="304" y="64"/>
                  </a:lnTo>
                  <a:lnTo>
                    <a:pt x="296" y="72"/>
                  </a:lnTo>
                  <a:lnTo>
                    <a:pt x="296" y="88"/>
                  </a:lnTo>
                  <a:lnTo>
                    <a:pt x="288" y="96"/>
                  </a:lnTo>
                  <a:lnTo>
                    <a:pt x="288" y="104"/>
                  </a:lnTo>
                  <a:lnTo>
                    <a:pt x="280" y="112"/>
                  </a:lnTo>
                  <a:lnTo>
                    <a:pt x="280" y="144"/>
                  </a:lnTo>
                  <a:lnTo>
                    <a:pt x="272" y="152"/>
                  </a:lnTo>
                  <a:lnTo>
                    <a:pt x="272" y="168"/>
                  </a:lnTo>
                  <a:lnTo>
                    <a:pt x="264" y="176"/>
                  </a:lnTo>
                  <a:lnTo>
                    <a:pt x="264" y="184"/>
                  </a:lnTo>
                  <a:lnTo>
                    <a:pt x="256" y="192"/>
                  </a:lnTo>
                  <a:lnTo>
                    <a:pt x="256" y="200"/>
                  </a:lnTo>
                  <a:lnTo>
                    <a:pt x="248" y="208"/>
                  </a:lnTo>
                  <a:lnTo>
                    <a:pt x="248" y="216"/>
                  </a:lnTo>
                  <a:lnTo>
                    <a:pt x="232" y="232"/>
                  </a:lnTo>
                  <a:lnTo>
                    <a:pt x="232" y="240"/>
                  </a:lnTo>
                  <a:lnTo>
                    <a:pt x="224" y="248"/>
                  </a:lnTo>
                  <a:lnTo>
                    <a:pt x="224" y="256"/>
                  </a:lnTo>
                  <a:lnTo>
                    <a:pt x="208" y="272"/>
                  </a:lnTo>
                  <a:lnTo>
                    <a:pt x="208" y="296"/>
                  </a:lnTo>
                  <a:lnTo>
                    <a:pt x="176" y="296"/>
                  </a:lnTo>
                  <a:lnTo>
                    <a:pt x="168" y="304"/>
                  </a:lnTo>
                  <a:lnTo>
                    <a:pt x="136" y="304"/>
                  </a:lnTo>
                  <a:lnTo>
                    <a:pt x="128" y="312"/>
                  </a:lnTo>
                  <a:lnTo>
                    <a:pt x="128" y="320"/>
                  </a:lnTo>
                  <a:lnTo>
                    <a:pt x="112" y="336"/>
                  </a:lnTo>
                  <a:lnTo>
                    <a:pt x="112" y="344"/>
                  </a:lnTo>
                  <a:lnTo>
                    <a:pt x="104" y="352"/>
                  </a:lnTo>
                  <a:lnTo>
                    <a:pt x="104" y="368"/>
                  </a:lnTo>
                  <a:lnTo>
                    <a:pt x="96" y="376"/>
                  </a:lnTo>
                  <a:lnTo>
                    <a:pt x="80" y="360"/>
                  </a:lnTo>
                  <a:lnTo>
                    <a:pt x="72" y="360"/>
                  </a:lnTo>
                  <a:lnTo>
                    <a:pt x="64" y="352"/>
                  </a:lnTo>
                  <a:lnTo>
                    <a:pt x="48" y="352"/>
                  </a:lnTo>
                  <a:lnTo>
                    <a:pt x="40" y="344"/>
                  </a:lnTo>
                  <a:lnTo>
                    <a:pt x="32" y="344"/>
                  </a:lnTo>
                  <a:lnTo>
                    <a:pt x="16" y="328"/>
                  </a:lnTo>
                  <a:lnTo>
                    <a:pt x="8" y="328"/>
                  </a:lnTo>
                  <a:lnTo>
                    <a:pt x="0" y="320"/>
                  </a:lnTo>
                  <a:lnTo>
                    <a:pt x="0" y="296"/>
                  </a:lnTo>
                  <a:lnTo>
                    <a:pt x="8" y="288"/>
                  </a:lnTo>
                  <a:lnTo>
                    <a:pt x="8" y="272"/>
                  </a:lnTo>
                  <a:lnTo>
                    <a:pt x="16" y="264"/>
                  </a:lnTo>
                  <a:lnTo>
                    <a:pt x="16" y="256"/>
                  </a:lnTo>
                  <a:lnTo>
                    <a:pt x="24" y="248"/>
                  </a:lnTo>
                  <a:lnTo>
                    <a:pt x="24" y="224"/>
                  </a:lnTo>
                  <a:lnTo>
                    <a:pt x="32" y="216"/>
                  </a:lnTo>
                  <a:lnTo>
                    <a:pt x="32" y="200"/>
                  </a:lnTo>
                  <a:lnTo>
                    <a:pt x="40" y="192"/>
                  </a:lnTo>
                  <a:lnTo>
                    <a:pt x="40" y="176"/>
                  </a:lnTo>
                  <a:lnTo>
                    <a:pt x="48" y="168"/>
                  </a:lnTo>
                  <a:lnTo>
                    <a:pt x="48" y="144"/>
                  </a:lnTo>
                  <a:lnTo>
                    <a:pt x="56" y="136"/>
                  </a:lnTo>
                  <a:lnTo>
                    <a:pt x="56" y="120"/>
                  </a:lnTo>
                  <a:lnTo>
                    <a:pt x="64" y="112"/>
                  </a:lnTo>
                  <a:lnTo>
                    <a:pt x="64" y="88"/>
                  </a:lnTo>
                  <a:lnTo>
                    <a:pt x="72" y="80"/>
                  </a:lnTo>
                  <a:lnTo>
                    <a:pt x="72" y="40"/>
                  </a:lnTo>
                  <a:lnTo>
                    <a:pt x="88" y="40"/>
                  </a:lnTo>
                  <a:lnTo>
                    <a:pt x="96" y="32"/>
                  </a:lnTo>
                  <a:lnTo>
                    <a:pt x="104" y="32"/>
                  </a:lnTo>
                  <a:lnTo>
                    <a:pt x="128" y="8"/>
                  </a:lnTo>
                  <a:lnTo>
                    <a:pt x="152" y="8"/>
                  </a:lnTo>
                  <a:lnTo>
                    <a:pt x="160" y="0"/>
                  </a:lnTo>
                  <a:close/>
                </a:path>
              </a:pathLst>
            </a:custGeom>
            <a:solidFill>
              <a:srgbClr val="C0C0C0">
                <a:alpha val="70195"/>
              </a:srgbClr>
            </a:solidFill>
            <a:ln w="12700">
              <a:noFill/>
              <a:round/>
              <a:headEnd/>
              <a:tailEnd/>
            </a:ln>
          </p:spPr>
          <p:txBody>
            <a:bodyPr/>
            <a:lstStyle/>
            <a:p>
              <a:endParaRPr lang="ja-JP" altLang="en-US"/>
            </a:p>
          </p:txBody>
        </p:sp>
        <p:sp>
          <p:nvSpPr>
            <p:cNvPr id="16" name="Freeform 18"/>
            <p:cNvSpPr>
              <a:spLocks noChangeAspect="1"/>
            </p:cNvSpPr>
            <p:nvPr/>
          </p:nvSpPr>
          <p:spPr bwMode="auto">
            <a:xfrm>
              <a:off x="1138" y="1048"/>
              <a:ext cx="616" cy="248"/>
            </a:xfrm>
            <a:custGeom>
              <a:avLst/>
              <a:gdLst>
                <a:gd name="T0" fmla="*/ 440 w 616"/>
                <a:gd name="T1" fmla="*/ 0 h 248"/>
                <a:gd name="T2" fmla="*/ 472 w 616"/>
                <a:gd name="T3" fmla="*/ 8 h 248"/>
                <a:gd name="T4" fmla="*/ 504 w 616"/>
                <a:gd name="T5" fmla="*/ 16 h 248"/>
                <a:gd name="T6" fmla="*/ 544 w 616"/>
                <a:gd name="T7" fmla="*/ 24 h 248"/>
                <a:gd name="T8" fmla="*/ 568 w 616"/>
                <a:gd name="T9" fmla="*/ 32 h 248"/>
                <a:gd name="T10" fmla="*/ 592 w 616"/>
                <a:gd name="T11" fmla="*/ 40 h 248"/>
                <a:gd name="T12" fmla="*/ 600 w 616"/>
                <a:gd name="T13" fmla="*/ 56 h 248"/>
                <a:gd name="T14" fmla="*/ 608 w 616"/>
                <a:gd name="T15" fmla="*/ 80 h 248"/>
                <a:gd name="T16" fmla="*/ 616 w 616"/>
                <a:gd name="T17" fmla="*/ 104 h 248"/>
                <a:gd name="T18" fmla="*/ 584 w 616"/>
                <a:gd name="T19" fmla="*/ 120 h 248"/>
                <a:gd name="T20" fmla="*/ 576 w 616"/>
                <a:gd name="T21" fmla="*/ 136 h 248"/>
                <a:gd name="T22" fmla="*/ 552 w 616"/>
                <a:gd name="T23" fmla="*/ 144 h 248"/>
                <a:gd name="T24" fmla="*/ 528 w 616"/>
                <a:gd name="T25" fmla="*/ 152 h 248"/>
                <a:gd name="T26" fmla="*/ 520 w 616"/>
                <a:gd name="T27" fmla="*/ 168 h 248"/>
                <a:gd name="T28" fmla="*/ 504 w 616"/>
                <a:gd name="T29" fmla="*/ 192 h 248"/>
                <a:gd name="T30" fmla="*/ 488 w 616"/>
                <a:gd name="T31" fmla="*/ 200 h 248"/>
                <a:gd name="T32" fmla="*/ 448 w 616"/>
                <a:gd name="T33" fmla="*/ 208 h 248"/>
                <a:gd name="T34" fmla="*/ 424 w 616"/>
                <a:gd name="T35" fmla="*/ 216 h 248"/>
                <a:gd name="T36" fmla="*/ 392 w 616"/>
                <a:gd name="T37" fmla="*/ 224 h 248"/>
                <a:gd name="T38" fmla="*/ 232 w 616"/>
                <a:gd name="T39" fmla="*/ 240 h 248"/>
                <a:gd name="T40" fmla="*/ 216 w 616"/>
                <a:gd name="T41" fmla="*/ 248 h 248"/>
                <a:gd name="T42" fmla="*/ 152 w 616"/>
                <a:gd name="T43" fmla="*/ 240 h 248"/>
                <a:gd name="T44" fmla="*/ 128 w 616"/>
                <a:gd name="T45" fmla="*/ 232 h 248"/>
                <a:gd name="T46" fmla="*/ 112 w 616"/>
                <a:gd name="T47" fmla="*/ 224 h 248"/>
                <a:gd name="T48" fmla="*/ 72 w 616"/>
                <a:gd name="T49" fmla="*/ 192 h 248"/>
                <a:gd name="T50" fmla="*/ 48 w 616"/>
                <a:gd name="T51" fmla="*/ 184 h 248"/>
                <a:gd name="T52" fmla="*/ 16 w 616"/>
                <a:gd name="T53" fmla="*/ 144 h 248"/>
                <a:gd name="T54" fmla="*/ 8 w 616"/>
                <a:gd name="T55" fmla="*/ 120 h 248"/>
                <a:gd name="T56" fmla="*/ 8 w 616"/>
                <a:gd name="T57" fmla="*/ 104 h 248"/>
                <a:gd name="T58" fmla="*/ 16 w 616"/>
                <a:gd name="T59" fmla="*/ 80 h 248"/>
                <a:gd name="T60" fmla="*/ 32 w 616"/>
                <a:gd name="T61" fmla="*/ 56 h 248"/>
                <a:gd name="T62" fmla="*/ 40 w 616"/>
                <a:gd name="T63" fmla="*/ 40 h 248"/>
                <a:gd name="T64" fmla="*/ 80 w 616"/>
                <a:gd name="T65" fmla="*/ 32 h 248"/>
                <a:gd name="T66" fmla="*/ 120 w 616"/>
                <a:gd name="T67" fmla="*/ 40 h 248"/>
                <a:gd name="T68" fmla="*/ 216 w 616"/>
                <a:gd name="T69" fmla="*/ 48 h 248"/>
                <a:gd name="T70" fmla="*/ 240 w 616"/>
                <a:gd name="T71" fmla="*/ 56 h 248"/>
                <a:gd name="T72" fmla="*/ 264 w 616"/>
                <a:gd name="T73" fmla="*/ 64 h 248"/>
                <a:gd name="T74" fmla="*/ 296 w 616"/>
                <a:gd name="T75" fmla="*/ 72 h 248"/>
                <a:gd name="T76" fmla="*/ 320 w 616"/>
                <a:gd name="T77" fmla="*/ 64 h 248"/>
                <a:gd name="T78" fmla="*/ 344 w 616"/>
                <a:gd name="T79" fmla="*/ 24 h 248"/>
                <a:gd name="T80" fmla="*/ 352 w 616"/>
                <a:gd name="T81" fmla="*/ 8 h 248"/>
                <a:gd name="T82" fmla="*/ 392 w 616"/>
                <a:gd name="T83" fmla="*/ 0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6"/>
                <a:gd name="T127" fmla="*/ 0 h 248"/>
                <a:gd name="T128" fmla="*/ 616 w 616"/>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6" h="248">
                  <a:moveTo>
                    <a:pt x="392" y="0"/>
                  </a:moveTo>
                  <a:lnTo>
                    <a:pt x="440" y="0"/>
                  </a:lnTo>
                  <a:lnTo>
                    <a:pt x="448" y="8"/>
                  </a:lnTo>
                  <a:lnTo>
                    <a:pt x="472" y="8"/>
                  </a:lnTo>
                  <a:lnTo>
                    <a:pt x="480" y="16"/>
                  </a:lnTo>
                  <a:lnTo>
                    <a:pt x="504" y="16"/>
                  </a:lnTo>
                  <a:lnTo>
                    <a:pt x="512" y="24"/>
                  </a:lnTo>
                  <a:lnTo>
                    <a:pt x="544" y="24"/>
                  </a:lnTo>
                  <a:lnTo>
                    <a:pt x="552" y="32"/>
                  </a:lnTo>
                  <a:lnTo>
                    <a:pt x="568" y="32"/>
                  </a:lnTo>
                  <a:lnTo>
                    <a:pt x="576" y="40"/>
                  </a:lnTo>
                  <a:lnTo>
                    <a:pt x="592" y="40"/>
                  </a:lnTo>
                  <a:lnTo>
                    <a:pt x="600" y="48"/>
                  </a:lnTo>
                  <a:lnTo>
                    <a:pt x="600" y="56"/>
                  </a:lnTo>
                  <a:lnTo>
                    <a:pt x="608" y="64"/>
                  </a:lnTo>
                  <a:lnTo>
                    <a:pt x="608" y="80"/>
                  </a:lnTo>
                  <a:lnTo>
                    <a:pt x="616" y="88"/>
                  </a:lnTo>
                  <a:lnTo>
                    <a:pt x="616" y="104"/>
                  </a:lnTo>
                  <a:lnTo>
                    <a:pt x="600" y="120"/>
                  </a:lnTo>
                  <a:lnTo>
                    <a:pt x="584" y="120"/>
                  </a:lnTo>
                  <a:lnTo>
                    <a:pt x="576" y="128"/>
                  </a:lnTo>
                  <a:lnTo>
                    <a:pt x="576" y="136"/>
                  </a:lnTo>
                  <a:lnTo>
                    <a:pt x="560" y="136"/>
                  </a:lnTo>
                  <a:lnTo>
                    <a:pt x="552" y="144"/>
                  </a:lnTo>
                  <a:lnTo>
                    <a:pt x="536" y="144"/>
                  </a:lnTo>
                  <a:lnTo>
                    <a:pt x="528" y="152"/>
                  </a:lnTo>
                  <a:lnTo>
                    <a:pt x="528" y="160"/>
                  </a:lnTo>
                  <a:lnTo>
                    <a:pt x="520" y="168"/>
                  </a:lnTo>
                  <a:lnTo>
                    <a:pt x="520" y="176"/>
                  </a:lnTo>
                  <a:lnTo>
                    <a:pt x="504" y="192"/>
                  </a:lnTo>
                  <a:lnTo>
                    <a:pt x="496" y="192"/>
                  </a:lnTo>
                  <a:lnTo>
                    <a:pt x="488" y="200"/>
                  </a:lnTo>
                  <a:lnTo>
                    <a:pt x="456" y="200"/>
                  </a:lnTo>
                  <a:lnTo>
                    <a:pt x="448" y="208"/>
                  </a:lnTo>
                  <a:lnTo>
                    <a:pt x="432" y="208"/>
                  </a:lnTo>
                  <a:lnTo>
                    <a:pt x="424" y="216"/>
                  </a:lnTo>
                  <a:lnTo>
                    <a:pt x="400" y="216"/>
                  </a:lnTo>
                  <a:lnTo>
                    <a:pt x="392" y="224"/>
                  </a:lnTo>
                  <a:lnTo>
                    <a:pt x="248" y="224"/>
                  </a:lnTo>
                  <a:lnTo>
                    <a:pt x="232" y="240"/>
                  </a:lnTo>
                  <a:lnTo>
                    <a:pt x="224" y="240"/>
                  </a:lnTo>
                  <a:lnTo>
                    <a:pt x="216" y="248"/>
                  </a:lnTo>
                  <a:lnTo>
                    <a:pt x="160" y="248"/>
                  </a:lnTo>
                  <a:lnTo>
                    <a:pt x="152" y="240"/>
                  </a:lnTo>
                  <a:lnTo>
                    <a:pt x="136" y="240"/>
                  </a:lnTo>
                  <a:lnTo>
                    <a:pt x="128" y="232"/>
                  </a:lnTo>
                  <a:lnTo>
                    <a:pt x="120" y="232"/>
                  </a:lnTo>
                  <a:lnTo>
                    <a:pt x="112" y="224"/>
                  </a:lnTo>
                  <a:lnTo>
                    <a:pt x="104" y="224"/>
                  </a:lnTo>
                  <a:lnTo>
                    <a:pt x="72" y="192"/>
                  </a:lnTo>
                  <a:lnTo>
                    <a:pt x="56" y="192"/>
                  </a:lnTo>
                  <a:lnTo>
                    <a:pt x="48" y="184"/>
                  </a:lnTo>
                  <a:lnTo>
                    <a:pt x="16" y="184"/>
                  </a:lnTo>
                  <a:lnTo>
                    <a:pt x="16" y="144"/>
                  </a:lnTo>
                  <a:lnTo>
                    <a:pt x="8" y="136"/>
                  </a:lnTo>
                  <a:lnTo>
                    <a:pt x="8" y="120"/>
                  </a:lnTo>
                  <a:lnTo>
                    <a:pt x="0" y="112"/>
                  </a:lnTo>
                  <a:lnTo>
                    <a:pt x="8" y="104"/>
                  </a:lnTo>
                  <a:lnTo>
                    <a:pt x="8" y="88"/>
                  </a:lnTo>
                  <a:lnTo>
                    <a:pt x="16" y="80"/>
                  </a:lnTo>
                  <a:lnTo>
                    <a:pt x="16" y="72"/>
                  </a:lnTo>
                  <a:lnTo>
                    <a:pt x="32" y="56"/>
                  </a:lnTo>
                  <a:lnTo>
                    <a:pt x="32" y="48"/>
                  </a:lnTo>
                  <a:lnTo>
                    <a:pt x="40" y="40"/>
                  </a:lnTo>
                  <a:lnTo>
                    <a:pt x="72" y="40"/>
                  </a:lnTo>
                  <a:lnTo>
                    <a:pt x="80" y="32"/>
                  </a:lnTo>
                  <a:lnTo>
                    <a:pt x="112" y="32"/>
                  </a:lnTo>
                  <a:lnTo>
                    <a:pt x="120" y="40"/>
                  </a:lnTo>
                  <a:lnTo>
                    <a:pt x="208" y="40"/>
                  </a:lnTo>
                  <a:lnTo>
                    <a:pt x="216" y="48"/>
                  </a:lnTo>
                  <a:lnTo>
                    <a:pt x="232" y="48"/>
                  </a:lnTo>
                  <a:lnTo>
                    <a:pt x="240" y="56"/>
                  </a:lnTo>
                  <a:lnTo>
                    <a:pt x="256" y="56"/>
                  </a:lnTo>
                  <a:lnTo>
                    <a:pt x="264" y="64"/>
                  </a:lnTo>
                  <a:lnTo>
                    <a:pt x="288" y="64"/>
                  </a:lnTo>
                  <a:lnTo>
                    <a:pt x="296" y="72"/>
                  </a:lnTo>
                  <a:lnTo>
                    <a:pt x="312" y="72"/>
                  </a:lnTo>
                  <a:lnTo>
                    <a:pt x="320" y="64"/>
                  </a:lnTo>
                  <a:lnTo>
                    <a:pt x="320" y="48"/>
                  </a:lnTo>
                  <a:lnTo>
                    <a:pt x="344" y="24"/>
                  </a:lnTo>
                  <a:lnTo>
                    <a:pt x="344" y="16"/>
                  </a:lnTo>
                  <a:lnTo>
                    <a:pt x="352" y="8"/>
                  </a:lnTo>
                  <a:lnTo>
                    <a:pt x="384" y="8"/>
                  </a:lnTo>
                  <a:lnTo>
                    <a:pt x="392" y="0"/>
                  </a:lnTo>
                  <a:close/>
                </a:path>
              </a:pathLst>
            </a:custGeom>
            <a:solidFill>
              <a:srgbClr val="C0C0C0">
                <a:alpha val="70195"/>
              </a:srgbClr>
            </a:solidFill>
            <a:ln w="12700">
              <a:noFill/>
              <a:round/>
              <a:headEnd/>
              <a:tailEnd/>
            </a:ln>
          </p:spPr>
          <p:txBody>
            <a:bodyPr/>
            <a:lstStyle/>
            <a:p>
              <a:endParaRPr lang="ja-JP" altLang="en-US"/>
            </a:p>
          </p:txBody>
        </p:sp>
        <p:sp>
          <p:nvSpPr>
            <p:cNvPr id="17" name="Freeform 19"/>
            <p:cNvSpPr>
              <a:spLocks noChangeAspect="1"/>
            </p:cNvSpPr>
            <p:nvPr/>
          </p:nvSpPr>
          <p:spPr bwMode="auto">
            <a:xfrm>
              <a:off x="1570" y="888"/>
              <a:ext cx="600" cy="304"/>
            </a:xfrm>
            <a:custGeom>
              <a:avLst/>
              <a:gdLst>
                <a:gd name="T0" fmla="*/ 384 w 600"/>
                <a:gd name="T1" fmla="*/ 0 h 304"/>
                <a:gd name="T2" fmla="*/ 408 w 600"/>
                <a:gd name="T3" fmla="*/ 32 h 304"/>
                <a:gd name="T4" fmla="*/ 432 w 600"/>
                <a:gd name="T5" fmla="*/ 40 h 304"/>
                <a:gd name="T6" fmla="*/ 472 w 600"/>
                <a:gd name="T7" fmla="*/ 48 h 304"/>
                <a:gd name="T8" fmla="*/ 488 w 600"/>
                <a:gd name="T9" fmla="*/ 40 h 304"/>
                <a:gd name="T10" fmla="*/ 536 w 600"/>
                <a:gd name="T11" fmla="*/ 32 h 304"/>
                <a:gd name="T12" fmla="*/ 544 w 600"/>
                <a:gd name="T13" fmla="*/ 48 h 304"/>
                <a:gd name="T14" fmla="*/ 560 w 600"/>
                <a:gd name="T15" fmla="*/ 72 h 304"/>
                <a:gd name="T16" fmla="*/ 584 w 600"/>
                <a:gd name="T17" fmla="*/ 104 h 304"/>
                <a:gd name="T18" fmla="*/ 592 w 600"/>
                <a:gd name="T19" fmla="*/ 120 h 304"/>
                <a:gd name="T20" fmla="*/ 600 w 600"/>
                <a:gd name="T21" fmla="*/ 144 h 304"/>
                <a:gd name="T22" fmla="*/ 592 w 600"/>
                <a:gd name="T23" fmla="*/ 168 h 304"/>
                <a:gd name="T24" fmla="*/ 544 w 600"/>
                <a:gd name="T25" fmla="*/ 176 h 304"/>
                <a:gd name="T26" fmla="*/ 496 w 600"/>
                <a:gd name="T27" fmla="*/ 184 h 304"/>
                <a:gd name="T28" fmla="*/ 480 w 600"/>
                <a:gd name="T29" fmla="*/ 192 h 304"/>
                <a:gd name="T30" fmla="*/ 464 w 600"/>
                <a:gd name="T31" fmla="*/ 200 h 304"/>
                <a:gd name="T32" fmla="*/ 440 w 600"/>
                <a:gd name="T33" fmla="*/ 216 h 304"/>
                <a:gd name="T34" fmla="*/ 392 w 600"/>
                <a:gd name="T35" fmla="*/ 248 h 304"/>
                <a:gd name="T36" fmla="*/ 336 w 600"/>
                <a:gd name="T37" fmla="*/ 272 h 304"/>
                <a:gd name="T38" fmla="*/ 280 w 600"/>
                <a:gd name="T39" fmla="*/ 280 h 304"/>
                <a:gd name="T40" fmla="*/ 240 w 600"/>
                <a:gd name="T41" fmla="*/ 288 h 304"/>
                <a:gd name="T42" fmla="*/ 208 w 600"/>
                <a:gd name="T43" fmla="*/ 296 h 304"/>
                <a:gd name="T44" fmla="*/ 152 w 600"/>
                <a:gd name="T45" fmla="*/ 304 h 304"/>
                <a:gd name="T46" fmla="*/ 144 w 600"/>
                <a:gd name="T47" fmla="*/ 288 h 304"/>
                <a:gd name="T48" fmla="*/ 168 w 600"/>
                <a:gd name="T49" fmla="*/ 280 h 304"/>
                <a:gd name="T50" fmla="*/ 184 w 600"/>
                <a:gd name="T51" fmla="*/ 248 h 304"/>
                <a:gd name="T52" fmla="*/ 176 w 600"/>
                <a:gd name="T53" fmla="*/ 224 h 304"/>
                <a:gd name="T54" fmla="*/ 168 w 600"/>
                <a:gd name="T55" fmla="*/ 208 h 304"/>
                <a:gd name="T56" fmla="*/ 144 w 600"/>
                <a:gd name="T57" fmla="*/ 200 h 304"/>
                <a:gd name="T58" fmla="*/ 120 w 600"/>
                <a:gd name="T59" fmla="*/ 192 h 304"/>
                <a:gd name="T60" fmla="*/ 80 w 600"/>
                <a:gd name="T61" fmla="*/ 184 h 304"/>
                <a:gd name="T62" fmla="*/ 48 w 600"/>
                <a:gd name="T63" fmla="*/ 176 h 304"/>
                <a:gd name="T64" fmla="*/ 16 w 600"/>
                <a:gd name="T65" fmla="*/ 168 h 304"/>
                <a:gd name="T66" fmla="*/ 8 w 600"/>
                <a:gd name="T67" fmla="*/ 144 h 304"/>
                <a:gd name="T68" fmla="*/ 16 w 600"/>
                <a:gd name="T69" fmla="*/ 104 h 304"/>
                <a:gd name="T70" fmla="*/ 0 w 600"/>
                <a:gd name="T71" fmla="*/ 96 h 304"/>
                <a:gd name="T72" fmla="*/ 72 w 600"/>
                <a:gd name="T73" fmla="*/ 88 h 304"/>
                <a:gd name="T74" fmla="*/ 192 w 600"/>
                <a:gd name="T75" fmla="*/ 96 h 304"/>
                <a:gd name="T76" fmla="*/ 232 w 600"/>
                <a:gd name="T77" fmla="*/ 104 h 304"/>
                <a:gd name="T78" fmla="*/ 264 w 600"/>
                <a:gd name="T79" fmla="*/ 112 h 304"/>
                <a:gd name="T80" fmla="*/ 296 w 600"/>
                <a:gd name="T81" fmla="*/ 120 h 304"/>
                <a:gd name="T82" fmla="*/ 320 w 600"/>
                <a:gd name="T83" fmla="*/ 128 h 304"/>
                <a:gd name="T84" fmla="*/ 328 w 600"/>
                <a:gd name="T85" fmla="*/ 96 h 304"/>
                <a:gd name="T86" fmla="*/ 320 w 600"/>
                <a:gd name="T87" fmla="*/ 48 h 304"/>
                <a:gd name="T88" fmla="*/ 328 w 600"/>
                <a:gd name="T89" fmla="*/ 24 h 304"/>
                <a:gd name="T90" fmla="*/ 344 w 600"/>
                <a:gd name="T91" fmla="*/ 16 h 304"/>
                <a:gd name="T92" fmla="*/ 368 w 600"/>
                <a:gd name="T93" fmla="*/ 8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0"/>
                <a:gd name="T142" fmla="*/ 0 h 304"/>
                <a:gd name="T143" fmla="*/ 600 w 600"/>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0" h="304">
                  <a:moveTo>
                    <a:pt x="376" y="0"/>
                  </a:moveTo>
                  <a:lnTo>
                    <a:pt x="384" y="0"/>
                  </a:lnTo>
                  <a:lnTo>
                    <a:pt x="408" y="24"/>
                  </a:lnTo>
                  <a:lnTo>
                    <a:pt x="408" y="32"/>
                  </a:lnTo>
                  <a:lnTo>
                    <a:pt x="416" y="40"/>
                  </a:lnTo>
                  <a:lnTo>
                    <a:pt x="432" y="40"/>
                  </a:lnTo>
                  <a:lnTo>
                    <a:pt x="440" y="48"/>
                  </a:lnTo>
                  <a:lnTo>
                    <a:pt x="472" y="48"/>
                  </a:lnTo>
                  <a:lnTo>
                    <a:pt x="480" y="40"/>
                  </a:lnTo>
                  <a:lnTo>
                    <a:pt x="488" y="40"/>
                  </a:lnTo>
                  <a:lnTo>
                    <a:pt x="496" y="32"/>
                  </a:lnTo>
                  <a:lnTo>
                    <a:pt x="536" y="32"/>
                  </a:lnTo>
                  <a:lnTo>
                    <a:pt x="536" y="40"/>
                  </a:lnTo>
                  <a:lnTo>
                    <a:pt x="544" y="48"/>
                  </a:lnTo>
                  <a:lnTo>
                    <a:pt x="544" y="56"/>
                  </a:lnTo>
                  <a:lnTo>
                    <a:pt x="560" y="72"/>
                  </a:lnTo>
                  <a:lnTo>
                    <a:pt x="560" y="80"/>
                  </a:lnTo>
                  <a:lnTo>
                    <a:pt x="584" y="104"/>
                  </a:lnTo>
                  <a:lnTo>
                    <a:pt x="584" y="112"/>
                  </a:lnTo>
                  <a:lnTo>
                    <a:pt x="592" y="120"/>
                  </a:lnTo>
                  <a:lnTo>
                    <a:pt x="592" y="136"/>
                  </a:lnTo>
                  <a:lnTo>
                    <a:pt x="600" y="144"/>
                  </a:lnTo>
                  <a:lnTo>
                    <a:pt x="600" y="168"/>
                  </a:lnTo>
                  <a:lnTo>
                    <a:pt x="592" y="168"/>
                  </a:lnTo>
                  <a:lnTo>
                    <a:pt x="584" y="176"/>
                  </a:lnTo>
                  <a:lnTo>
                    <a:pt x="544" y="176"/>
                  </a:lnTo>
                  <a:lnTo>
                    <a:pt x="536" y="184"/>
                  </a:lnTo>
                  <a:lnTo>
                    <a:pt x="496" y="184"/>
                  </a:lnTo>
                  <a:lnTo>
                    <a:pt x="488" y="192"/>
                  </a:lnTo>
                  <a:lnTo>
                    <a:pt x="480" y="192"/>
                  </a:lnTo>
                  <a:lnTo>
                    <a:pt x="472" y="200"/>
                  </a:lnTo>
                  <a:lnTo>
                    <a:pt x="464" y="200"/>
                  </a:lnTo>
                  <a:lnTo>
                    <a:pt x="448" y="216"/>
                  </a:lnTo>
                  <a:lnTo>
                    <a:pt x="440" y="216"/>
                  </a:lnTo>
                  <a:lnTo>
                    <a:pt x="408" y="248"/>
                  </a:lnTo>
                  <a:lnTo>
                    <a:pt x="392" y="248"/>
                  </a:lnTo>
                  <a:lnTo>
                    <a:pt x="368" y="272"/>
                  </a:lnTo>
                  <a:lnTo>
                    <a:pt x="336" y="272"/>
                  </a:lnTo>
                  <a:lnTo>
                    <a:pt x="328" y="280"/>
                  </a:lnTo>
                  <a:lnTo>
                    <a:pt x="280" y="280"/>
                  </a:lnTo>
                  <a:lnTo>
                    <a:pt x="272" y="288"/>
                  </a:lnTo>
                  <a:lnTo>
                    <a:pt x="240" y="288"/>
                  </a:lnTo>
                  <a:lnTo>
                    <a:pt x="232" y="296"/>
                  </a:lnTo>
                  <a:lnTo>
                    <a:pt x="208" y="296"/>
                  </a:lnTo>
                  <a:lnTo>
                    <a:pt x="200" y="304"/>
                  </a:lnTo>
                  <a:lnTo>
                    <a:pt x="152" y="304"/>
                  </a:lnTo>
                  <a:lnTo>
                    <a:pt x="144" y="296"/>
                  </a:lnTo>
                  <a:lnTo>
                    <a:pt x="144" y="288"/>
                  </a:lnTo>
                  <a:lnTo>
                    <a:pt x="152" y="280"/>
                  </a:lnTo>
                  <a:lnTo>
                    <a:pt x="168" y="280"/>
                  </a:lnTo>
                  <a:lnTo>
                    <a:pt x="184" y="264"/>
                  </a:lnTo>
                  <a:lnTo>
                    <a:pt x="184" y="248"/>
                  </a:lnTo>
                  <a:lnTo>
                    <a:pt x="176" y="240"/>
                  </a:lnTo>
                  <a:lnTo>
                    <a:pt x="176" y="224"/>
                  </a:lnTo>
                  <a:lnTo>
                    <a:pt x="168" y="216"/>
                  </a:lnTo>
                  <a:lnTo>
                    <a:pt x="168" y="208"/>
                  </a:lnTo>
                  <a:lnTo>
                    <a:pt x="160" y="200"/>
                  </a:lnTo>
                  <a:lnTo>
                    <a:pt x="144" y="200"/>
                  </a:lnTo>
                  <a:lnTo>
                    <a:pt x="136" y="192"/>
                  </a:lnTo>
                  <a:lnTo>
                    <a:pt x="120" y="192"/>
                  </a:lnTo>
                  <a:lnTo>
                    <a:pt x="112" y="184"/>
                  </a:lnTo>
                  <a:lnTo>
                    <a:pt x="80" y="184"/>
                  </a:lnTo>
                  <a:lnTo>
                    <a:pt x="72" y="176"/>
                  </a:lnTo>
                  <a:lnTo>
                    <a:pt x="48" y="176"/>
                  </a:lnTo>
                  <a:lnTo>
                    <a:pt x="40" y="168"/>
                  </a:lnTo>
                  <a:lnTo>
                    <a:pt x="16" y="168"/>
                  </a:lnTo>
                  <a:lnTo>
                    <a:pt x="8" y="160"/>
                  </a:lnTo>
                  <a:lnTo>
                    <a:pt x="8" y="144"/>
                  </a:lnTo>
                  <a:lnTo>
                    <a:pt x="16" y="136"/>
                  </a:lnTo>
                  <a:lnTo>
                    <a:pt x="16" y="104"/>
                  </a:lnTo>
                  <a:lnTo>
                    <a:pt x="8" y="96"/>
                  </a:lnTo>
                  <a:lnTo>
                    <a:pt x="0" y="96"/>
                  </a:lnTo>
                  <a:lnTo>
                    <a:pt x="0" y="88"/>
                  </a:lnTo>
                  <a:lnTo>
                    <a:pt x="72" y="88"/>
                  </a:lnTo>
                  <a:lnTo>
                    <a:pt x="80" y="96"/>
                  </a:lnTo>
                  <a:lnTo>
                    <a:pt x="192" y="96"/>
                  </a:lnTo>
                  <a:lnTo>
                    <a:pt x="200" y="104"/>
                  </a:lnTo>
                  <a:lnTo>
                    <a:pt x="232" y="104"/>
                  </a:lnTo>
                  <a:lnTo>
                    <a:pt x="240" y="112"/>
                  </a:lnTo>
                  <a:lnTo>
                    <a:pt x="264" y="112"/>
                  </a:lnTo>
                  <a:lnTo>
                    <a:pt x="272" y="120"/>
                  </a:lnTo>
                  <a:lnTo>
                    <a:pt x="296" y="120"/>
                  </a:lnTo>
                  <a:lnTo>
                    <a:pt x="304" y="128"/>
                  </a:lnTo>
                  <a:lnTo>
                    <a:pt x="320" y="128"/>
                  </a:lnTo>
                  <a:lnTo>
                    <a:pt x="328" y="120"/>
                  </a:lnTo>
                  <a:lnTo>
                    <a:pt x="328" y="96"/>
                  </a:lnTo>
                  <a:lnTo>
                    <a:pt x="320" y="88"/>
                  </a:lnTo>
                  <a:lnTo>
                    <a:pt x="320" y="48"/>
                  </a:lnTo>
                  <a:lnTo>
                    <a:pt x="328" y="40"/>
                  </a:lnTo>
                  <a:lnTo>
                    <a:pt x="328" y="24"/>
                  </a:lnTo>
                  <a:lnTo>
                    <a:pt x="336" y="16"/>
                  </a:lnTo>
                  <a:lnTo>
                    <a:pt x="344" y="16"/>
                  </a:lnTo>
                  <a:lnTo>
                    <a:pt x="352" y="8"/>
                  </a:lnTo>
                  <a:lnTo>
                    <a:pt x="368" y="8"/>
                  </a:lnTo>
                  <a:lnTo>
                    <a:pt x="376" y="0"/>
                  </a:lnTo>
                  <a:close/>
                </a:path>
              </a:pathLst>
            </a:custGeom>
            <a:solidFill>
              <a:srgbClr val="C0C0C0">
                <a:alpha val="70195"/>
              </a:srgbClr>
            </a:solidFill>
            <a:ln w="12700">
              <a:noFill/>
              <a:round/>
              <a:headEnd/>
              <a:tailEnd/>
            </a:ln>
          </p:spPr>
          <p:txBody>
            <a:bodyPr/>
            <a:lstStyle/>
            <a:p>
              <a:endParaRPr lang="ja-JP" altLang="en-US"/>
            </a:p>
          </p:txBody>
        </p:sp>
        <p:sp>
          <p:nvSpPr>
            <p:cNvPr id="18" name="Freeform 20"/>
            <p:cNvSpPr>
              <a:spLocks noChangeAspect="1"/>
            </p:cNvSpPr>
            <p:nvPr/>
          </p:nvSpPr>
          <p:spPr bwMode="auto">
            <a:xfrm>
              <a:off x="1146" y="1184"/>
              <a:ext cx="680" cy="464"/>
            </a:xfrm>
            <a:custGeom>
              <a:avLst/>
              <a:gdLst>
                <a:gd name="T0" fmla="*/ 576 w 680"/>
                <a:gd name="T1" fmla="*/ 8 h 464"/>
                <a:gd name="T2" fmla="*/ 616 w 680"/>
                <a:gd name="T3" fmla="*/ 32 h 464"/>
                <a:gd name="T4" fmla="*/ 648 w 680"/>
                <a:gd name="T5" fmla="*/ 56 h 464"/>
                <a:gd name="T6" fmla="*/ 680 w 680"/>
                <a:gd name="T7" fmla="*/ 88 h 464"/>
                <a:gd name="T8" fmla="*/ 664 w 680"/>
                <a:gd name="T9" fmla="*/ 112 h 464"/>
                <a:gd name="T10" fmla="*/ 624 w 680"/>
                <a:gd name="T11" fmla="*/ 136 h 464"/>
                <a:gd name="T12" fmla="*/ 600 w 680"/>
                <a:gd name="T13" fmla="*/ 168 h 464"/>
                <a:gd name="T14" fmla="*/ 608 w 680"/>
                <a:gd name="T15" fmla="*/ 208 h 464"/>
                <a:gd name="T16" fmla="*/ 608 w 680"/>
                <a:gd name="T17" fmla="*/ 264 h 464"/>
                <a:gd name="T18" fmla="*/ 600 w 680"/>
                <a:gd name="T19" fmla="*/ 296 h 464"/>
                <a:gd name="T20" fmla="*/ 576 w 680"/>
                <a:gd name="T21" fmla="*/ 320 h 464"/>
                <a:gd name="T22" fmla="*/ 544 w 680"/>
                <a:gd name="T23" fmla="*/ 336 h 464"/>
                <a:gd name="T24" fmla="*/ 536 w 680"/>
                <a:gd name="T25" fmla="*/ 368 h 464"/>
                <a:gd name="T26" fmla="*/ 560 w 680"/>
                <a:gd name="T27" fmla="*/ 432 h 464"/>
                <a:gd name="T28" fmla="*/ 544 w 680"/>
                <a:gd name="T29" fmla="*/ 456 h 464"/>
                <a:gd name="T30" fmla="*/ 488 w 680"/>
                <a:gd name="T31" fmla="*/ 448 h 464"/>
                <a:gd name="T32" fmla="*/ 464 w 680"/>
                <a:gd name="T33" fmla="*/ 424 h 464"/>
                <a:gd name="T34" fmla="*/ 432 w 680"/>
                <a:gd name="T35" fmla="*/ 408 h 464"/>
                <a:gd name="T36" fmla="*/ 416 w 680"/>
                <a:gd name="T37" fmla="*/ 384 h 464"/>
                <a:gd name="T38" fmla="*/ 392 w 680"/>
                <a:gd name="T39" fmla="*/ 352 h 464"/>
                <a:gd name="T40" fmla="*/ 360 w 680"/>
                <a:gd name="T41" fmla="*/ 320 h 464"/>
                <a:gd name="T42" fmla="*/ 320 w 680"/>
                <a:gd name="T43" fmla="*/ 344 h 464"/>
                <a:gd name="T44" fmla="*/ 264 w 680"/>
                <a:gd name="T45" fmla="*/ 352 h 464"/>
                <a:gd name="T46" fmla="*/ 232 w 680"/>
                <a:gd name="T47" fmla="*/ 336 h 464"/>
                <a:gd name="T48" fmla="*/ 216 w 680"/>
                <a:gd name="T49" fmla="*/ 312 h 464"/>
                <a:gd name="T50" fmla="*/ 208 w 680"/>
                <a:gd name="T51" fmla="*/ 280 h 464"/>
                <a:gd name="T52" fmla="*/ 184 w 680"/>
                <a:gd name="T53" fmla="*/ 240 h 464"/>
                <a:gd name="T54" fmla="*/ 176 w 680"/>
                <a:gd name="T55" fmla="*/ 216 h 464"/>
                <a:gd name="T56" fmla="*/ 128 w 680"/>
                <a:gd name="T57" fmla="*/ 184 h 464"/>
                <a:gd name="T58" fmla="*/ 80 w 680"/>
                <a:gd name="T59" fmla="*/ 168 h 464"/>
                <a:gd name="T60" fmla="*/ 56 w 680"/>
                <a:gd name="T61" fmla="*/ 152 h 464"/>
                <a:gd name="T62" fmla="*/ 24 w 680"/>
                <a:gd name="T63" fmla="*/ 144 h 464"/>
                <a:gd name="T64" fmla="*/ 0 w 680"/>
                <a:gd name="T65" fmla="*/ 144 h 464"/>
                <a:gd name="T66" fmla="*/ 8 w 680"/>
                <a:gd name="T67" fmla="*/ 48 h 464"/>
                <a:gd name="T68" fmla="*/ 64 w 680"/>
                <a:gd name="T69" fmla="*/ 56 h 464"/>
                <a:gd name="T70" fmla="*/ 112 w 680"/>
                <a:gd name="T71" fmla="*/ 96 h 464"/>
                <a:gd name="T72" fmla="*/ 144 w 680"/>
                <a:gd name="T73" fmla="*/ 104 h 464"/>
                <a:gd name="T74" fmla="*/ 216 w 680"/>
                <a:gd name="T75" fmla="*/ 104 h 464"/>
                <a:gd name="T76" fmla="*/ 384 w 680"/>
                <a:gd name="T77" fmla="*/ 88 h 464"/>
                <a:gd name="T78" fmla="*/ 424 w 680"/>
                <a:gd name="T79" fmla="*/ 72 h 464"/>
                <a:gd name="T80" fmla="*/ 480 w 680"/>
                <a:gd name="T81" fmla="*/ 64 h 464"/>
                <a:gd name="T82" fmla="*/ 512 w 680"/>
                <a:gd name="T83" fmla="*/ 40 h 464"/>
                <a:gd name="T84" fmla="*/ 520 w 680"/>
                <a:gd name="T85" fmla="*/ 16 h 464"/>
                <a:gd name="T86" fmla="*/ 552 w 680"/>
                <a:gd name="T87" fmla="*/ 0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464"/>
                <a:gd name="T134" fmla="*/ 680 w 680"/>
                <a:gd name="T135" fmla="*/ 464 h 4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464">
                  <a:moveTo>
                    <a:pt x="552" y="0"/>
                  </a:moveTo>
                  <a:lnTo>
                    <a:pt x="568" y="0"/>
                  </a:lnTo>
                  <a:lnTo>
                    <a:pt x="576" y="8"/>
                  </a:lnTo>
                  <a:lnTo>
                    <a:pt x="608" y="8"/>
                  </a:lnTo>
                  <a:lnTo>
                    <a:pt x="616" y="16"/>
                  </a:lnTo>
                  <a:lnTo>
                    <a:pt x="616" y="32"/>
                  </a:lnTo>
                  <a:lnTo>
                    <a:pt x="624" y="40"/>
                  </a:lnTo>
                  <a:lnTo>
                    <a:pt x="632" y="40"/>
                  </a:lnTo>
                  <a:lnTo>
                    <a:pt x="648" y="56"/>
                  </a:lnTo>
                  <a:lnTo>
                    <a:pt x="664" y="56"/>
                  </a:lnTo>
                  <a:lnTo>
                    <a:pt x="680" y="72"/>
                  </a:lnTo>
                  <a:lnTo>
                    <a:pt x="680" y="88"/>
                  </a:lnTo>
                  <a:lnTo>
                    <a:pt x="672" y="96"/>
                  </a:lnTo>
                  <a:lnTo>
                    <a:pt x="672" y="104"/>
                  </a:lnTo>
                  <a:lnTo>
                    <a:pt x="664" y="112"/>
                  </a:lnTo>
                  <a:lnTo>
                    <a:pt x="632" y="112"/>
                  </a:lnTo>
                  <a:lnTo>
                    <a:pt x="624" y="120"/>
                  </a:lnTo>
                  <a:lnTo>
                    <a:pt x="624" y="136"/>
                  </a:lnTo>
                  <a:lnTo>
                    <a:pt x="616" y="144"/>
                  </a:lnTo>
                  <a:lnTo>
                    <a:pt x="616" y="152"/>
                  </a:lnTo>
                  <a:lnTo>
                    <a:pt x="600" y="168"/>
                  </a:lnTo>
                  <a:lnTo>
                    <a:pt x="600" y="192"/>
                  </a:lnTo>
                  <a:lnTo>
                    <a:pt x="608" y="200"/>
                  </a:lnTo>
                  <a:lnTo>
                    <a:pt x="608" y="208"/>
                  </a:lnTo>
                  <a:lnTo>
                    <a:pt x="624" y="224"/>
                  </a:lnTo>
                  <a:lnTo>
                    <a:pt x="624" y="248"/>
                  </a:lnTo>
                  <a:lnTo>
                    <a:pt x="608" y="264"/>
                  </a:lnTo>
                  <a:lnTo>
                    <a:pt x="608" y="272"/>
                  </a:lnTo>
                  <a:lnTo>
                    <a:pt x="600" y="280"/>
                  </a:lnTo>
                  <a:lnTo>
                    <a:pt x="600" y="296"/>
                  </a:lnTo>
                  <a:lnTo>
                    <a:pt x="592" y="304"/>
                  </a:lnTo>
                  <a:lnTo>
                    <a:pt x="592" y="320"/>
                  </a:lnTo>
                  <a:lnTo>
                    <a:pt x="576" y="320"/>
                  </a:lnTo>
                  <a:lnTo>
                    <a:pt x="568" y="328"/>
                  </a:lnTo>
                  <a:lnTo>
                    <a:pt x="552" y="328"/>
                  </a:lnTo>
                  <a:lnTo>
                    <a:pt x="544" y="336"/>
                  </a:lnTo>
                  <a:lnTo>
                    <a:pt x="544" y="344"/>
                  </a:lnTo>
                  <a:lnTo>
                    <a:pt x="536" y="352"/>
                  </a:lnTo>
                  <a:lnTo>
                    <a:pt x="536" y="368"/>
                  </a:lnTo>
                  <a:lnTo>
                    <a:pt x="568" y="400"/>
                  </a:lnTo>
                  <a:lnTo>
                    <a:pt x="568" y="424"/>
                  </a:lnTo>
                  <a:lnTo>
                    <a:pt x="560" y="432"/>
                  </a:lnTo>
                  <a:lnTo>
                    <a:pt x="560" y="448"/>
                  </a:lnTo>
                  <a:lnTo>
                    <a:pt x="552" y="456"/>
                  </a:lnTo>
                  <a:lnTo>
                    <a:pt x="544" y="456"/>
                  </a:lnTo>
                  <a:lnTo>
                    <a:pt x="536" y="464"/>
                  </a:lnTo>
                  <a:lnTo>
                    <a:pt x="504" y="464"/>
                  </a:lnTo>
                  <a:lnTo>
                    <a:pt x="488" y="448"/>
                  </a:lnTo>
                  <a:lnTo>
                    <a:pt x="488" y="432"/>
                  </a:lnTo>
                  <a:lnTo>
                    <a:pt x="480" y="424"/>
                  </a:lnTo>
                  <a:lnTo>
                    <a:pt x="464" y="424"/>
                  </a:lnTo>
                  <a:lnTo>
                    <a:pt x="456" y="416"/>
                  </a:lnTo>
                  <a:lnTo>
                    <a:pt x="440" y="416"/>
                  </a:lnTo>
                  <a:lnTo>
                    <a:pt x="432" y="408"/>
                  </a:lnTo>
                  <a:lnTo>
                    <a:pt x="424" y="408"/>
                  </a:lnTo>
                  <a:lnTo>
                    <a:pt x="416" y="400"/>
                  </a:lnTo>
                  <a:lnTo>
                    <a:pt x="416" y="384"/>
                  </a:lnTo>
                  <a:lnTo>
                    <a:pt x="400" y="368"/>
                  </a:lnTo>
                  <a:lnTo>
                    <a:pt x="400" y="360"/>
                  </a:lnTo>
                  <a:lnTo>
                    <a:pt x="392" y="352"/>
                  </a:lnTo>
                  <a:lnTo>
                    <a:pt x="392" y="336"/>
                  </a:lnTo>
                  <a:lnTo>
                    <a:pt x="376" y="320"/>
                  </a:lnTo>
                  <a:lnTo>
                    <a:pt x="360" y="320"/>
                  </a:lnTo>
                  <a:lnTo>
                    <a:pt x="352" y="328"/>
                  </a:lnTo>
                  <a:lnTo>
                    <a:pt x="336" y="328"/>
                  </a:lnTo>
                  <a:lnTo>
                    <a:pt x="320" y="344"/>
                  </a:lnTo>
                  <a:lnTo>
                    <a:pt x="312" y="344"/>
                  </a:lnTo>
                  <a:lnTo>
                    <a:pt x="304" y="352"/>
                  </a:lnTo>
                  <a:lnTo>
                    <a:pt x="264" y="352"/>
                  </a:lnTo>
                  <a:lnTo>
                    <a:pt x="256" y="344"/>
                  </a:lnTo>
                  <a:lnTo>
                    <a:pt x="232" y="344"/>
                  </a:lnTo>
                  <a:lnTo>
                    <a:pt x="232" y="336"/>
                  </a:lnTo>
                  <a:lnTo>
                    <a:pt x="224" y="328"/>
                  </a:lnTo>
                  <a:lnTo>
                    <a:pt x="224" y="320"/>
                  </a:lnTo>
                  <a:lnTo>
                    <a:pt x="216" y="312"/>
                  </a:lnTo>
                  <a:lnTo>
                    <a:pt x="216" y="304"/>
                  </a:lnTo>
                  <a:lnTo>
                    <a:pt x="208" y="296"/>
                  </a:lnTo>
                  <a:lnTo>
                    <a:pt x="208" y="280"/>
                  </a:lnTo>
                  <a:lnTo>
                    <a:pt x="200" y="272"/>
                  </a:lnTo>
                  <a:lnTo>
                    <a:pt x="200" y="256"/>
                  </a:lnTo>
                  <a:lnTo>
                    <a:pt x="184" y="240"/>
                  </a:lnTo>
                  <a:lnTo>
                    <a:pt x="184" y="232"/>
                  </a:lnTo>
                  <a:lnTo>
                    <a:pt x="176" y="224"/>
                  </a:lnTo>
                  <a:lnTo>
                    <a:pt x="176" y="216"/>
                  </a:lnTo>
                  <a:lnTo>
                    <a:pt x="152" y="192"/>
                  </a:lnTo>
                  <a:lnTo>
                    <a:pt x="136" y="192"/>
                  </a:lnTo>
                  <a:lnTo>
                    <a:pt x="128" y="184"/>
                  </a:lnTo>
                  <a:lnTo>
                    <a:pt x="120" y="184"/>
                  </a:lnTo>
                  <a:lnTo>
                    <a:pt x="104" y="168"/>
                  </a:lnTo>
                  <a:lnTo>
                    <a:pt x="80" y="168"/>
                  </a:lnTo>
                  <a:lnTo>
                    <a:pt x="72" y="160"/>
                  </a:lnTo>
                  <a:lnTo>
                    <a:pt x="64" y="160"/>
                  </a:lnTo>
                  <a:lnTo>
                    <a:pt x="56" y="152"/>
                  </a:lnTo>
                  <a:lnTo>
                    <a:pt x="48" y="152"/>
                  </a:lnTo>
                  <a:lnTo>
                    <a:pt x="40" y="144"/>
                  </a:lnTo>
                  <a:lnTo>
                    <a:pt x="24" y="144"/>
                  </a:lnTo>
                  <a:lnTo>
                    <a:pt x="16" y="152"/>
                  </a:lnTo>
                  <a:lnTo>
                    <a:pt x="8" y="152"/>
                  </a:lnTo>
                  <a:lnTo>
                    <a:pt x="0" y="144"/>
                  </a:lnTo>
                  <a:lnTo>
                    <a:pt x="0" y="72"/>
                  </a:lnTo>
                  <a:lnTo>
                    <a:pt x="8" y="64"/>
                  </a:lnTo>
                  <a:lnTo>
                    <a:pt x="8" y="48"/>
                  </a:lnTo>
                  <a:lnTo>
                    <a:pt x="40" y="48"/>
                  </a:lnTo>
                  <a:lnTo>
                    <a:pt x="48" y="56"/>
                  </a:lnTo>
                  <a:lnTo>
                    <a:pt x="64" y="56"/>
                  </a:lnTo>
                  <a:lnTo>
                    <a:pt x="96" y="88"/>
                  </a:lnTo>
                  <a:lnTo>
                    <a:pt x="104" y="88"/>
                  </a:lnTo>
                  <a:lnTo>
                    <a:pt x="112" y="96"/>
                  </a:lnTo>
                  <a:lnTo>
                    <a:pt x="120" y="96"/>
                  </a:lnTo>
                  <a:lnTo>
                    <a:pt x="128" y="104"/>
                  </a:lnTo>
                  <a:lnTo>
                    <a:pt x="144" y="104"/>
                  </a:lnTo>
                  <a:lnTo>
                    <a:pt x="152" y="112"/>
                  </a:lnTo>
                  <a:lnTo>
                    <a:pt x="208" y="112"/>
                  </a:lnTo>
                  <a:lnTo>
                    <a:pt x="216" y="104"/>
                  </a:lnTo>
                  <a:lnTo>
                    <a:pt x="224" y="104"/>
                  </a:lnTo>
                  <a:lnTo>
                    <a:pt x="240" y="88"/>
                  </a:lnTo>
                  <a:lnTo>
                    <a:pt x="384" y="88"/>
                  </a:lnTo>
                  <a:lnTo>
                    <a:pt x="392" y="80"/>
                  </a:lnTo>
                  <a:lnTo>
                    <a:pt x="416" y="80"/>
                  </a:lnTo>
                  <a:lnTo>
                    <a:pt x="424" y="72"/>
                  </a:lnTo>
                  <a:lnTo>
                    <a:pt x="440" y="72"/>
                  </a:lnTo>
                  <a:lnTo>
                    <a:pt x="448" y="64"/>
                  </a:lnTo>
                  <a:lnTo>
                    <a:pt x="480" y="64"/>
                  </a:lnTo>
                  <a:lnTo>
                    <a:pt x="488" y="56"/>
                  </a:lnTo>
                  <a:lnTo>
                    <a:pt x="496" y="56"/>
                  </a:lnTo>
                  <a:lnTo>
                    <a:pt x="512" y="40"/>
                  </a:lnTo>
                  <a:lnTo>
                    <a:pt x="512" y="32"/>
                  </a:lnTo>
                  <a:lnTo>
                    <a:pt x="520" y="24"/>
                  </a:lnTo>
                  <a:lnTo>
                    <a:pt x="520" y="16"/>
                  </a:lnTo>
                  <a:lnTo>
                    <a:pt x="528" y="8"/>
                  </a:lnTo>
                  <a:lnTo>
                    <a:pt x="544" y="8"/>
                  </a:lnTo>
                  <a:lnTo>
                    <a:pt x="552" y="0"/>
                  </a:lnTo>
                  <a:close/>
                </a:path>
              </a:pathLst>
            </a:custGeom>
            <a:solidFill>
              <a:srgbClr val="C0C0C0">
                <a:alpha val="70195"/>
              </a:srgbClr>
            </a:solidFill>
            <a:ln w="12700">
              <a:noFill/>
              <a:round/>
              <a:headEnd/>
              <a:tailEnd/>
            </a:ln>
          </p:spPr>
          <p:txBody>
            <a:bodyPr/>
            <a:lstStyle/>
            <a:p>
              <a:endParaRPr lang="ja-JP" altLang="en-US"/>
            </a:p>
          </p:txBody>
        </p:sp>
        <p:sp>
          <p:nvSpPr>
            <p:cNvPr id="19" name="Freeform 21"/>
            <p:cNvSpPr>
              <a:spLocks noChangeAspect="1"/>
            </p:cNvSpPr>
            <p:nvPr/>
          </p:nvSpPr>
          <p:spPr bwMode="auto">
            <a:xfrm>
              <a:off x="1738" y="1056"/>
              <a:ext cx="496" cy="512"/>
            </a:xfrm>
            <a:custGeom>
              <a:avLst/>
              <a:gdLst>
                <a:gd name="T0" fmla="*/ 448 w 496"/>
                <a:gd name="T1" fmla="*/ 0 h 512"/>
                <a:gd name="T2" fmla="*/ 472 w 496"/>
                <a:gd name="T3" fmla="*/ 16 h 512"/>
                <a:gd name="T4" fmla="*/ 488 w 496"/>
                <a:gd name="T5" fmla="*/ 24 h 512"/>
                <a:gd name="T6" fmla="*/ 496 w 496"/>
                <a:gd name="T7" fmla="*/ 56 h 512"/>
                <a:gd name="T8" fmla="*/ 488 w 496"/>
                <a:gd name="T9" fmla="*/ 88 h 512"/>
                <a:gd name="T10" fmla="*/ 456 w 496"/>
                <a:gd name="T11" fmla="*/ 128 h 512"/>
                <a:gd name="T12" fmla="*/ 440 w 496"/>
                <a:gd name="T13" fmla="*/ 136 h 512"/>
                <a:gd name="T14" fmla="*/ 408 w 496"/>
                <a:gd name="T15" fmla="*/ 144 h 512"/>
                <a:gd name="T16" fmla="*/ 344 w 496"/>
                <a:gd name="T17" fmla="*/ 136 h 512"/>
                <a:gd name="T18" fmla="*/ 312 w 496"/>
                <a:gd name="T19" fmla="*/ 144 h 512"/>
                <a:gd name="T20" fmla="*/ 304 w 496"/>
                <a:gd name="T21" fmla="*/ 160 h 512"/>
                <a:gd name="T22" fmla="*/ 312 w 496"/>
                <a:gd name="T23" fmla="*/ 216 h 512"/>
                <a:gd name="T24" fmla="*/ 304 w 496"/>
                <a:gd name="T25" fmla="*/ 264 h 512"/>
                <a:gd name="T26" fmla="*/ 296 w 496"/>
                <a:gd name="T27" fmla="*/ 280 h 512"/>
                <a:gd name="T28" fmla="*/ 288 w 496"/>
                <a:gd name="T29" fmla="*/ 296 h 512"/>
                <a:gd name="T30" fmla="*/ 256 w 496"/>
                <a:gd name="T31" fmla="*/ 312 h 512"/>
                <a:gd name="T32" fmla="*/ 240 w 496"/>
                <a:gd name="T33" fmla="*/ 320 h 512"/>
                <a:gd name="T34" fmla="*/ 208 w 496"/>
                <a:gd name="T35" fmla="*/ 328 h 512"/>
                <a:gd name="T36" fmla="*/ 224 w 496"/>
                <a:gd name="T37" fmla="*/ 368 h 512"/>
                <a:gd name="T38" fmla="*/ 240 w 496"/>
                <a:gd name="T39" fmla="*/ 376 h 512"/>
                <a:gd name="T40" fmla="*/ 264 w 496"/>
                <a:gd name="T41" fmla="*/ 384 h 512"/>
                <a:gd name="T42" fmla="*/ 272 w 496"/>
                <a:gd name="T43" fmla="*/ 424 h 512"/>
                <a:gd name="T44" fmla="*/ 264 w 496"/>
                <a:gd name="T45" fmla="*/ 456 h 512"/>
                <a:gd name="T46" fmla="*/ 256 w 496"/>
                <a:gd name="T47" fmla="*/ 480 h 512"/>
                <a:gd name="T48" fmla="*/ 232 w 496"/>
                <a:gd name="T49" fmla="*/ 496 h 512"/>
                <a:gd name="T50" fmla="*/ 216 w 496"/>
                <a:gd name="T51" fmla="*/ 504 h 512"/>
                <a:gd name="T52" fmla="*/ 200 w 496"/>
                <a:gd name="T53" fmla="*/ 512 h 512"/>
                <a:gd name="T54" fmla="*/ 160 w 496"/>
                <a:gd name="T55" fmla="*/ 504 h 512"/>
                <a:gd name="T56" fmla="*/ 136 w 496"/>
                <a:gd name="T57" fmla="*/ 496 h 512"/>
                <a:gd name="T58" fmla="*/ 128 w 496"/>
                <a:gd name="T59" fmla="*/ 480 h 512"/>
                <a:gd name="T60" fmla="*/ 96 w 496"/>
                <a:gd name="T61" fmla="*/ 456 h 512"/>
                <a:gd name="T62" fmla="*/ 56 w 496"/>
                <a:gd name="T63" fmla="*/ 464 h 512"/>
                <a:gd name="T64" fmla="*/ 24 w 496"/>
                <a:gd name="T65" fmla="*/ 456 h 512"/>
                <a:gd name="T66" fmla="*/ 0 w 496"/>
                <a:gd name="T67" fmla="*/ 448 h 512"/>
                <a:gd name="T68" fmla="*/ 8 w 496"/>
                <a:gd name="T69" fmla="*/ 424 h 512"/>
                <a:gd name="T70" fmla="*/ 16 w 496"/>
                <a:gd name="T71" fmla="*/ 400 h 512"/>
                <a:gd name="T72" fmla="*/ 32 w 496"/>
                <a:gd name="T73" fmla="*/ 376 h 512"/>
                <a:gd name="T74" fmla="*/ 16 w 496"/>
                <a:gd name="T75" fmla="*/ 336 h 512"/>
                <a:gd name="T76" fmla="*/ 8 w 496"/>
                <a:gd name="T77" fmla="*/ 320 h 512"/>
                <a:gd name="T78" fmla="*/ 24 w 496"/>
                <a:gd name="T79" fmla="*/ 280 h 512"/>
                <a:gd name="T80" fmla="*/ 32 w 496"/>
                <a:gd name="T81" fmla="*/ 264 h 512"/>
                <a:gd name="T82" fmla="*/ 40 w 496"/>
                <a:gd name="T83" fmla="*/ 240 h 512"/>
                <a:gd name="T84" fmla="*/ 80 w 496"/>
                <a:gd name="T85" fmla="*/ 232 h 512"/>
                <a:gd name="T86" fmla="*/ 88 w 496"/>
                <a:gd name="T87" fmla="*/ 216 h 512"/>
                <a:gd name="T88" fmla="*/ 72 w 496"/>
                <a:gd name="T89" fmla="*/ 184 h 512"/>
                <a:gd name="T90" fmla="*/ 40 w 496"/>
                <a:gd name="T91" fmla="*/ 168 h 512"/>
                <a:gd name="T92" fmla="*/ 24 w 496"/>
                <a:gd name="T93" fmla="*/ 160 h 512"/>
                <a:gd name="T94" fmla="*/ 32 w 496"/>
                <a:gd name="T95" fmla="*/ 136 h 512"/>
                <a:gd name="T96" fmla="*/ 64 w 496"/>
                <a:gd name="T97" fmla="*/ 128 h 512"/>
                <a:gd name="T98" fmla="*/ 104 w 496"/>
                <a:gd name="T99" fmla="*/ 120 h 512"/>
                <a:gd name="T100" fmla="*/ 160 w 496"/>
                <a:gd name="T101" fmla="*/ 112 h 512"/>
                <a:gd name="T102" fmla="*/ 200 w 496"/>
                <a:gd name="T103" fmla="*/ 104 h 512"/>
                <a:gd name="T104" fmla="*/ 240 w 496"/>
                <a:gd name="T105" fmla="*/ 80 h 512"/>
                <a:gd name="T106" fmla="*/ 280 w 496"/>
                <a:gd name="T107" fmla="*/ 48 h 512"/>
                <a:gd name="T108" fmla="*/ 304 w 496"/>
                <a:gd name="T109" fmla="*/ 32 h 512"/>
                <a:gd name="T110" fmla="*/ 320 w 496"/>
                <a:gd name="T111" fmla="*/ 24 h 512"/>
                <a:gd name="T112" fmla="*/ 368 w 496"/>
                <a:gd name="T113" fmla="*/ 16 h 512"/>
                <a:gd name="T114" fmla="*/ 416 w 496"/>
                <a:gd name="T115" fmla="*/ 8 h 5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6"/>
                <a:gd name="T175" fmla="*/ 0 h 512"/>
                <a:gd name="T176" fmla="*/ 496 w 496"/>
                <a:gd name="T177" fmla="*/ 512 h 5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6" h="512">
                  <a:moveTo>
                    <a:pt x="424" y="0"/>
                  </a:moveTo>
                  <a:lnTo>
                    <a:pt x="448" y="0"/>
                  </a:lnTo>
                  <a:lnTo>
                    <a:pt x="464" y="16"/>
                  </a:lnTo>
                  <a:lnTo>
                    <a:pt x="472" y="16"/>
                  </a:lnTo>
                  <a:lnTo>
                    <a:pt x="480" y="24"/>
                  </a:lnTo>
                  <a:lnTo>
                    <a:pt x="488" y="24"/>
                  </a:lnTo>
                  <a:lnTo>
                    <a:pt x="488" y="48"/>
                  </a:lnTo>
                  <a:lnTo>
                    <a:pt x="496" y="56"/>
                  </a:lnTo>
                  <a:lnTo>
                    <a:pt x="496" y="80"/>
                  </a:lnTo>
                  <a:lnTo>
                    <a:pt x="488" y="88"/>
                  </a:lnTo>
                  <a:lnTo>
                    <a:pt x="488" y="96"/>
                  </a:lnTo>
                  <a:lnTo>
                    <a:pt x="456" y="128"/>
                  </a:lnTo>
                  <a:lnTo>
                    <a:pt x="448" y="128"/>
                  </a:lnTo>
                  <a:lnTo>
                    <a:pt x="440" y="136"/>
                  </a:lnTo>
                  <a:lnTo>
                    <a:pt x="416" y="136"/>
                  </a:lnTo>
                  <a:lnTo>
                    <a:pt x="408" y="144"/>
                  </a:lnTo>
                  <a:lnTo>
                    <a:pt x="352" y="144"/>
                  </a:lnTo>
                  <a:lnTo>
                    <a:pt x="344" y="136"/>
                  </a:lnTo>
                  <a:lnTo>
                    <a:pt x="320" y="136"/>
                  </a:lnTo>
                  <a:lnTo>
                    <a:pt x="312" y="144"/>
                  </a:lnTo>
                  <a:lnTo>
                    <a:pt x="312" y="152"/>
                  </a:lnTo>
                  <a:lnTo>
                    <a:pt x="304" y="160"/>
                  </a:lnTo>
                  <a:lnTo>
                    <a:pt x="304" y="208"/>
                  </a:lnTo>
                  <a:lnTo>
                    <a:pt x="312" y="216"/>
                  </a:lnTo>
                  <a:lnTo>
                    <a:pt x="312" y="256"/>
                  </a:lnTo>
                  <a:lnTo>
                    <a:pt x="304" y="264"/>
                  </a:lnTo>
                  <a:lnTo>
                    <a:pt x="304" y="272"/>
                  </a:lnTo>
                  <a:lnTo>
                    <a:pt x="296" y="280"/>
                  </a:lnTo>
                  <a:lnTo>
                    <a:pt x="296" y="288"/>
                  </a:lnTo>
                  <a:lnTo>
                    <a:pt x="288" y="296"/>
                  </a:lnTo>
                  <a:lnTo>
                    <a:pt x="272" y="296"/>
                  </a:lnTo>
                  <a:lnTo>
                    <a:pt x="256" y="312"/>
                  </a:lnTo>
                  <a:lnTo>
                    <a:pt x="248" y="312"/>
                  </a:lnTo>
                  <a:lnTo>
                    <a:pt x="240" y="320"/>
                  </a:lnTo>
                  <a:lnTo>
                    <a:pt x="216" y="320"/>
                  </a:lnTo>
                  <a:lnTo>
                    <a:pt x="208" y="328"/>
                  </a:lnTo>
                  <a:lnTo>
                    <a:pt x="208" y="352"/>
                  </a:lnTo>
                  <a:lnTo>
                    <a:pt x="224" y="368"/>
                  </a:lnTo>
                  <a:lnTo>
                    <a:pt x="232" y="368"/>
                  </a:lnTo>
                  <a:lnTo>
                    <a:pt x="240" y="376"/>
                  </a:lnTo>
                  <a:lnTo>
                    <a:pt x="256" y="376"/>
                  </a:lnTo>
                  <a:lnTo>
                    <a:pt x="264" y="384"/>
                  </a:lnTo>
                  <a:lnTo>
                    <a:pt x="264" y="416"/>
                  </a:lnTo>
                  <a:lnTo>
                    <a:pt x="272" y="424"/>
                  </a:lnTo>
                  <a:lnTo>
                    <a:pt x="272" y="448"/>
                  </a:lnTo>
                  <a:lnTo>
                    <a:pt x="264" y="456"/>
                  </a:lnTo>
                  <a:lnTo>
                    <a:pt x="264" y="472"/>
                  </a:lnTo>
                  <a:lnTo>
                    <a:pt x="256" y="480"/>
                  </a:lnTo>
                  <a:lnTo>
                    <a:pt x="248" y="480"/>
                  </a:lnTo>
                  <a:lnTo>
                    <a:pt x="232" y="496"/>
                  </a:lnTo>
                  <a:lnTo>
                    <a:pt x="224" y="496"/>
                  </a:lnTo>
                  <a:lnTo>
                    <a:pt x="216" y="504"/>
                  </a:lnTo>
                  <a:lnTo>
                    <a:pt x="208" y="504"/>
                  </a:lnTo>
                  <a:lnTo>
                    <a:pt x="200" y="512"/>
                  </a:lnTo>
                  <a:lnTo>
                    <a:pt x="168" y="512"/>
                  </a:lnTo>
                  <a:lnTo>
                    <a:pt x="160" y="504"/>
                  </a:lnTo>
                  <a:lnTo>
                    <a:pt x="144" y="504"/>
                  </a:lnTo>
                  <a:lnTo>
                    <a:pt x="136" y="496"/>
                  </a:lnTo>
                  <a:lnTo>
                    <a:pt x="136" y="488"/>
                  </a:lnTo>
                  <a:lnTo>
                    <a:pt x="128" y="480"/>
                  </a:lnTo>
                  <a:lnTo>
                    <a:pt x="120" y="480"/>
                  </a:lnTo>
                  <a:lnTo>
                    <a:pt x="96" y="456"/>
                  </a:lnTo>
                  <a:lnTo>
                    <a:pt x="64" y="456"/>
                  </a:lnTo>
                  <a:lnTo>
                    <a:pt x="56" y="464"/>
                  </a:lnTo>
                  <a:lnTo>
                    <a:pt x="32" y="464"/>
                  </a:lnTo>
                  <a:lnTo>
                    <a:pt x="24" y="456"/>
                  </a:lnTo>
                  <a:lnTo>
                    <a:pt x="8" y="456"/>
                  </a:lnTo>
                  <a:lnTo>
                    <a:pt x="0" y="448"/>
                  </a:lnTo>
                  <a:lnTo>
                    <a:pt x="0" y="432"/>
                  </a:lnTo>
                  <a:lnTo>
                    <a:pt x="8" y="424"/>
                  </a:lnTo>
                  <a:lnTo>
                    <a:pt x="8" y="408"/>
                  </a:lnTo>
                  <a:lnTo>
                    <a:pt x="16" y="400"/>
                  </a:lnTo>
                  <a:lnTo>
                    <a:pt x="16" y="392"/>
                  </a:lnTo>
                  <a:lnTo>
                    <a:pt x="32" y="376"/>
                  </a:lnTo>
                  <a:lnTo>
                    <a:pt x="32" y="352"/>
                  </a:lnTo>
                  <a:lnTo>
                    <a:pt x="16" y="336"/>
                  </a:lnTo>
                  <a:lnTo>
                    <a:pt x="16" y="328"/>
                  </a:lnTo>
                  <a:lnTo>
                    <a:pt x="8" y="320"/>
                  </a:lnTo>
                  <a:lnTo>
                    <a:pt x="8" y="296"/>
                  </a:lnTo>
                  <a:lnTo>
                    <a:pt x="24" y="280"/>
                  </a:lnTo>
                  <a:lnTo>
                    <a:pt x="24" y="272"/>
                  </a:lnTo>
                  <a:lnTo>
                    <a:pt x="32" y="264"/>
                  </a:lnTo>
                  <a:lnTo>
                    <a:pt x="32" y="248"/>
                  </a:lnTo>
                  <a:lnTo>
                    <a:pt x="40" y="240"/>
                  </a:lnTo>
                  <a:lnTo>
                    <a:pt x="72" y="240"/>
                  </a:lnTo>
                  <a:lnTo>
                    <a:pt x="80" y="232"/>
                  </a:lnTo>
                  <a:lnTo>
                    <a:pt x="80" y="224"/>
                  </a:lnTo>
                  <a:lnTo>
                    <a:pt x="88" y="216"/>
                  </a:lnTo>
                  <a:lnTo>
                    <a:pt x="88" y="200"/>
                  </a:lnTo>
                  <a:lnTo>
                    <a:pt x="72" y="184"/>
                  </a:lnTo>
                  <a:lnTo>
                    <a:pt x="56" y="184"/>
                  </a:lnTo>
                  <a:lnTo>
                    <a:pt x="40" y="168"/>
                  </a:lnTo>
                  <a:lnTo>
                    <a:pt x="32" y="168"/>
                  </a:lnTo>
                  <a:lnTo>
                    <a:pt x="24" y="160"/>
                  </a:lnTo>
                  <a:lnTo>
                    <a:pt x="24" y="136"/>
                  </a:lnTo>
                  <a:lnTo>
                    <a:pt x="32" y="136"/>
                  </a:lnTo>
                  <a:lnTo>
                    <a:pt x="40" y="128"/>
                  </a:lnTo>
                  <a:lnTo>
                    <a:pt x="64" y="128"/>
                  </a:lnTo>
                  <a:lnTo>
                    <a:pt x="72" y="120"/>
                  </a:lnTo>
                  <a:lnTo>
                    <a:pt x="104" y="120"/>
                  </a:lnTo>
                  <a:lnTo>
                    <a:pt x="112" y="112"/>
                  </a:lnTo>
                  <a:lnTo>
                    <a:pt x="160" y="112"/>
                  </a:lnTo>
                  <a:lnTo>
                    <a:pt x="168" y="104"/>
                  </a:lnTo>
                  <a:lnTo>
                    <a:pt x="200" y="104"/>
                  </a:lnTo>
                  <a:lnTo>
                    <a:pt x="224" y="80"/>
                  </a:lnTo>
                  <a:lnTo>
                    <a:pt x="240" y="80"/>
                  </a:lnTo>
                  <a:lnTo>
                    <a:pt x="272" y="48"/>
                  </a:lnTo>
                  <a:lnTo>
                    <a:pt x="280" y="48"/>
                  </a:lnTo>
                  <a:lnTo>
                    <a:pt x="296" y="32"/>
                  </a:lnTo>
                  <a:lnTo>
                    <a:pt x="304" y="32"/>
                  </a:lnTo>
                  <a:lnTo>
                    <a:pt x="312" y="24"/>
                  </a:lnTo>
                  <a:lnTo>
                    <a:pt x="320" y="24"/>
                  </a:lnTo>
                  <a:lnTo>
                    <a:pt x="328" y="16"/>
                  </a:lnTo>
                  <a:lnTo>
                    <a:pt x="368" y="16"/>
                  </a:lnTo>
                  <a:lnTo>
                    <a:pt x="376" y="8"/>
                  </a:lnTo>
                  <a:lnTo>
                    <a:pt x="416" y="8"/>
                  </a:lnTo>
                  <a:lnTo>
                    <a:pt x="424" y="0"/>
                  </a:lnTo>
                  <a:close/>
                </a:path>
              </a:pathLst>
            </a:custGeom>
            <a:solidFill>
              <a:srgbClr val="C0C0C0">
                <a:alpha val="70195"/>
              </a:srgbClr>
            </a:solidFill>
            <a:ln w="12700">
              <a:noFill/>
              <a:round/>
              <a:headEnd/>
              <a:tailEnd/>
            </a:ln>
          </p:spPr>
          <p:txBody>
            <a:bodyPr/>
            <a:lstStyle/>
            <a:p>
              <a:endParaRPr lang="ja-JP" altLang="en-US"/>
            </a:p>
          </p:txBody>
        </p:sp>
        <p:sp>
          <p:nvSpPr>
            <p:cNvPr id="20" name="Freeform 22"/>
            <p:cNvSpPr>
              <a:spLocks noChangeAspect="1"/>
            </p:cNvSpPr>
            <p:nvPr/>
          </p:nvSpPr>
          <p:spPr bwMode="auto">
            <a:xfrm>
              <a:off x="1002" y="1328"/>
              <a:ext cx="376" cy="760"/>
            </a:xfrm>
            <a:custGeom>
              <a:avLst/>
              <a:gdLst>
                <a:gd name="T0" fmla="*/ 184 w 376"/>
                <a:gd name="T1" fmla="*/ 0 h 760"/>
                <a:gd name="T2" fmla="*/ 200 w 376"/>
                <a:gd name="T3" fmla="*/ 8 h 760"/>
                <a:gd name="T4" fmla="*/ 216 w 376"/>
                <a:gd name="T5" fmla="*/ 16 h 760"/>
                <a:gd name="T6" fmla="*/ 248 w 376"/>
                <a:gd name="T7" fmla="*/ 24 h 760"/>
                <a:gd name="T8" fmla="*/ 272 w 376"/>
                <a:gd name="T9" fmla="*/ 40 h 760"/>
                <a:gd name="T10" fmla="*/ 296 w 376"/>
                <a:gd name="T11" fmla="*/ 48 h 760"/>
                <a:gd name="T12" fmla="*/ 320 w 376"/>
                <a:gd name="T13" fmla="*/ 80 h 760"/>
                <a:gd name="T14" fmla="*/ 328 w 376"/>
                <a:gd name="T15" fmla="*/ 96 h 760"/>
                <a:gd name="T16" fmla="*/ 344 w 376"/>
                <a:gd name="T17" fmla="*/ 128 h 760"/>
                <a:gd name="T18" fmla="*/ 352 w 376"/>
                <a:gd name="T19" fmla="*/ 152 h 760"/>
                <a:gd name="T20" fmla="*/ 360 w 376"/>
                <a:gd name="T21" fmla="*/ 168 h 760"/>
                <a:gd name="T22" fmla="*/ 368 w 376"/>
                <a:gd name="T23" fmla="*/ 184 h 760"/>
                <a:gd name="T24" fmla="*/ 376 w 376"/>
                <a:gd name="T25" fmla="*/ 200 h 760"/>
                <a:gd name="T26" fmla="*/ 344 w 376"/>
                <a:gd name="T27" fmla="*/ 208 h 760"/>
                <a:gd name="T28" fmla="*/ 320 w 376"/>
                <a:gd name="T29" fmla="*/ 280 h 760"/>
                <a:gd name="T30" fmla="*/ 328 w 376"/>
                <a:gd name="T31" fmla="*/ 336 h 760"/>
                <a:gd name="T32" fmla="*/ 320 w 376"/>
                <a:gd name="T33" fmla="*/ 360 h 760"/>
                <a:gd name="T34" fmla="*/ 296 w 376"/>
                <a:gd name="T35" fmla="*/ 368 h 760"/>
                <a:gd name="T36" fmla="*/ 288 w 376"/>
                <a:gd name="T37" fmla="*/ 392 h 760"/>
                <a:gd name="T38" fmla="*/ 296 w 376"/>
                <a:gd name="T39" fmla="*/ 408 h 760"/>
                <a:gd name="T40" fmla="*/ 320 w 376"/>
                <a:gd name="T41" fmla="*/ 416 h 760"/>
                <a:gd name="T42" fmla="*/ 344 w 376"/>
                <a:gd name="T43" fmla="*/ 424 h 760"/>
                <a:gd name="T44" fmla="*/ 352 w 376"/>
                <a:gd name="T45" fmla="*/ 464 h 760"/>
                <a:gd name="T46" fmla="*/ 344 w 376"/>
                <a:gd name="T47" fmla="*/ 504 h 760"/>
                <a:gd name="T48" fmla="*/ 336 w 376"/>
                <a:gd name="T49" fmla="*/ 552 h 760"/>
                <a:gd name="T50" fmla="*/ 344 w 376"/>
                <a:gd name="T51" fmla="*/ 576 h 760"/>
                <a:gd name="T52" fmla="*/ 336 w 376"/>
                <a:gd name="T53" fmla="*/ 592 h 760"/>
                <a:gd name="T54" fmla="*/ 328 w 376"/>
                <a:gd name="T55" fmla="*/ 608 h 760"/>
                <a:gd name="T56" fmla="*/ 320 w 376"/>
                <a:gd name="T57" fmla="*/ 648 h 760"/>
                <a:gd name="T58" fmla="*/ 328 w 376"/>
                <a:gd name="T59" fmla="*/ 688 h 760"/>
                <a:gd name="T60" fmla="*/ 320 w 376"/>
                <a:gd name="T61" fmla="*/ 712 h 760"/>
                <a:gd name="T62" fmla="*/ 280 w 376"/>
                <a:gd name="T63" fmla="*/ 736 h 760"/>
                <a:gd name="T64" fmla="*/ 256 w 376"/>
                <a:gd name="T65" fmla="*/ 728 h 760"/>
                <a:gd name="T66" fmla="*/ 240 w 376"/>
                <a:gd name="T67" fmla="*/ 752 h 760"/>
                <a:gd name="T68" fmla="*/ 216 w 376"/>
                <a:gd name="T69" fmla="*/ 760 h 760"/>
                <a:gd name="T70" fmla="*/ 176 w 376"/>
                <a:gd name="T71" fmla="*/ 736 h 760"/>
                <a:gd name="T72" fmla="*/ 168 w 376"/>
                <a:gd name="T73" fmla="*/ 720 h 760"/>
                <a:gd name="T74" fmla="*/ 152 w 376"/>
                <a:gd name="T75" fmla="*/ 712 h 760"/>
                <a:gd name="T76" fmla="*/ 120 w 376"/>
                <a:gd name="T77" fmla="*/ 664 h 760"/>
                <a:gd name="T78" fmla="*/ 112 w 376"/>
                <a:gd name="T79" fmla="*/ 632 h 760"/>
                <a:gd name="T80" fmla="*/ 104 w 376"/>
                <a:gd name="T81" fmla="*/ 616 h 760"/>
                <a:gd name="T82" fmla="*/ 88 w 376"/>
                <a:gd name="T83" fmla="*/ 584 h 760"/>
                <a:gd name="T84" fmla="*/ 96 w 376"/>
                <a:gd name="T85" fmla="*/ 568 h 760"/>
                <a:gd name="T86" fmla="*/ 112 w 376"/>
                <a:gd name="T87" fmla="*/ 536 h 760"/>
                <a:gd name="T88" fmla="*/ 88 w 376"/>
                <a:gd name="T89" fmla="*/ 528 h 760"/>
                <a:gd name="T90" fmla="*/ 64 w 376"/>
                <a:gd name="T91" fmla="*/ 496 h 760"/>
                <a:gd name="T92" fmla="*/ 56 w 376"/>
                <a:gd name="T93" fmla="*/ 472 h 760"/>
                <a:gd name="T94" fmla="*/ 48 w 376"/>
                <a:gd name="T95" fmla="*/ 456 h 760"/>
                <a:gd name="T96" fmla="*/ 40 w 376"/>
                <a:gd name="T97" fmla="*/ 424 h 760"/>
                <a:gd name="T98" fmla="*/ 32 w 376"/>
                <a:gd name="T99" fmla="*/ 376 h 760"/>
                <a:gd name="T100" fmla="*/ 24 w 376"/>
                <a:gd name="T101" fmla="*/ 344 h 760"/>
                <a:gd name="T102" fmla="*/ 16 w 376"/>
                <a:gd name="T103" fmla="*/ 320 h 760"/>
                <a:gd name="T104" fmla="*/ 8 w 376"/>
                <a:gd name="T105" fmla="*/ 288 h 760"/>
                <a:gd name="T106" fmla="*/ 0 w 376"/>
                <a:gd name="T107" fmla="*/ 272 h 760"/>
                <a:gd name="T108" fmla="*/ 24 w 376"/>
                <a:gd name="T109" fmla="*/ 264 h 760"/>
                <a:gd name="T110" fmla="*/ 48 w 376"/>
                <a:gd name="T111" fmla="*/ 248 h 760"/>
                <a:gd name="T112" fmla="*/ 80 w 376"/>
                <a:gd name="T113" fmla="*/ 232 h 760"/>
                <a:gd name="T114" fmla="*/ 88 w 376"/>
                <a:gd name="T115" fmla="*/ 216 h 760"/>
                <a:gd name="T116" fmla="*/ 104 w 376"/>
                <a:gd name="T117" fmla="*/ 208 h 760"/>
                <a:gd name="T118" fmla="*/ 120 w 376"/>
                <a:gd name="T119" fmla="*/ 200 h 760"/>
                <a:gd name="T120" fmla="*/ 160 w 376"/>
                <a:gd name="T121" fmla="*/ 152 h 760"/>
                <a:gd name="T122" fmla="*/ 168 w 376"/>
                <a:gd name="T123" fmla="*/ 88 h 760"/>
                <a:gd name="T124" fmla="*/ 160 w 376"/>
                <a:gd name="T125" fmla="*/ 8 h 7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6"/>
                <a:gd name="T190" fmla="*/ 0 h 760"/>
                <a:gd name="T191" fmla="*/ 376 w 376"/>
                <a:gd name="T192" fmla="*/ 760 h 7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6" h="760">
                  <a:moveTo>
                    <a:pt x="168" y="0"/>
                  </a:moveTo>
                  <a:lnTo>
                    <a:pt x="184" y="0"/>
                  </a:lnTo>
                  <a:lnTo>
                    <a:pt x="192" y="8"/>
                  </a:lnTo>
                  <a:lnTo>
                    <a:pt x="200" y="8"/>
                  </a:lnTo>
                  <a:lnTo>
                    <a:pt x="208" y="16"/>
                  </a:lnTo>
                  <a:lnTo>
                    <a:pt x="216" y="16"/>
                  </a:lnTo>
                  <a:lnTo>
                    <a:pt x="224" y="24"/>
                  </a:lnTo>
                  <a:lnTo>
                    <a:pt x="248" y="24"/>
                  </a:lnTo>
                  <a:lnTo>
                    <a:pt x="264" y="40"/>
                  </a:lnTo>
                  <a:lnTo>
                    <a:pt x="272" y="40"/>
                  </a:lnTo>
                  <a:lnTo>
                    <a:pt x="280" y="48"/>
                  </a:lnTo>
                  <a:lnTo>
                    <a:pt x="296" y="48"/>
                  </a:lnTo>
                  <a:lnTo>
                    <a:pt x="320" y="72"/>
                  </a:lnTo>
                  <a:lnTo>
                    <a:pt x="320" y="80"/>
                  </a:lnTo>
                  <a:lnTo>
                    <a:pt x="328" y="88"/>
                  </a:lnTo>
                  <a:lnTo>
                    <a:pt x="328" y="96"/>
                  </a:lnTo>
                  <a:lnTo>
                    <a:pt x="344" y="112"/>
                  </a:lnTo>
                  <a:lnTo>
                    <a:pt x="344" y="128"/>
                  </a:lnTo>
                  <a:lnTo>
                    <a:pt x="352" y="136"/>
                  </a:lnTo>
                  <a:lnTo>
                    <a:pt x="352" y="152"/>
                  </a:lnTo>
                  <a:lnTo>
                    <a:pt x="360" y="160"/>
                  </a:lnTo>
                  <a:lnTo>
                    <a:pt x="360" y="168"/>
                  </a:lnTo>
                  <a:lnTo>
                    <a:pt x="368" y="176"/>
                  </a:lnTo>
                  <a:lnTo>
                    <a:pt x="368" y="184"/>
                  </a:lnTo>
                  <a:lnTo>
                    <a:pt x="376" y="192"/>
                  </a:lnTo>
                  <a:lnTo>
                    <a:pt x="376" y="200"/>
                  </a:lnTo>
                  <a:lnTo>
                    <a:pt x="368" y="208"/>
                  </a:lnTo>
                  <a:lnTo>
                    <a:pt x="344" y="208"/>
                  </a:lnTo>
                  <a:lnTo>
                    <a:pt x="320" y="232"/>
                  </a:lnTo>
                  <a:lnTo>
                    <a:pt x="320" y="280"/>
                  </a:lnTo>
                  <a:lnTo>
                    <a:pt x="328" y="288"/>
                  </a:lnTo>
                  <a:lnTo>
                    <a:pt x="328" y="336"/>
                  </a:lnTo>
                  <a:lnTo>
                    <a:pt x="320" y="344"/>
                  </a:lnTo>
                  <a:lnTo>
                    <a:pt x="320" y="360"/>
                  </a:lnTo>
                  <a:lnTo>
                    <a:pt x="312" y="368"/>
                  </a:lnTo>
                  <a:lnTo>
                    <a:pt x="296" y="368"/>
                  </a:lnTo>
                  <a:lnTo>
                    <a:pt x="288" y="376"/>
                  </a:lnTo>
                  <a:lnTo>
                    <a:pt x="288" y="392"/>
                  </a:lnTo>
                  <a:lnTo>
                    <a:pt x="296" y="400"/>
                  </a:lnTo>
                  <a:lnTo>
                    <a:pt x="296" y="408"/>
                  </a:lnTo>
                  <a:lnTo>
                    <a:pt x="304" y="416"/>
                  </a:lnTo>
                  <a:lnTo>
                    <a:pt x="320" y="416"/>
                  </a:lnTo>
                  <a:lnTo>
                    <a:pt x="328" y="424"/>
                  </a:lnTo>
                  <a:lnTo>
                    <a:pt x="344" y="424"/>
                  </a:lnTo>
                  <a:lnTo>
                    <a:pt x="352" y="432"/>
                  </a:lnTo>
                  <a:lnTo>
                    <a:pt x="352" y="464"/>
                  </a:lnTo>
                  <a:lnTo>
                    <a:pt x="344" y="472"/>
                  </a:lnTo>
                  <a:lnTo>
                    <a:pt x="344" y="504"/>
                  </a:lnTo>
                  <a:lnTo>
                    <a:pt x="336" y="512"/>
                  </a:lnTo>
                  <a:lnTo>
                    <a:pt x="336" y="552"/>
                  </a:lnTo>
                  <a:lnTo>
                    <a:pt x="344" y="560"/>
                  </a:lnTo>
                  <a:lnTo>
                    <a:pt x="344" y="576"/>
                  </a:lnTo>
                  <a:lnTo>
                    <a:pt x="336" y="584"/>
                  </a:lnTo>
                  <a:lnTo>
                    <a:pt x="336" y="592"/>
                  </a:lnTo>
                  <a:lnTo>
                    <a:pt x="328" y="600"/>
                  </a:lnTo>
                  <a:lnTo>
                    <a:pt x="328" y="608"/>
                  </a:lnTo>
                  <a:lnTo>
                    <a:pt x="320" y="616"/>
                  </a:lnTo>
                  <a:lnTo>
                    <a:pt x="320" y="648"/>
                  </a:lnTo>
                  <a:lnTo>
                    <a:pt x="328" y="656"/>
                  </a:lnTo>
                  <a:lnTo>
                    <a:pt x="328" y="688"/>
                  </a:lnTo>
                  <a:lnTo>
                    <a:pt x="320" y="696"/>
                  </a:lnTo>
                  <a:lnTo>
                    <a:pt x="320" y="712"/>
                  </a:lnTo>
                  <a:lnTo>
                    <a:pt x="296" y="736"/>
                  </a:lnTo>
                  <a:lnTo>
                    <a:pt x="280" y="736"/>
                  </a:lnTo>
                  <a:lnTo>
                    <a:pt x="272" y="728"/>
                  </a:lnTo>
                  <a:lnTo>
                    <a:pt x="256" y="728"/>
                  </a:lnTo>
                  <a:lnTo>
                    <a:pt x="240" y="744"/>
                  </a:lnTo>
                  <a:lnTo>
                    <a:pt x="240" y="752"/>
                  </a:lnTo>
                  <a:lnTo>
                    <a:pt x="232" y="760"/>
                  </a:lnTo>
                  <a:lnTo>
                    <a:pt x="216" y="760"/>
                  </a:lnTo>
                  <a:lnTo>
                    <a:pt x="192" y="736"/>
                  </a:lnTo>
                  <a:lnTo>
                    <a:pt x="176" y="736"/>
                  </a:lnTo>
                  <a:lnTo>
                    <a:pt x="168" y="728"/>
                  </a:lnTo>
                  <a:lnTo>
                    <a:pt x="168" y="720"/>
                  </a:lnTo>
                  <a:lnTo>
                    <a:pt x="160" y="712"/>
                  </a:lnTo>
                  <a:lnTo>
                    <a:pt x="152" y="712"/>
                  </a:lnTo>
                  <a:lnTo>
                    <a:pt x="120" y="680"/>
                  </a:lnTo>
                  <a:lnTo>
                    <a:pt x="120" y="664"/>
                  </a:lnTo>
                  <a:lnTo>
                    <a:pt x="112" y="656"/>
                  </a:lnTo>
                  <a:lnTo>
                    <a:pt x="112" y="632"/>
                  </a:lnTo>
                  <a:lnTo>
                    <a:pt x="104" y="624"/>
                  </a:lnTo>
                  <a:lnTo>
                    <a:pt x="104" y="616"/>
                  </a:lnTo>
                  <a:lnTo>
                    <a:pt x="88" y="600"/>
                  </a:lnTo>
                  <a:lnTo>
                    <a:pt x="88" y="584"/>
                  </a:lnTo>
                  <a:lnTo>
                    <a:pt x="96" y="576"/>
                  </a:lnTo>
                  <a:lnTo>
                    <a:pt x="96" y="568"/>
                  </a:lnTo>
                  <a:lnTo>
                    <a:pt x="112" y="552"/>
                  </a:lnTo>
                  <a:lnTo>
                    <a:pt x="112" y="536"/>
                  </a:lnTo>
                  <a:lnTo>
                    <a:pt x="104" y="528"/>
                  </a:lnTo>
                  <a:lnTo>
                    <a:pt x="88" y="528"/>
                  </a:lnTo>
                  <a:lnTo>
                    <a:pt x="64" y="504"/>
                  </a:lnTo>
                  <a:lnTo>
                    <a:pt x="64" y="496"/>
                  </a:lnTo>
                  <a:lnTo>
                    <a:pt x="56" y="488"/>
                  </a:lnTo>
                  <a:lnTo>
                    <a:pt x="56" y="472"/>
                  </a:lnTo>
                  <a:lnTo>
                    <a:pt x="48" y="464"/>
                  </a:lnTo>
                  <a:lnTo>
                    <a:pt x="48" y="456"/>
                  </a:lnTo>
                  <a:lnTo>
                    <a:pt x="40" y="448"/>
                  </a:lnTo>
                  <a:lnTo>
                    <a:pt x="40" y="424"/>
                  </a:lnTo>
                  <a:lnTo>
                    <a:pt x="32" y="416"/>
                  </a:lnTo>
                  <a:lnTo>
                    <a:pt x="32" y="376"/>
                  </a:lnTo>
                  <a:lnTo>
                    <a:pt x="24" y="368"/>
                  </a:lnTo>
                  <a:lnTo>
                    <a:pt x="24" y="344"/>
                  </a:lnTo>
                  <a:lnTo>
                    <a:pt x="16" y="336"/>
                  </a:lnTo>
                  <a:lnTo>
                    <a:pt x="16" y="320"/>
                  </a:lnTo>
                  <a:lnTo>
                    <a:pt x="8" y="312"/>
                  </a:lnTo>
                  <a:lnTo>
                    <a:pt x="8" y="288"/>
                  </a:lnTo>
                  <a:lnTo>
                    <a:pt x="0" y="280"/>
                  </a:lnTo>
                  <a:lnTo>
                    <a:pt x="0" y="272"/>
                  </a:lnTo>
                  <a:lnTo>
                    <a:pt x="8" y="264"/>
                  </a:lnTo>
                  <a:lnTo>
                    <a:pt x="24" y="264"/>
                  </a:lnTo>
                  <a:lnTo>
                    <a:pt x="40" y="248"/>
                  </a:lnTo>
                  <a:lnTo>
                    <a:pt x="48" y="248"/>
                  </a:lnTo>
                  <a:lnTo>
                    <a:pt x="64" y="232"/>
                  </a:lnTo>
                  <a:lnTo>
                    <a:pt x="80" y="232"/>
                  </a:lnTo>
                  <a:lnTo>
                    <a:pt x="88" y="224"/>
                  </a:lnTo>
                  <a:lnTo>
                    <a:pt x="88" y="216"/>
                  </a:lnTo>
                  <a:lnTo>
                    <a:pt x="96" y="208"/>
                  </a:lnTo>
                  <a:lnTo>
                    <a:pt x="104" y="208"/>
                  </a:lnTo>
                  <a:lnTo>
                    <a:pt x="112" y="200"/>
                  </a:lnTo>
                  <a:lnTo>
                    <a:pt x="120" y="200"/>
                  </a:lnTo>
                  <a:lnTo>
                    <a:pt x="160" y="160"/>
                  </a:lnTo>
                  <a:lnTo>
                    <a:pt x="160" y="152"/>
                  </a:lnTo>
                  <a:lnTo>
                    <a:pt x="168" y="144"/>
                  </a:lnTo>
                  <a:lnTo>
                    <a:pt x="168" y="88"/>
                  </a:lnTo>
                  <a:lnTo>
                    <a:pt x="160" y="80"/>
                  </a:lnTo>
                  <a:lnTo>
                    <a:pt x="160" y="8"/>
                  </a:lnTo>
                  <a:lnTo>
                    <a:pt x="168" y="0"/>
                  </a:lnTo>
                  <a:close/>
                </a:path>
              </a:pathLst>
            </a:custGeom>
            <a:solidFill>
              <a:srgbClr val="C0C0C0">
                <a:alpha val="70195"/>
              </a:srgbClr>
            </a:solidFill>
            <a:ln w="12700">
              <a:noFill/>
              <a:round/>
              <a:headEnd/>
              <a:tailEnd/>
            </a:ln>
          </p:spPr>
          <p:txBody>
            <a:bodyPr/>
            <a:lstStyle/>
            <a:p>
              <a:endParaRPr lang="ja-JP" altLang="en-US"/>
            </a:p>
          </p:txBody>
        </p:sp>
        <p:sp>
          <p:nvSpPr>
            <p:cNvPr id="21" name="Freeform 23"/>
            <p:cNvSpPr>
              <a:spLocks noChangeAspect="1"/>
            </p:cNvSpPr>
            <p:nvPr/>
          </p:nvSpPr>
          <p:spPr bwMode="auto">
            <a:xfrm>
              <a:off x="1218" y="1504"/>
              <a:ext cx="552" cy="776"/>
            </a:xfrm>
            <a:custGeom>
              <a:avLst/>
              <a:gdLst>
                <a:gd name="T0" fmla="*/ 320 w 552"/>
                <a:gd name="T1" fmla="*/ 16 h 776"/>
                <a:gd name="T2" fmla="*/ 328 w 552"/>
                <a:gd name="T3" fmla="*/ 48 h 776"/>
                <a:gd name="T4" fmla="*/ 352 w 552"/>
                <a:gd name="T5" fmla="*/ 88 h 776"/>
                <a:gd name="T6" fmla="*/ 384 w 552"/>
                <a:gd name="T7" fmla="*/ 96 h 776"/>
                <a:gd name="T8" fmla="*/ 416 w 552"/>
                <a:gd name="T9" fmla="*/ 112 h 776"/>
                <a:gd name="T10" fmla="*/ 464 w 552"/>
                <a:gd name="T11" fmla="*/ 144 h 776"/>
                <a:gd name="T12" fmla="*/ 480 w 552"/>
                <a:gd name="T13" fmla="*/ 160 h 776"/>
                <a:gd name="T14" fmla="*/ 480 w 552"/>
                <a:gd name="T15" fmla="*/ 200 h 776"/>
                <a:gd name="T16" fmla="*/ 488 w 552"/>
                <a:gd name="T17" fmla="*/ 232 h 776"/>
                <a:gd name="T18" fmla="*/ 504 w 552"/>
                <a:gd name="T19" fmla="*/ 256 h 776"/>
                <a:gd name="T20" fmla="*/ 536 w 552"/>
                <a:gd name="T21" fmla="*/ 288 h 776"/>
                <a:gd name="T22" fmla="*/ 536 w 552"/>
                <a:gd name="T23" fmla="*/ 344 h 776"/>
                <a:gd name="T24" fmla="*/ 496 w 552"/>
                <a:gd name="T25" fmla="*/ 352 h 776"/>
                <a:gd name="T26" fmla="*/ 464 w 552"/>
                <a:gd name="T27" fmla="*/ 376 h 776"/>
                <a:gd name="T28" fmla="*/ 448 w 552"/>
                <a:gd name="T29" fmla="*/ 392 h 776"/>
                <a:gd name="T30" fmla="*/ 416 w 552"/>
                <a:gd name="T31" fmla="*/ 408 h 776"/>
                <a:gd name="T32" fmla="*/ 392 w 552"/>
                <a:gd name="T33" fmla="*/ 456 h 776"/>
                <a:gd name="T34" fmla="*/ 368 w 552"/>
                <a:gd name="T35" fmla="*/ 488 h 776"/>
                <a:gd name="T36" fmla="*/ 360 w 552"/>
                <a:gd name="T37" fmla="*/ 520 h 776"/>
                <a:gd name="T38" fmla="*/ 352 w 552"/>
                <a:gd name="T39" fmla="*/ 560 h 776"/>
                <a:gd name="T40" fmla="*/ 344 w 552"/>
                <a:gd name="T41" fmla="*/ 592 h 776"/>
                <a:gd name="T42" fmla="*/ 360 w 552"/>
                <a:gd name="T43" fmla="*/ 616 h 776"/>
                <a:gd name="T44" fmla="*/ 368 w 552"/>
                <a:gd name="T45" fmla="*/ 656 h 776"/>
                <a:gd name="T46" fmla="*/ 368 w 552"/>
                <a:gd name="T47" fmla="*/ 680 h 776"/>
                <a:gd name="T48" fmla="*/ 352 w 552"/>
                <a:gd name="T49" fmla="*/ 696 h 776"/>
                <a:gd name="T50" fmla="*/ 336 w 552"/>
                <a:gd name="T51" fmla="*/ 720 h 776"/>
                <a:gd name="T52" fmla="*/ 272 w 552"/>
                <a:gd name="T53" fmla="*/ 696 h 776"/>
                <a:gd name="T54" fmla="*/ 248 w 552"/>
                <a:gd name="T55" fmla="*/ 712 h 776"/>
                <a:gd name="T56" fmla="*/ 216 w 552"/>
                <a:gd name="T57" fmla="*/ 720 h 776"/>
                <a:gd name="T58" fmla="*/ 184 w 552"/>
                <a:gd name="T59" fmla="*/ 760 h 776"/>
                <a:gd name="T60" fmla="*/ 152 w 552"/>
                <a:gd name="T61" fmla="*/ 776 h 776"/>
                <a:gd name="T62" fmla="*/ 128 w 552"/>
                <a:gd name="T63" fmla="*/ 752 h 776"/>
                <a:gd name="T64" fmla="*/ 104 w 552"/>
                <a:gd name="T65" fmla="*/ 736 h 776"/>
                <a:gd name="T66" fmla="*/ 80 w 552"/>
                <a:gd name="T67" fmla="*/ 680 h 776"/>
                <a:gd name="T68" fmla="*/ 40 w 552"/>
                <a:gd name="T69" fmla="*/ 648 h 776"/>
                <a:gd name="T70" fmla="*/ 8 w 552"/>
                <a:gd name="T71" fmla="*/ 640 h 776"/>
                <a:gd name="T72" fmla="*/ 24 w 552"/>
                <a:gd name="T73" fmla="*/ 576 h 776"/>
                <a:gd name="T74" fmla="*/ 56 w 552"/>
                <a:gd name="T75" fmla="*/ 552 h 776"/>
                <a:gd name="T76" fmla="*/ 104 w 552"/>
                <a:gd name="T77" fmla="*/ 536 h 776"/>
                <a:gd name="T78" fmla="*/ 112 w 552"/>
                <a:gd name="T79" fmla="*/ 480 h 776"/>
                <a:gd name="T80" fmla="*/ 112 w 552"/>
                <a:gd name="T81" fmla="*/ 432 h 776"/>
                <a:gd name="T82" fmla="*/ 120 w 552"/>
                <a:gd name="T83" fmla="*/ 408 h 776"/>
                <a:gd name="T84" fmla="*/ 120 w 552"/>
                <a:gd name="T85" fmla="*/ 376 h 776"/>
                <a:gd name="T86" fmla="*/ 128 w 552"/>
                <a:gd name="T87" fmla="*/ 296 h 776"/>
                <a:gd name="T88" fmla="*/ 128 w 552"/>
                <a:gd name="T89" fmla="*/ 248 h 776"/>
                <a:gd name="T90" fmla="*/ 88 w 552"/>
                <a:gd name="T91" fmla="*/ 240 h 776"/>
                <a:gd name="T92" fmla="*/ 72 w 552"/>
                <a:gd name="T93" fmla="*/ 216 h 776"/>
                <a:gd name="T94" fmla="*/ 96 w 552"/>
                <a:gd name="T95" fmla="*/ 192 h 776"/>
                <a:gd name="T96" fmla="*/ 112 w 552"/>
                <a:gd name="T97" fmla="*/ 160 h 776"/>
                <a:gd name="T98" fmla="*/ 104 w 552"/>
                <a:gd name="T99" fmla="*/ 56 h 776"/>
                <a:gd name="T100" fmla="*/ 160 w 552"/>
                <a:gd name="T101" fmla="*/ 24 h 776"/>
                <a:gd name="T102" fmla="*/ 232 w 552"/>
                <a:gd name="T103" fmla="*/ 32 h 776"/>
                <a:gd name="T104" fmla="*/ 264 w 552"/>
                <a:gd name="T105" fmla="*/ 8 h 7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776"/>
                <a:gd name="T161" fmla="*/ 552 w 552"/>
                <a:gd name="T162" fmla="*/ 776 h 7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776">
                  <a:moveTo>
                    <a:pt x="288" y="0"/>
                  </a:moveTo>
                  <a:lnTo>
                    <a:pt x="304" y="0"/>
                  </a:lnTo>
                  <a:lnTo>
                    <a:pt x="320" y="16"/>
                  </a:lnTo>
                  <a:lnTo>
                    <a:pt x="320" y="32"/>
                  </a:lnTo>
                  <a:lnTo>
                    <a:pt x="328" y="40"/>
                  </a:lnTo>
                  <a:lnTo>
                    <a:pt x="328" y="48"/>
                  </a:lnTo>
                  <a:lnTo>
                    <a:pt x="344" y="64"/>
                  </a:lnTo>
                  <a:lnTo>
                    <a:pt x="344" y="80"/>
                  </a:lnTo>
                  <a:lnTo>
                    <a:pt x="352" y="88"/>
                  </a:lnTo>
                  <a:lnTo>
                    <a:pt x="360" y="88"/>
                  </a:lnTo>
                  <a:lnTo>
                    <a:pt x="368" y="96"/>
                  </a:lnTo>
                  <a:lnTo>
                    <a:pt x="384" y="96"/>
                  </a:lnTo>
                  <a:lnTo>
                    <a:pt x="392" y="104"/>
                  </a:lnTo>
                  <a:lnTo>
                    <a:pt x="408" y="104"/>
                  </a:lnTo>
                  <a:lnTo>
                    <a:pt x="416" y="112"/>
                  </a:lnTo>
                  <a:lnTo>
                    <a:pt x="416" y="128"/>
                  </a:lnTo>
                  <a:lnTo>
                    <a:pt x="432" y="144"/>
                  </a:lnTo>
                  <a:lnTo>
                    <a:pt x="464" y="144"/>
                  </a:lnTo>
                  <a:lnTo>
                    <a:pt x="472" y="136"/>
                  </a:lnTo>
                  <a:lnTo>
                    <a:pt x="480" y="136"/>
                  </a:lnTo>
                  <a:lnTo>
                    <a:pt x="480" y="160"/>
                  </a:lnTo>
                  <a:lnTo>
                    <a:pt x="472" y="168"/>
                  </a:lnTo>
                  <a:lnTo>
                    <a:pt x="472" y="192"/>
                  </a:lnTo>
                  <a:lnTo>
                    <a:pt x="480" y="200"/>
                  </a:lnTo>
                  <a:lnTo>
                    <a:pt x="480" y="208"/>
                  </a:lnTo>
                  <a:lnTo>
                    <a:pt x="488" y="216"/>
                  </a:lnTo>
                  <a:lnTo>
                    <a:pt x="488" y="232"/>
                  </a:lnTo>
                  <a:lnTo>
                    <a:pt x="496" y="240"/>
                  </a:lnTo>
                  <a:lnTo>
                    <a:pt x="496" y="248"/>
                  </a:lnTo>
                  <a:lnTo>
                    <a:pt x="504" y="256"/>
                  </a:lnTo>
                  <a:lnTo>
                    <a:pt x="512" y="256"/>
                  </a:lnTo>
                  <a:lnTo>
                    <a:pt x="536" y="280"/>
                  </a:lnTo>
                  <a:lnTo>
                    <a:pt x="536" y="288"/>
                  </a:lnTo>
                  <a:lnTo>
                    <a:pt x="552" y="304"/>
                  </a:lnTo>
                  <a:lnTo>
                    <a:pt x="552" y="328"/>
                  </a:lnTo>
                  <a:lnTo>
                    <a:pt x="536" y="344"/>
                  </a:lnTo>
                  <a:lnTo>
                    <a:pt x="528" y="344"/>
                  </a:lnTo>
                  <a:lnTo>
                    <a:pt x="520" y="352"/>
                  </a:lnTo>
                  <a:lnTo>
                    <a:pt x="496" y="352"/>
                  </a:lnTo>
                  <a:lnTo>
                    <a:pt x="488" y="360"/>
                  </a:lnTo>
                  <a:lnTo>
                    <a:pt x="480" y="360"/>
                  </a:lnTo>
                  <a:lnTo>
                    <a:pt x="464" y="376"/>
                  </a:lnTo>
                  <a:lnTo>
                    <a:pt x="456" y="376"/>
                  </a:lnTo>
                  <a:lnTo>
                    <a:pt x="448" y="384"/>
                  </a:lnTo>
                  <a:lnTo>
                    <a:pt x="448" y="392"/>
                  </a:lnTo>
                  <a:lnTo>
                    <a:pt x="440" y="400"/>
                  </a:lnTo>
                  <a:lnTo>
                    <a:pt x="424" y="400"/>
                  </a:lnTo>
                  <a:lnTo>
                    <a:pt x="416" y="408"/>
                  </a:lnTo>
                  <a:lnTo>
                    <a:pt x="416" y="416"/>
                  </a:lnTo>
                  <a:lnTo>
                    <a:pt x="392" y="440"/>
                  </a:lnTo>
                  <a:lnTo>
                    <a:pt x="392" y="456"/>
                  </a:lnTo>
                  <a:lnTo>
                    <a:pt x="384" y="464"/>
                  </a:lnTo>
                  <a:lnTo>
                    <a:pt x="384" y="472"/>
                  </a:lnTo>
                  <a:lnTo>
                    <a:pt x="368" y="488"/>
                  </a:lnTo>
                  <a:lnTo>
                    <a:pt x="368" y="504"/>
                  </a:lnTo>
                  <a:lnTo>
                    <a:pt x="360" y="512"/>
                  </a:lnTo>
                  <a:lnTo>
                    <a:pt x="360" y="520"/>
                  </a:lnTo>
                  <a:lnTo>
                    <a:pt x="344" y="536"/>
                  </a:lnTo>
                  <a:lnTo>
                    <a:pt x="344" y="552"/>
                  </a:lnTo>
                  <a:lnTo>
                    <a:pt x="352" y="560"/>
                  </a:lnTo>
                  <a:lnTo>
                    <a:pt x="352" y="576"/>
                  </a:lnTo>
                  <a:lnTo>
                    <a:pt x="344" y="584"/>
                  </a:lnTo>
                  <a:lnTo>
                    <a:pt x="344" y="592"/>
                  </a:lnTo>
                  <a:lnTo>
                    <a:pt x="352" y="600"/>
                  </a:lnTo>
                  <a:lnTo>
                    <a:pt x="352" y="608"/>
                  </a:lnTo>
                  <a:lnTo>
                    <a:pt x="360" y="616"/>
                  </a:lnTo>
                  <a:lnTo>
                    <a:pt x="360" y="632"/>
                  </a:lnTo>
                  <a:lnTo>
                    <a:pt x="368" y="640"/>
                  </a:lnTo>
                  <a:lnTo>
                    <a:pt x="368" y="656"/>
                  </a:lnTo>
                  <a:lnTo>
                    <a:pt x="376" y="664"/>
                  </a:lnTo>
                  <a:lnTo>
                    <a:pt x="376" y="672"/>
                  </a:lnTo>
                  <a:lnTo>
                    <a:pt x="368" y="680"/>
                  </a:lnTo>
                  <a:lnTo>
                    <a:pt x="368" y="688"/>
                  </a:lnTo>
                  <a:lnTo>
                    <a:pt x="360" y="696"/>
                  </a:lnTo>
                  <a:lnTo>
                    <a:pt x="352" y="696"/>
                  </a:lnTo>
                  <a:lnTo>
                    <a:pt x="344" y="704"/>
                  </a:lnTo>
                  <a:lnTo>
                    <a:pt x="344" y="712"/>
                  </a:lnTo>
                  <a:lnTo>
                    <a:pt x="336" y="720"/>
                  </a:lnTo>
                  <a:lnTo>
                    <a:pt x="328" y="720"/>
                  </a:lnTo>
                  <a:lnTo>
                    <a:pt x="304" y="696"/>
                  </a:lnTo>
                  <a:lnTo>
                    <a:pt x="272" y="696"/>
                  </a:lnTo>
                  <a:lnTo>
                    <a:pt x="264" y="704"/>
                  </a:lnTo>
                  <a:lnTo>
                    <a:pt x="256" y="704"/>
                  </a:lnTo>
                  <a:lnTo>
                    <a:pt x="248" y="712"/>
                  </a:lnTo>
                  <a:lnTo>
                    <a:pt x="240" y="712"/>
                  </a:lnTo>
                  <a:lnTo>
                    <a:pt x="232" y="720"/>
                  </a:lnTo>
                  <a:lnTo>
                    <a:pt x="216" y="720"/>
                  </a:lnTo>
                  <a:lnTo>
                    <a:pt x="208" y="728"/>
                  </a:lnTo>
                  <a:lnTo>
                    <a:pt x="208" y="736"/>
                  </a:lnTo>
                  <a:lnTo>
                    <a:pt x="184" y="760"/>
                  </a:lnTo>
                  <a:lnTo>
                    <a:pt x="184" y="768"/>
                  </a:lnTo>
                  <a:lnTo>
                    <a:pt x="160" y="768"/>
                  </a:lnTo>
                  <a:lnTo>
                    <a:pt x="152" y="776"/>
                  </a:lnTo>
                  <a:lnTo>
                    <a:pt x="136" y="776"/>
                  </a:lnTo>
                  <a:lnTo>
                    <a:pt x="128" y="768"/>
                  </a:lnTo>
                  <a:lnTo>
                    <a:pt x="128" y="752"/>
                  </a:lnTo>
                  <a:lnTo>
                    <a:pt x="120" y="744"/>
                  </a:lnTo>
                  <a:lnTo>
                    <a:pt x="112" y="744"/>
                  </a:lnTo>
                  <a:lnTo>
                    <a:pt x="104" y="736"/>
                  </a:lnTo>
                  <a:lnTo>
                    <a:pt x="104" y="720"/>
                  </a:lnTo>
                  <a:lnTo>
                    <a:pt x="80" y="696"/>
                  </a:lnTo>
                  <a:lnTo>
                    <a:pt x="80" y="680"/>
                  </a:lnTo>
                  <a:lnTo>
                    <a:pt x="72" y="672"/>
                  </a:lnTo>
                  <a:lnTo>
                    <a:pt x="64" y="672"/>
                  </a:lnTo>
                  <a:lnTo>
                    <a:pt x="40" y="648"/>
                  </a:lnTo>
                  <a:lnTo>
                    <a:pt x="32" y="648"/>
                  </a:lnTo>
                  <a:lnTo>
                    <a:pt x="24" y="640"/>
                  </a:lnTo>
                  <a:lnTo>
                    <a:pt x="8" y="640"/>
                  </a:lnTo>
                  <a:lnTo>
                    <a:pt x="0" y="632"/>
                  </a:lnTo>
                  <a:lnTo>
                    <a:pt x="0" y="600"/>
                  </a:lnTo>
                  <a:lnTo>
                    <a:pt x="24" y="576"/>
                  </a:lnTo>
                  <a:lnTo>
                    <a:pt x="24" y="568"/>
                  </a:lnTo>
                  <a:lnTo>
                    <a:pt x="40" y="552"/>
                  </a:lnTo>
                  <a:lnTo>
                    <a:pt x="56" y="552"/>
                  </a:lnTo>
                  <a:lnTo>
                    <a:pt x="64" y="560"/>
                  </a:lnTo>
                  <a:lnTo>
                    <a:pt x="80" y="560"/>
                  </a:lnTo>
                  <a:lnTo>
                    <a:pt x="104" y="536"/>
                  </a:lnTo>
                  <a:lnTo>
                    <a:pt x="104" y="520"/>
                  </a:lnTo>
                  <a:lnTo>
                    <a:pt x="112" y="512"/>
                  </a:lnTo>
                  <a:lnTo>
                    <a:pt x="112" y="480"/>
                  </a:lnTo>
                  <a:lnTo>
                    <a:pt x="104" y="472"/>
                  </a:lnTo>
                  <a:lnTo>
                    <a:pt x="104" y="440"/>
                  </a:lnTo>
                  <a:lnTo>
                    <a:pt x="112" y="432"/>
                  </a:lnTo>
                  <a:lnTo>
                    <a:pt x="112" y="424"/>
                  </a:lnTo>
                  <a:lnTo>
                    <a:pt x="120" y="416"/>
                  </a:lnTo>
                  <a:lnTo>
                    <a:pt x="120" y="408"/>
                  </a:lnTo>
                  <a:lnTo>
                    <a:pt x="128" y="400"/>
                  </a:lnTo>
                  <a:lnTo>
                    <a:pt x="128" y="384"/>
                  </a:lnTo>
                  <a:lnTo>
                    <a:pt x="120" y="376"/>
                  </a:lnTo>
                  <a:lnTo>
                    <a:pt x="120" y="336"/>
                  </a:lnTo>
                  <a:lnTo>
                    <a:pt x="128" y="328"/>
                  </a:lnTo>
                  <a:lnTo>
                    <a:pt x="128" y="296"/>
                  </a:lnTo>
                  <a:lnTo>
                    <a:pt x="136" y="288"/>
                  </a:lnTo>
                  <a:lnTo>
                    <a:pt x="136" y="256"/>
                  </a:lnTo>
                  <a:lnTo>
                    <a:pt x="128" y="248"/>
                  </a:lnTo>
                  <a:lnTo>
                    <a:pt x="112" y="248"/>
                  </a:lnTo>
                  <a:lnTo>
                    <a:pt x="104" y="240"/>
                  </a:lnTo>
                  <a:lnTo>
                    <a:pt x="88" y="240"/>
                  </a:lnTo>
                  <a:lnTo>
                    <a:pt x="80" y="232"/>
                  </a:lnTo>
                  <a:lnTo>
                    <a:pt x="80" y="224"/>
                  </a:lnTo>
                  <a:lnTo>
                    <a:pt x="72" y="216"/>
                  </a:lnTo>
                  <a:lnTo>
                    <a:pt x="72" y="200"/>
                  </a:lnTo>
                  <a:lnTo>
                    <a:pt x="80" y="192"/>
                  </a:lnTo>
                  <a:lnTo>
                    <a:pt x="96" y="192"/>
                  </a:lnTo>
                  <a:lnTo>
                    <a:pt x="104" y="184"/>
                  </a:lnTo>
                  <a:lnTo>
                    <a:pt x="104" y="168"/>
                  </a:lnTo>
                  <a:lnTo>
                    <a:pt x="112" y="160"/>
                  </a:lnTo>
                  <a:lnTo>
                    <a:pt x="112" y="112"/>
                  </a:lnTo>
                  <a:lnTo>
                    <a:pt x="104" y="104"/>
                  </a:lnTo>
                  <a:lnTo>
                    <a:pt x="104" y="56"/>
                  </a:lnTo>
                  <a:lnTo>
                    <a:pt x="128" y="32"/>
                  </a:lnTo>
                  <a:lnTo>
                    <a:pt x="152" y="32"/>
                  </a:lnTo>
                  <a:lnTo>
                    <a:pt x="160" y="24"/>
                  </a:lnTo>
                  <a:lnTo>
                    <a:pt x="184" y="24"/>
                  </a:lnTo>
                  <a:lnTo>
                    <a:pt x="192" y="32"/>
                  </a:lnTo>
                  <a:lnTo>
                    <a:pt x="232" y="32"/>
                  </a:lnTo>
                  <a:lnTo>
                    <a:pt x="240" y="24"/>
                  </a:lnTo>
                  <a:lnTo>
                    <a:pt x="248" y="24"/>
                  </a:lnTo>
                  <a:lnTo>
                    <a:pt x="264" y="8"/>
                  </a:lnTo>
                  <a:lnTo>
                    <a:pt x="280" y="8"/>
                  </a:lnTo>
                  <a:lnTo>
                    <a:pt x="288" y="0"/>
                  </a:lnTo>
                  <a:close/>
                </a:path>
              </a:pathLst>
            </a:custGeom>
            <a:solidFill>
              <a:srgbClr val="C0C0C0">
                <a:alpha val="70195"/>
              </a:srgbClr>
            </a:solidFill>
            <a:ln w="12700">
              <a:noFill/>
              <a:round/>
              <a:headEnd/>
              <a:tailEnd/>
            </a:ln>
          </p:spPr>
          <p:txBody>
            <a:bodyPr/>
            <a:lstStyle/>
            <a:p>
              <a:endParaRPr lang="ja-JP" altLang="en-US"/>
            </a:p>
          </p:txBody>
        </p:sp>
        <p:sp>
          <p:nvSpPr>
            <p:cNvPr id="22" name="Freeform 24"/>
            <p:cNvSpPr>
              <a:spLocks noChangeAspect="1"/>
            </p:cNvSpPr>
            <p:nvPr/>
          </p:nvSpPr>
          <p:spPr bwMode="auto">
            <a:xfrm>
              <a:off x="1682" y="1504"/>
              <a:ext cx="560" cy="336"/>
            </a:xfrm>
            <a:custGeom>
              <a:avLst/>
              <a:gdLst>
                <a:gd name="T0" fmla="*/ 56 w 560"/>
                <a:gd name="T1" fmla="*/ 0 h 336"/>
                <a:gd name="T2" fmla="*/ 80 w 560"/>
                <a:gd name="T3" fmla="*/ 8 h 336"/>
                <a:gd name="T4" fmla="*/ 112 w 560"/>
                <a:gd name="T5" fmla="*/ 16 h 336"/>
                <a:gd name="T6" fmla="*/ 152 w 560"/>
                <a:gd name="T7" fmla="*/ 8 h 336"/>
                <a:gd name="T8" fmla="*/ 184 w 560"/>
                <a:gd name="T9" fmla="*/ 32 h 336"/>
                <a:gd name="T10" fmla="*/ 192 w 560"/>
                <a:gd name="T11" fmla="*/ 48 h 336"/>
                <a:gd name="T12" fmla="*/ 216 w 560"/>
                <a:gd name="T13" fmla="*/ 56 h 336"/>
                <a:gd name="T14" fmla="*/ 256 w 560"/>
                <a:gd name="T15" fmla="*/ 64 h 336"/>
                <a:gd name="T16" fmla="*/ 264 w 560"/>
                <a:gd name="T17" fmla="*/ 80 h 336"/>
                <a:gd name="T18" fmla="*/ 272 w 560"/>
                <a:gd name="T19" fmla="*/ 96 h 336"/>
                <a:gd name="T20" fmla="*/ 296 w 560"/>
                <a:gd name="T21" fmla="*/ 136 h 336"/>
                <a:gd name="T22" fmla="*/ 328 w 560"/>
                <a:gd name="T23" fmla="*/ 128 h 336"/>
                <a:gd name="T24" fmla="*/ 352 w 560"/>
                <a:gd name="T25" fmla="*/ 120 h 336"/>
                <a:gd name="T26" fmla="*/ 376 w 560"/>
                <a:gd name="T27" fmla="*/ 104 h 336"/>
                <a:gd name="T28" fmla="*/ 384 w 560"/>
                <a:gd name="T29" fmla="*/ 80 h 336"/>
                <a:gd name="T30" fmla="*/ 400 w 560"/>
                <a:gd name="T31" fmla="*/ 56 h 336"/>
                <a:gd name="T32" fmla="*/ 408 w 560"/>
                <a:gd name="T33" fmla="*/ 32 h 336"/>
                <a:gd name="T34" fmla="*/ 488 w 560"/>
                <a:gd name="T35" fmla="*/ 40 h 336"/>
                <a:gd name="T36" fmla="*/ 504 w 560"/>
                <a:gd name="T37" fmla="*/ 48 h 336"/>
                <a:gd name="T38" fmla="*/ 528 w 560"/>
                <a:gd name="T39" fmla="*/ 56 h 336"/>
                <a:gd name="T40" fmla="*/ 536 w 560"/>
                <a:gd name="T41" fmla="*/ 80 h 336"/>
                <a:gd name="T42" fmla="*/ 544 w 560"/>
                <a:gd name="T43" fmla="*/ 96 h 336"/>
                <a:gd name="T44" fmla="*/ 552 w 560"/>
                <a:gd name="T45" fmla="*/ 112 h 336"/>
                <a:gd name="T46" fmla="*/ 560 w 560"/>
                <a:gd name="T47" fmla="*/ 136 h 336"/>
                <a:gd name="T48" fmla="*/ 552 w 560"/>
                <a:gd name="T49" fmla="*/ 176 h 336"/>
                <a:gd name="T50" fmla="*/ 544 w 560"/>
                <a:gd name="T51" fmla="*/ 216 h 336"/>
                <a:gd name="T52" fmla="*/ 536 w 560"/>
                <a:gd name="T53" fmla="*/ 232 h 336"/>
                <a:gd name="T54" fmla="*/ 512 w 560"/>
                <a:gd name="T55" fmla="*/ 264 h 336"/>
                <a:gd name="T56" fmla="*/ 496 w 560"/>
                <a:gd name="T57" fmla="*/ 272 h 336"/>
                <a:gd name="T58" fmla="*/ 464 w 560"/>
                <a:gd name="T59" fmla="*/ 280 h 336"/>
                <a:gd name="T60" fmla="*/ 440 w 560"/>
                <a:gd name="T61" fmla="*/ 288 h 336"/>
                <a:gd name="T62" fmla="*/ 424 w 560"/>
                <a:gd name="T63" fmla="*/ 296 h 336"/>
                <a:gd name="T64" fmla="*/ 400 w 560"/>
                <a:gd name="T65" fmla="*/ 304 h 336"/>
                <a:gd name="T66" fmla="*/ 392 w 560"/>
                <a:gd name="T67" fmla="*/ 320 h 336"/>
                <a:gd name="T68" fmla="*/ 376 w 560"/>
                <a:gd name="T69" fmla="*/ 328 h 336"/>
                <a:gd name="T70" fmla="*/ 360 w 560"/>
                <a:gd name="T71" fmla="*/ 336 h 336"/>
                <a:gd name="T72" fmla="*/ 312 w 560"/>
                <a:gd name="T73" fmla="*/ 328 h 336"/>
                <a:gd name="T74" fmla="*/ 264 w 560"/>
                <a:gd name="T75" fmla="*/ 320 h 336"/>
                <a:gd name="T76" fmla="*/ 208 w 560"/>
                <a:gd name="T77" fmla="*/ 312 h 336"/>
                <a:gd name="T78" fmla="*/ 152 w 560"/>
                <a:gd name="T79" fmla="*/ 320 h 336"/>
                <a:gd name="T80" fmla="*/ 104 w 560"/>
                <a:gd name="T81" fmla="*/ 328 h 336"/>
                <a:gd name="T82" fmla="*/ 88 w 560"/>
                <a:gd name="T83" fmla="*/ 304 h 336"/>
                <a:gd name="T84" fmla="*/ 72 w 560"/>
                <a:gd name="T85" fmla="*/ 280 h 336"/>
                <a:gd name="T86" fmla="*/ 40 w 560"/>
                <a:gd name="T87" fmla="*/ 256 h 336"/>
                <a:gd name="T88" fmla="*/ 32 w 560"/>
                <a:gd name="T89" fmla="*/ 240 h 336"/>
                <a:gd name="T90" fmla="*/ 24 w 560"/>
                <a:gd name="T91" fmla="*/ 216 h 336"/>
                <a:gd name="T92" fmla="*/ 16 w 560"/>
                <a:gd name="T93" fmla="*/ 200 h 336"/>
                <a:gd name="T94" fmla="*/ 8 w 560"/>
                <a:gd name="T95" fmla="*/ 168 h 336"/>
                <a:gd name="T96" fmla="*/ 16 w 560"/>
                <a:gd name="T97" fmla="*/ 136 h 336"/>
                <a:gd name="T98" fmla="*/ 24 w 560"/>
                <a:gd name="T99" fmla="*/ 112 h 336"/>
                <a:gd name="T100" fmla="*/ 32 w 560"/>
                <a:gd name="T101" fmla="*/ 80 h 336"/>
                <a:gd name="T102" fmla="*/ 0 w 560"/>
                <a:gd name="T103" fmla="*/ 32 h 336"/>
                <a:gd name="T104" fmla="*/ 8 w 560"/>
                <a:gd name="T105" fmla="*/ 16 h 336"/>
                <a:gd name="T106" fmla="*/ 32 w 560"/>
                <a:gd name="T107" fmla="*/ 8 h 3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0"/>
                <a:gd name="T163" fmla="*/ 0 h 336"/>
                <a:gd name="T164" fmla="*/ 560 w 560"/>
                <a:gd name="T165" fmla="*/ 336 h 3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0" h="336">
                  <a:moveTo>
                    <a:pt x="40" y="0"/>
                  </a:moveTo>
                  <a:lnTo>
                    <a:pt x="56" y="0"/>
                  </a:lnTo>
                  <a:lnTo>
                    <a:pt x="64" y="8"/>
                  </a:lnTo>
                  <a:lnTo>
                    <a:pt x="80" y="8"/>
                  </a:lnTo>
                  <a:lnTo>
                    <a:pt x="88" y="16"/>
                  </a:lnTo>
                  <a:lnTo>
                    <a:pt x="112" y="16"/>
                  </a:lnTo>
                  <a:lnTo>
                    <a:pt x="120" y="8"/>
                  </a:lnTo>
                  <a:lnTo>
                    <a:pt x="152" y="8"/>
                  </a:lnTo>
                  <a:lnTo>
                    <a:pt x="176" y="32"/>
                  </a:lnTo>
                  <a:lnTo>
                    <a:pt x="184" y="32"/>
                  </a:lnTo>
                  <a:lnTo>
                    <a:pt x="192" y="40"/>
                  </a:lnTo>
                  <a:lnTo>
                    <a:pt x="192" y="48"/>
                  </a:lnTo>
                  <a:lnTo>
                    <a:pt x="200" y="56"/>
                  </a:lnTo>
                  <a:lnTo>
                    <a:pt x="216" y="56"/>
                  </a:lnTo>
                  <a:lnTo>
                    <a:pt x="224" y="64"/>
                  </a:lnTo>
                  <a:lnTo>
                    <a:pt x="256" y="64"/>
                  </a:lnTo>
                  <a:lnTo>
                    <a:pt x="256" y="72"/>
                  </a:lnTo>
                  <a:lnTo>
                    <a:pt x="264" y="80"/>
                  </a:lnTo>
                  <a:lnTo>
                    <a:pt x="264" y="88"/>
                  </a:lnTo>
                  <a:lnTo>
                    <a:pt x="272" y="96"/>
                  </a:lnTo>
                  <a:lnTo>
                    <a:pt x="272" y="112"/>
                  </a:lnTo>
                  <a:lnTo>
                    <a:pt x="296" y="136"/>
                  </a:lnTo>
                  <a:lnTo>
                    <a:pt x="320" y="136"/>
                  </a:lnTo>
                  <a:lnTo>
                    <a:pt x="328" y="128"/>
                  </a:lnTo>
                  <a:lnTo>
                    <a:pt x="344" y="128"/>
                  </a:lnTo>
                  <a:lnTo>
                    <a:pt x="352" y="120"/>
                  </a:lnTo>
                  <a:lnTo>
                    <a:pt x="360" y="120"/>
                  </a:lnTo>
                  <a:lnTo>
                    <a:pt x="376" y="104"/>
                  </a:lnTo>
                  <a:lnTo>
                    <a:pt x="376" y="88"/>
                  </a:lnTo>
                  <a:lnTo>
                    <a:pt x="384" y="80"/>
                  </a:lnTo>
                  <a:lnTo>
                    <a:pt x="384" y="72"/>
                  </a:lnTo>
                  <a:lnTo>
                    <a:pt x="400" y="56"/>
                  </a:lnTo>
                  <a:lnTo>
                    <a:pt x="400" y="40"/>
                  </a:lnTo>
                  <a:lnTo>
                    <a:pt x="408" y="32"/>
                  </a:lnTo>
                  <a:lnTo>
                    <a:pt x="480" y="32"/>
                  </a:lnTo>
                  <a:lnTo>
                    <a:pt x="488" y="40"/>
                  </a:lnTo>
                  <a:lnTo>
                    <a:pt x="496" y="40"/>
                  </a:lnTo>
                  <a:lnTo>
                    <a:pt x="504" y="48"/>
                  </a:lnTo>
                  <a:lnTo>
                    <a:pt x="520" y="48"/>
                  </a:lnTo>
                  <a:lnTo>
                    <a:pt x="528" y="56"/>
                  </a:lnTo>
                  <a:lnTo>
                    <a:pt x="528" y="72"/>
                  </a:lnTo>
                  <a:lnTo>
                    <a:pt x="536" y="80"/>
                  </a:lnTo>
                  <a:lnTo>
                    <a:pt x="536" y="88"/>
                  </a:lnTo>
                  <a:lnTo>
                    <a:pt x="544" y="96"/>
                  </a:lnTo>
                  <a:lnTo>
                    <a:pt x="544" y="104"/>
                  </a:lnTo>
                  <a:lnTo>
                    <a:pt x="552" y="112"/>
                  </a:lnTo>
                  <a:lnTo>
                    <a:pt x="552" y="128"/>
                  </a:lnTo>
                  <a:lnTo>
                    <a:pt x="560" y="136"/>
                  </a:lnTo>
                  <a:lnTo>
                    <a:pt x="560" y="168"/>
                  </a:lnTo>
                  <a:lnTo>
                    <a:pt x="552" y="176"/>
                  </a:lnTo>
                  <a:lnTo>
                    <a:pt x="552" y="208"/>
                  </a:lnTo>
                  <a:lnTo>
                    <a:pt x="544" y="216"/>
                  </a:lnTo>
                  <a:lnTo>
                    <a:pt x="544" y="224"/>
                  </a:lnTo>
                  <a:lnTo>
                    <a:pt x="536" y="232"/>
                  </a:lnTo>
                  <a:lnTo>
                    <a:pt x="536" y="240"/>
                  </a:lnTo>
                  <a:lnTo>
                    <a:pt x="512" y="264"/>
                  </a:lnTo>
                  <a:lnTo>
                    <a:pt x="504" y="264"/>
                  </a:lnTo>
                  <a:lnTo>
                    <a:pt x="496" y="272"/>
                  </a:lnTo>
                  <a:lnTo>
                    <a:pt x="472" y="272"/>
                  </a:lnTo>
                  <a:lnTo>
                    <a:pt x="464" y="280"/>
                  </a:lnTo>
                  <a:lnTo>
                    <a:pt x="448" y="280"/>
                  </a:lnTo>
                  <a:lnTo>
                    <a:pt x="440" y="288"/>
                  </a:lnTo>
                  <a:lnTo>
                    <a:pt x="432" y="288"/>
                  </a:lnTo>
                  <a:lnTo>
                    <a:pt x="424" y="296"/>
                  </a:lnTo>
                  <a:lnTo>
                    <a:pt x="408" y="296"/>
                  </a:lnTo>
                  <a:lnTo>
                    <a:pt x="400" y="304"/>
                  </a:lnTo>
                  <a:lnTo>
                    <a:pt x="400" y="312"/>
                  </a:lnTo>
                  <a:lnTo>
                    <a:pt x="392" y="320"/>
                  </a:lnTo>
                  <a:lnTo>
                    <a:pt x="384" y="320"/>
                  </a:lnTo>
                  <a:lnTo>
                    <a:pt x="376" y="328"/>
                  </a:lnTo>
                  <a:lnTo>
                    <a:pt x="368" y="328"/>
                  </a:lnTo>
                  <a:lnTo>
                    <a:pt x="360" y="336"/>
                  </a:lnTo>
                  <a:lnTo>
                    <a:pt x="320" y="336"/>
                  </a:lnTo>
                  <a:lnTo>
                    <a:pt x="312" y="328"/>
                  </a:lnTo>
                  <a:lnTo>
                    <a:pt x="272" y="328"/>
                  </a:lnTo>
                  <a:lnTo>
                    <a:pt x="264" y="320"/>
                  </a:lnTo>
                  <a:lnTo>
                    <a:pt x="216" y="320"/>
                  </a:lnTo>
                  <a:lnTo>
                    <a:pt x="208" y="312"/>
                  </a:lnTo>
                  <a:lnTo>
                    <a:pt x="160" y="312"/>
                  </a:lnTo>
                  <a:lnTo>
                    <a:pt x="152" y="320"/>
                  </a:lnTo>
                  <a:lnTo>
                    <a:pt x="112" y="320"/>
                  </a:lnTo>
                  <a:lnTo>
                    <a:pt x="104" y="328"/>
                  </a:lnTo>
                  <a:lnTo>
                    <a:pt x="88" y="328"/>
                  </a:lnTo>
                  <a:lnTo>
                    <a:pt x="88" y="304"/>
                  </a:lnTo>
                  <a:lnTo>
                    <a:pt x="72" y="288"/>
                  </a:lnTo>
                  <a:lnTo>
                    <a:pt x="72" y="280"/>
                  </a:lnTo>
                  <a:lnTo>
                    <a:pt x="48" y="256"/>
                  </a:lnTo>
                  <a:lnTo>
                    <a:pt x="40" y="256"/>
                  </a:lnTo>
                  <a:lnTo>
                    <a:pt x="32" y="248"/>
                  </a:lnTo>
                  <a:lnTo>
                    <a:pt x="32" y="240"/>
                  </a:lnTo>
                  <a:lnTo>
                    <a:pt x="24" y="232"/>
                  </a:lnTo>
                  <a:lnTo>
                    <a:pt x="24" y="216"/>
                  </a:lnTo>
                  <a:lnTo>
                    <a:pt x="16" y="208"/>
                  </a:lnTo>
                  <a:lnTo>
                    <a:pt x="16" y="200"/>
                  </a:lnTo>
                  <a:lnTo>
                    <a:pt x="8" y="192"/>
                  </a:lnTo>
                  <a:lnTo>
                    <a:pt x="8" y="168"/>
                  </a:lnTo>
                  <a:lnTo>
                    <a:pt x="16" y="160"/>
                  </a:lnTo>
                  <a:lnTo>
                    <a:pt x="16" y="136"/>
                  </a:lnTo>
                  <a:lnTo>
                    <a:pt x="24" y="128"/>
                  </a:lnTo>
                  <a:lnTo>
                    <a:pt x="24" y="112"/>
                  </a:lnTo>
                  <a:lnTo>
                    <a:pt x="32" y="104"/>
                  </a:lnTo>
                  <a:lnTo>
                    <a:pt x="32" y="80"/>
                  </a:lnTo>
                  <a:lnTo>
                    <a:pt x="0" y="48"/>
                  </a:lnTo>
                  <a:lnTo>
                    <a:pt x="0" y="32"/>
                  </a:lnTo>
                  <a:lnTo>
                    <a:pt x="8" y="24"/>
                  </a:lnTo>
                  <a:lnTo>
                    <a:pt x="8" y="16"/>
                  </a:lnTo>
                  <a:lnTo>
                    <a:pt x="16" y="8"/>
                  </a:lnTo>
                  <a:lnTo>
                    <a:pt x="32" y="8"/>
                  </a:lnTo>
                  <a:lnTo>
                    <a:pt x="40" y="0"/>
                  </a:lnTo>
                  <a:close/>
                </a:path>
              </a:pathLst>
            </a:custGeom>
            <a:solidFill>
              <a:srgbClr val="C0C0C0">
                <a:alpha val="70195"/>
              </a:srgbClr>
            </a:solidFill>
            <a:ln w="12700">
              <a:noFill/>
              <a:round/>
              <a:headEnd/>
              <a:tailEnd/>
            </a:ln>
          </p:spPr>
          <p:txBody>
            <a:bodyPr/>
            <a:lstStyle/>
            <a:p>
              <a:endParaRPr lang="ja-JP" altLang="en-US"/>
            </a:p>
          </p:txBody>
        </p:sp>
        <p:sp>
          <p:nvSpPr>
            <p:cNvPr id="23" name="Freeform 25"/>
            <p:cNvSpPr>
              <a:spLocks noChangeAspect="1"/>
            </p:cNvSpPr>
            <p:nvPr/>
          </p:nvSpPr>
          <p:spPr bwMode="auto">
            <a:xfrm>
              <a:off x="2162" y="1328"/>
              <a:ext cx="280" cy="312"/>
            </a:xfrm>
            <a:custGeom>
              <a:avLst/>
              <a:gdLst>
                <a:gd name="T0" fmla="*/ 240 w 280"/>
                <a:gd name="T1" fmla="*/ 8 h 312"/>
                <a:gd name="T2" fmla="*/ 248 w 280"/>
                <a:gd name="T3" fmla="*/ 24 h 312"/>
                <a:gd name="T4" fmla="*/ 256 w 280"/>
                <a:gd name="T5" fmla="*/ 48 h 312"/>
                <a:gd name="T6" fmla="*/ 248 w 280"/>
                <a:gd name="T7" fmla="*/ 80 h 312"/>
                <a:gd name="T8" fmla="*/ 256 w 280"/>
                <a:gd name="T9" fmla="*/ 120 h 312"/>
                <a:gd name="T10" fmla="*/ 280 w 280"/>
                <a:gd name="T11" fmla="*/ 128 h 312"/>
                <a:gd name="T12" fmla="*/ 264 w 280"/>
                <a:gd name="T13" fmla="*/ 160 h 312"/>
                <a:gd name="T14" fmla="*/ 256 w 280"/>
                <a:gd name="T15" fmla="*/ 176 h 312"/>
                <a:gd name="T16" fmla="*/ 248 w 280"/>
                <a:gd name="T17" fmla="*/ 192 h 312"/>
                <a:gd name="T18" fmla="*/ 232 w 280"/>
                <a:gd name="T19" fmla="*/ 216 h 312"/>
                <a:gd name="T20" fmla="*/ 216 w 280"/>
                <a:gd name="T21" fmla="*/ 240 h 312"/>
                <a:gd name="T22" fmla="*/ 192 w 280"/>
                <a:gd name="T23" fmla="*/ 272 h 312"/>
                <a:gd name="T24" fmla="*/ 184 w 280"/>
                <a:gd name="T25" fmla="*/ 288 h 312"/>
                <a:gd name="T26" fmla="*/ 176 w 280"/>
                <a:gd name="T27" fmla="*/ 312 h 312"/>
                <a:gd name="T28" fmla="*/ 152 w 280"/>
                <a:gd name="T29" fmla="*/ 304 h 312"/>
                <a:gd name="T30" fmla="*/ 128 w 280"/>
                <a:gd name="T31" fmla="*/ 288 h 312"/>
                <a:gd name="T32" fmla="*/ 96 w 280"/>
                <a:gd name="T33" fmla="*/ 304 h 312"/>
                <a:gd name="T34" fmla="*/ 80 w 280"/>
                <a:gd name="T35" fmla="*/ 312 h 312"/>
                <a:gd name="T36" fmla="*/ 72 w 280"/>
                <a:gd name="T37" fmla="*/ 288 h 312"/>
                <a:gd name="T38" fmla="*/ 64 w 280"/>
                <a:gd name="T39" fmla="*/ 272 h 312"/>
                <a:gd name="T40" fmla="*/ 56 w 280"/>
                <a:gd name="T41" fmla="*/ 256 h 312"/>
                <a:gd name="T42" fmla="*/ 48 w 280"/>
                <a:gd name="T43" fmla="*/ 232 h 312"/>
                <a:gd name="T44" fmla="*/ 24 w 280"/>
                <a:gd name="T45" fmla="*/ 224 h 312"/>
                <a:gd name="T46" fmla="*/ 8 w 280"/>
                <a:gd name="T47" fmla="*/ 216 h 312"/>
                <a:gd name="T48" fmla="*/ 0 w 280"/>
                <a:gd name="T49" fmla="*/ 176 h 312"/>
                <a:gd name="T50" fmla="*/ 8 w 280"/>
                <a:gd name="T51" fmla="*/ 160 h 312"/>
                <a:gd name="T52" fmla="*/ 24 w 280"/>
                <a:gd name="T53" fmla="*/ 136 h 312"/>
                <a:gd name="T54" fmla="*/ 48 w 280"/>
                <a:gd name="T55" fmla="*/ 128 h 312"/>
                <a:gd name="T56" fmla="*/ 56 w 280"/>
                <a:gd name="T57" fmla="*/ 112 h 312"/>
                <a:gd name="T58" fmla="*/ 72 w 280"/>
                <a:gd name="T59" fmla="*/ 80 h 312"/>
                <a:gd name="T60" fmla="*/ 80 w 280"/>
                <a:gd name="T61" fmla="*/ 56 h 312"/>
                <a:gd name="T62" fmla="*/ 96 w 280"/>
                <a:gd name="T63" fmla="*/ 48 h 312"/>
                <a:gd name="T64" fmla="*/ 112 w 280"/>
                <a:gd name="T65" fmla="*/ 40 h 312"/>
                <a:gd name="T66" fmla="*/ 128 w 280"/>
                <a:gd name="T67" fmla="*/ 32 h 312"/>
                <a:gd name="T68" fmla="*/ 176 w 280"/>
                <a:gd name="T69" fmla="*/ 24 h 312"/>
                <a:gd name="T70" fmla="*/ 200 w 280"/>
                <a:gd name="T71" fmla="*/ 16 h 312"/>
                <a:gd name="T72" fmla="*/ 224 w 280"/>
                <a:gd name="T73" fmla="*/ 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0"/>
                <a:gd name="T112" fmla="*/ 0 h 312"/>
                <a:gd name="T113" fmla="*/ 280 w 280"/>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0" h="312">
                  <a:moveTo>
                    <a:pt x="232" y="0"/>
                  </a:moveTo>
                  <a:lnTo>
                    <a:pt x="240" y="8"/>
                  </a:lnTo>
                  <a:lnTo>
                    <a:pt x="240" y="16"/>
                  </a:lnTo>
                  <a:lnTo>
                    <a:pt x="248" y="24"/>
                  </a:lnTo>
                  <a:lnTo>
                    <a:pt x="248" y="40"/>
                  </a:lnTo>
                  <a:lnTo>
                    <a:pt x="256" y="48"/>
                  </a:lnTo>
                  <a:lnTo>
                    <a:pt x="256" y="72"/>
                  </a:lnTo>
                  <a:lnTo>
                    <a:pt x="248" y="80"/>
                  </a:lnTo>
                  <a:lnTo>
                    <a:pt x="248" y="112"/>
                  </a:lnTo>
                  <a:lnTo>
                    <a:pt x="256" y="120"/>
                  </a:lnTo>
                  <a:lnTo>
                    <a:pt x="272" y="120"/>
                  </a:lnTo>
                  <a:lnTo>
                    <a:pt x="280" y="128"/>
                  </a:lnTo>
                  <a:lnTo>
                    <a:pt x="280" y="144"/>
                  </a:lnTo>
                  <a:lnTo>
                    <a:pt x="264" y="160"/>
                  </a:lnTo>
                  <a:lnTo>
                    <a:pt x="264" y="168"/>
                  </a:lnTo>
                  <a:lnTo>
                    <a:pt x="256" y="176"/>
                  </a:lnTo>
                  <a:lnTo>
                    <a:pt x="256" y="184"/>
                  </a:lnTo>
                  <a:lnTo>
                    <a:pt x="248" y="192"/>
                  </a:lnTo>
                  <a:lnTo>
                    <a:pt x="248" y="200"/>
                  </a:lnTo>
                  <a:lnTo>
                    <a:pt x="232" y="216"/>
                  </a:lnTo>
                  <a:lnTo>
                    <a:pt x="232" y="224"/>
                  </a:lnTo>
                  <a:lnTo>
                    <a:pt x="216" y="240"/>
                  </a:lnTo>
                  <a:lnTo>
                    <a:pt x="216" y="248"/>
                  </a:lnTo>
                  <a:lnTo>
                    <a:pt x="192" y="272"/>
                  </a:lnTo>
                  <a:lnTo>
                    <a:pt x="192" y="280"/>
                  </a:lnTo>
                  <a:lnTo>
                    <a:pt x="184" y="288"/>
                  </a:lnTo>
                  <a:lnTo>
                    <a:pt x="184" y="304"/>
                  </a:lnTo>
                  <a:lnTo>
                    <a:pt x="176" y="312"/>
                  </a:lnTo>
                  <a:lnTo>
                    <a:pt x="160" y="312"/>
                  </a:lnTo>
                  <a:lnTo>
                    <a:pt x="152" y="304"/>
                  </a:lnTo>
                  <a:lnTo>
                    <a:pt x="144" y="304"/>
                  </a:lnTo>
                  <a:lnTo>
                    <a:pt x="128" y="288"/>
                  </a:lnTo>
                  <a:lnTo>
                    <a:pt x="112" y="288"/>
                  </a:lnTo>
                  <a:lnTo>
                    <a:pt x="96" y="304"/>
                  </a:lnTo>
                  <a:lnTo>
                    <a:pt x="88" y="304"/>
                  </a:lnTo>
                  <a:lnTo>
                    <a:pt x="80" y="312"/>
                  </a:lnTo>
                  <a:lnTo>
                    <a:pt x="72" y="304"/>
                  </a:lnTo>
                  <a:lnTo>
                    <a:pt x="72" y="288"/>
                  </a:lnTo>
                  <a:lnTo>
                    <a:pt x="64" y="280"/>
                  </a:lnTo>
                  <a:lnTo>
                    <a:pt x="64" y="272"/>
                  </a:lnTo>
                  <a:lnTo>
                    <a:pt x="56" y="264"/>
                  </a:lnTo>
                  <a:lnTo>
                    <a:pt x="56" y="256"/>
                  </a:lnTo>
                  <a:lnTo>
                    <a:pt x="48" y="248"/>
                  </a:lnTo>
                  <a:lnTo>
                    <a:pt x="48" y="232"/>
                  </a:lnTo>
                  <a:lnTo>
                    <a:pt x="40" y="224"/>
                  </a:lnTo>
                  <a:lnTo>
                    <a:pt x="24" y="224"/>
                  </a:lnTo>
                  <a:lnTo>
                    <a:pt x="16" y="216"/>
                  </a:lnTo>
                  <a:lnTo>
                    <a:pt x="8" y="216"/>
                  </a:lnTo>
                  <a:lnTo>
                    <a:pt x="0" y="208"/>
                  </a:lnTo>
                  <a:lnTo>
                    <a:pt x="0" y="176"/>
                  </a:lnTo>
                  <a:lnTo>
                    <a:pt x="8" y="168"/>
                  </a:lnTo>
                  <a:lnTo>
                    <a:pt x="8" y="160"/>
                  </a:lnTo>
                  <a:lnTo>
                    <a:pt x="24" y="144"/>
                  </a:lnTo>
                  <a:lnTo>
                    <a:pt x="24" y="136"/>
                  </a:lnTo>
                  <a:lnTo>
                    <a:pt x="32" y="128"/>
                  </a:lnTo>
                  <a:lnTo>
                    <a:pt x="48" y="128"/>
                  </a:lnTo>
                  <a:lnTo>
                    <a:pt x="56" y="120"/>
                  </a:lnTo>
                  <a:lnTo>
                    <a:pt x="56" y="112"/>
                  </a:lnTo>
                  <a:lnTo>
                    <a:pt x="72" y="96"/>
                  </a:lnTo>
                  <a:lnTo>
                    <a:pt x="72" y="80"/>
                  </a:lnTo>
                  <a:lnTo>
                    <a:pt x="80" y="72"/>
                  </a:lnTo>
                  <a:lnTo>
                    <a:pt x="80" y="56"/>
                  </a:lnTo>
                  <a:lnTo>
                    <a:pt x="88" y="48"/>
                  </a:lnTo>
                  <a:lnTo>
                    <a:pt x="96" y="48"/>
                  </a:lnTo>
                  <a:lnTo>
                    <a:pt x="104" y="40"/>
                  </a:lnTo>
                  <a:lnTo>
                    <a:pt x="112" y="40"/>
                  </a:lnTo>
                  <a:lnTo>
                    <a:pt x="120" y="32"/>
                  </a:lnTo>
                  <a:lnTo>
                    <a:pt x="128" y="32"/>
                  </a:lnTo>
                  <a:lnTo>
                    <a:pt x="136" y="24"/>
                  </a:lnTo>
                  <a:lnTo>
                    <a:pt x="176" y="24"/>
                  </a:lnTo>
                  <a:lnTo>
                    <a:pt x="184" y="16"/>
                  </a:lnTo>
                  <a:lnTo>
                    <a:pt x="200" y="16"/>
                  </a:lnTo>
                  <a:lnTo>
                    <a:pt x="208" y="8"/>
                  </a:lnTo>
                  <a:lnTo>
                    <a:pt x="224" y="8"/>
                  </a:lnTo>
                  <a:lnTo>
                    <a:pt x="232" y="0"/>
                  </a:lnTo>
                  <a:close/>
                </a:path>
              </a:pathLst>
            </a:custGeom>
            <a:solidFill>
              <a:srgbClr val="C0C0C0">
                <a:alpha val="70195"/>
              </a:srgbClr>
            </a:solidFill>
            <a:ln w="12700">
              <a:noFill/>
              <a:round/>
              <a:headEnd/>
              <a:tailEnd/>
            </a:ln>
          </p:spPr>
          <p:txBody>
            <a:bodyPr/>
            <a:lstStyle/>
            <a:p>
              <a:endParaRPr lang="ja-JP" altLang="en-US"/>
            </a:p>
          </p:txBody>
        </p:sp>
        <p:sp>
          <p:nvSpPr>
            <p:cNvPr id="24" name="Freeform 26"/>
            <p:cNvSpPr>
              <a:spLocks noChangeAspect="1"/>
            </p:cNvSpPr>
            <p:nvPr/>
          </p:nvSpPr>
          <p:spPr bwMode="auto">
            <a:xfrm>
              <a:off x="2330" y="1456"/>
              <a:ext cx="504" cy="352"/>
            </a:xfrm>
            <a:custGeom>
              <a:avLst/>
              <a:gdLst>
                <a:gd name="T0" fmla="*/ 136 w 504"/>
                <a:gd name="T1" fmla="*/ 0 h 352"/>
                <a:gd name="T2" fmla="*/ 160 w 504"/>
                <a:gd name="T3" fmla="*/ 16 h 352"/>
                <a:gd name="T4" fmla="*/ 184 w 504"/>
                <a:gd name="T5" fmla="*/ 24 h 352"/>
                <a:gd name="T6" fmla="*/ 208 w 504"/>
                <a:gd name="T7" fmla="*/ 40 h 352"/>
                <a:gd name="T8" fmla="*/ 224 w 504"/>
                <a:gd name="T9" fmla="*/ 48 h 352"/>
                <a:gd name="T10" fmla="*/ 264 w 504"/>
                <a:gd name="T11" fmla="*/ 56 h 352"/>
                <a:gd name="T12" fmla="*/ 280 w 504"/>
                <a:gd name="T13" fmla="*/ 64 h 352"/>
                <a:gd name="T14" fmla="*/ 296 w 504"/>
                <a:gd name="T15" fmla="*/ 72 h 352"/>
                <a:gd name="T16" fmla="*/ 320 w 504"/>
                <a:gd name="T17" fmla="*/ 80 h 352"/>
                <a:gd name="T18" fmla="*/ 328 w 504"/>
                <a:gd name="T19" fmla="*/ 104 h 352"/>
                <a:gd name="T20" fmla="*/ 344 w 504"/>
                <a:gd name="T21" fmla="*/ 128 h 352"/>
                <a:gd name="T22" fmla="*/ 352 w 504"/>
                <a:gd name="T23" fmla="*/ 152 h 352"/>
                <a:gd name="T24" fmla="*/ 368 w 504"/>
                <a:gd name="T25" fmla="*/ 160 h 352"/>
                <a:gd name="T26" fmla="*/ 384 w 504"/>
                <a:gd name="T27" fmla="*/ 168 h 352"/>
                <a:gd name="T28" fmla="*/ 432 w 504"/>
                <a:gd name="T29" fmla="*/ 184 h 352"/>
                <a:gd name="T30" fmla="*/ 456 w 504"/>
                <a:gd name="T31" fmla="*/ 176 h 352"/>
                <a:gd name="T32" fmla="*/ 472 w 504"/>
                <a:gd name="T33" fmla="*/ 184 h 352"/>
                <a:gd name="T34" fmla="*/ 480 w 504"/>
                <a:gd name="T35" fmla="*/ 216 h 352"/>
                <a:gd name="T36" fmla="*/ 496 w 504"/>
                <a:gd name="T37" fmla="*/ 240 h 352"/>
                <a:gd name="T38" fmla="*/ 504 w 504"/>
                <a:gd name="T39" fmla="*/ 256 h 352"/>
                <a:gd name="T40" fmla="*/ 496 w 504"/>
                <a:gd name="T41" fmla="*/ 280 h 352"/>
                <a:gd name="T42" fmla="*/ 448 w 504"/>
                <a:gd name="T43" fmla="*/ 288 h 352"/>
                <a:gd name="T44" fmla="*/ 400 w 504"/>
                <a:gd name="T45" fmla="*/ 296 h 352"/>
                <a:gd name="T46" fmla="*/ 360 w 504"/>
                <a:gd name="T47" fmla="*/ 312 h 352"/>
                <a:gd name="T48" fmla="*/ 344 w 504"/>
                <a:gd name="T49" fmla="*/ 320 h 352"/>
                <a:gd name="T50" fmla="*/ 328 w 504"/>
                <a:gd name="T51" fmla="*/ 328 h 352"/>
                <a:gd name="T52" fmla="*/ 304 w 504"/>
                <a:gd name="T53" fmla="*/ 336 h 352"/>
                <a:gd name="T54" fmla="*/ 288 w 504"/>
                <a:gd name="T55" fmla="*/ 344 h 352"/>
                <a:gd name="T56" fmla="*/ 224 w 504"/>
                <a:gd name="T57" fmla="*/ 336 h 352"/>
                <a:gd name="T58" fmla="*/ 184 w 504"/>
                <a:gd name="T59" fmla="*/ 344 h 352"/>
                <a:gd name="T60" fmla="*/ 136 w 504"/>
                <a:gd name="T61" fmla="*/ 352 h 352"/>
                <a:gd name="T62" fmla="*/ 120 w 504"/>
                <a:gd name="T63" fmla="*/ 344 h 352"/>
                <a:gd name="T64" fmla="*/ 80 w 504"/>
                <a:gd name="T65" fmla="*/ 328 h 352"/>
                <a:gd name="T66" fmla="*/ 8 w 504"/>
                <a:gd name="T67" fmla="*/ 312 h 352"/>
                <a:gd name="T68" fmla="*/ 0 w 504"/>
                <a:gd name="T69" fmla="*/ 288 h 352"/>
                <a:gd name="T70" fmla="*/ 8 w 504"/>
                <a:gd name="T71" fmla="*/ 232 h 352"/>
                <a:gd name="T72" fmla="*/ 16 w 504"/>
                <a:gd name="T73" fmla="*/ 176 h 352"/>
                <a:gd name="T74" fmla="*/ 24 w 504"/>
                <a:gd name="T75" fmla="*/ 152 h 352"/>
                <a:gd name="T76" fmla="*/ 48 w 504"/>
                <a:gd name="T77" fmla="*/ 120 h 352"/>
                <a:gd name="T78" fmla="*/ 64 w 504"/>
                <a:gd name="T79" fmla="*/ 96 h 352"/>
                <a:gd name="T80" fmla="*/ 80 w 504"/>
                <a:gd name="T81" fmla="*/ 72 h 352"/>
                <a:gd name="T82" fmla="*/ 88 w 504"/>
                <a:gd name="T83" fmla="*/ 56 h 352"/>
                <a:gd name="T84" fmla="*/ 96 w 504"/>
                <a:gd name="T85" fmla="*/ 40 h 352"/>
                <a:gd name="T86" fmla="*/ 112 w 504"/>
                <a:gd name="T87" fmla="*/ 1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4"/>
                <a:gd name="T133" fmla="*/ 0 h 352"/>
                <a:gd name="T134" fmla="*/ 504 w 504"/>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4" h="352">
                  <a:moveTo>
                    <a:pt x="112" y="0"/>
                  </a:moveTo>
                  <a:lnTo>
                    <a:pt x="136" y="0"/>
                  </a:lnTo>
                  <a:lnTo>
                    <a:pt x="152" y="16"/>
                  </a:lnTo>
                  <a:lnTo>
                    <a:pt x="160" y="16"/>
                  </a:lnTo>
                  <a:lnTo>
                    <a:pt x="168" y="24"/>
                  </a:lnTo>
                  <a:lnTo>
                    <a:pt x="184" y="24"/>
                  </a:lnTo>
                  <a:lnTo>
                    <a:pt x="200" y="40"/>
                  </a:lnTo>
                  <a:lnTo>
                    <a:pt x="208" y="40"/>
                  </a:lnTo>
                  <a:lnTo>
                    <a:pt x="216" y="48"/>
                  </a:lnTo>
                  <a:lnTo>
                    <a:pt x="224" y="48"/>
                  </a:lnTo>
                  <a:lnTo>
                    <a:pt x="232" y="56"/>
                  </a:lnTo>
                  <a:lnTo>
                    <a:pt x="264" y="56"/>
                  </a:lnTo>
                  <a:lnTo>
                    <a:pt x="272" y="64"/>
                  </a:lnTo>
                  <a:lnTo>
                    <a:pt x="280" y="64"/>
                  </a:lnTo>
                  <a:lnTo>
                    <a:pt x="288" y="72"/>
                  </a:lnTo>
                  <a:lnTo>
                    <a:pt x="296" y="72"/>
                  </a:lnTo>
                  <a:lnTo>
                    <a:pt x="304" y="80"/>
                  </a:lnTo>
                  <a:lnTo>
                    <a:pt x="320" y="80"/>
                  </a:lnTo>
                  <a:lnTo>
                    <a:pt x="328" y="88"/>
                  </a:lnTo>
                  <a:lnTo>
                    <a:pt x="328" y="104"/>
                  </a:lnTo>
                  <a:lnTo>
                    <a:pt x="344" y="120"/>
                  </a:lnTo>
                  <a:lnTo>
                    <a:pt x="344" y="128"/>
                  </a:lnTo>
                  <a:lnTo>
                    <a:pt x="352" y="136"/>
                  </a:lnTo>
                  <a:lnTo>
                    <a:pt x="352" y="152"/>
                  </a:lnTo>
                  <a:lnTo>
                    <a:pt x="360" y="160"/>
                  </a:lnTo>
                  <a:lnTo>
                    <a:pt x="368" y="160"/>
                  </a:lnTo>
                  <a:lnTo>
                    <a:pt x="376" y="168"/>
                  </a:lnTo>
                  <a:lnTo>
                    <a:pt x="384" y="168"/>
                  </a:lnTo>
                  <a:lnTo>
                    <a:pt x="400" y="184"/>
                  </a:lnTo>
                  <a:lnTo>
                    <a:pt x="432" y="184"/>
                  </a:lnTo>
                  <a:lnTo>
                    <a:pt x="440" y="176"/>
                  </a:lnTo>
                  <a:lnTo>
                    <a:pt x="456" y="176"/>
                  </a:lnTo>
                  <a:lnTo>
                    <a:pt x="464" y="184"/>
                  </a:lnTo>
                  <a:lnTo>
                    <a:pt x="472" y="184"/>
                  </a:lnTo>
                  <a:lnTo>
                    <a:pt x="480" y="192"/>
                  </a:lnTo>
                  <a:lnTo>
                    <a:pt x="480" y="216"/>
                  </a:lnTo>
                  <a:lnTo>
                    <a:pt x="496" y="232"/>
                  </a:lnTo>
                  <a:lnTo>
                    <a:pt x="496" y="240"/>
                  </a:lnTo>
                  <a:lnTo>
                    <a:pt x="504" y="248"/>
                  </a:lnTo>
                  <a:lnTo>
                    <a:pt x="504" y="256"/>
                  </a:lnTo>
                  <a:lnTo>
                    <a:pt x="496" y="264"/>
                  </a:lnTo>
                  <a:lnTo>
                    <a:pt x="496" y="280"/>
                  </a:lnTo>
                  <a:lnTo>
                    <a:pt x="456" y="280"/>
                  </a:lnTo>
                  <a:lnTo>
                    <a:pt x="448" y="288"/>
                  </a:lnTo>
                  <a:lnTo>
                    <a:pt x="408" y="288"/>
                  </a:lnTo>
                  <a:lnTo>
                    <a:pt x="400" y="296"/>
                  </a:lnTo>
                  <a:lnTo>
                    <a:pt x="376" y="296"/>
                  </a:lnTo>
                  <a:lnTo>
                    <a:pt x="360" y="312"/>
                  </a:lnTo>
                  <a:lnTo>
                    <a:pt x="352" y="312"/>
                  </a:lnTo>
                  <a:lnTo>
                    <a:pt x="344" y="320"/>
                  </a:lnTo>
                  <a:lnTo>
                    <a:pt x="336" y="320"/>
                  </a:lnTo>
                  <a:lnTo>
                    <a:pt x="328" y="328"/>
                  </a:lnTo>
                  <a:lnTo>
                    <a:pt x="312" y="328"/>
                  </a:lnTo>
                  <a:lnTo>
                    <a:pt x="304" y="336"/>
                  </a:lnTo>
                  <a:lnTo>
                    <a:pt x="296" y="336"/>
                  </a:lnTo>
                  <a:lnTo>
                    <a:pt x="288" y="344"/>
                  </a:lnTo>
                  <a:lnTo>
                    <a:pt x="232" y="344"/>
                  </a:lnTo>
                  <a:lnTo>
                    <a:pt x="224" y="336"/>
                  </a:lnTo>
                  <a:lnTo>
                    <a:pt x="192" y="336"/>
                  </a:lnTo>
                  <a:lnTo>
                    <a:pt x="184" y="344"/>
                  </a:lnTo>
                  <a:lnTo>
                    <a:pt x="144" y="344"/>
                  </a:lnTo>
                  <a:lnTo>
                    <a:pt x="136" y="352"/>
                  </a:lnTo>
                  <a:lnTo>
                    <a:pt x="128" y="352"/>
                  </a:lnTo>
                  <a:lnTo>
                    <a:pt x="120" y="344"/>
                  </a:lnTo>
                  <a:lnTo>
                    <a:pt x="96" y="344"/>
                  </a:lnTo>
                  <a:lnTo>
                    <a:pt x="80" y="328"/>
                  </a:lnTo>
                  <a:lnTo>
                    <a:pt x="24" y="328"/>
                  </a:lnTo>
                  <a:lnTo>
                    <a:pt x="8" y="312"/>
                  </a:lnTo>
                  <a:lnTo>
                    <a:pt x="8" y="296"/>
                  </a:lnTo>
                  <a:lnTo>
                    <a:pt x="0" y="288"/>
                  </a:lnTo>
                  <a:lnTo>
                    <a:pt x="0" y="240"/>
                  </a:lnTo>
                  <a:lnTo>
                    <a:pt x="8" y="232"/>
                  </a:lnTo>
                  <a:lnTo>
                    <a:pt x="8" y="184"/>
                  </a:lnTo>
                  <a:lnTo>
                    <a:pt x="16" y="176"/>
                  </a:lnTo>
                  <a:lnTo>
                    <a:pt x="16" y="160"/>
                  </a:lnTo>
                  <a:lnTo>
                    <a:pt x="24" y="152"/>
                  </a:lnTo>
                  <a:lnTo>
                    <a:pt x="24" y="144"/>
                  </a:lnTo>
                  <a:lnTo>
                    <a:pt x="48" y="120"/>
                  </a:lnTo>
                  <a:lnTo>
                    <a:pt x="48" y="112"/>
                  </a:lnTo>
                  <a:lnTo>
                    <a:pt x="64" y="96"/>
                  </a:lnTo>
                  <a:lnTo>
                    <a:pt x="64" y="88"/>
                  </a:lnTo>
                  <a:lnTo>
                    <a:pt x="80" y="72"/>
                  </a:lnTo>
                  <a:lnTo>
                    <a:pt x="80" y="64"/>
                  </a:lnTo>
                  <a:lnTo>
                    <a:pt x="88" y="56"/>
                  </a:lnTo>
                  <a:lnTo>
                    <a:pt x="88" y="48"/>
                  </a:lnTo>
                  <a:lnTo>
                    <a:pt x="96" y="40"/>
                  </a:lnTo>
                  <a:lnTo>
                    <a:pt x="96" y="32"/>
                  </a:lnTo>
                  <a:lnTo>
                    <a:pt x="112" y="16"/>
                  </a:lnTo>
                  <a:lnTo>
                    <a:pt x="112" y="0"/>
                  </a:lnTo>
                  <a:close/>
                </a:path>
              </a:pathLst>
            </a:custGeom>
            <a:solidFill>
              <a:srgbClr val="C0C0C0">
                <a:alpha val="70195"/>
              </a:srgbClr>
            </a:solidFill>
            <a:ln w="12700">
              <a:noFill/>
              <a:round/>
              <a:headEnd/>
              <a:tailEnd/>
            </a:ln>
          </p:spPr>
          <p:txBody>
            <a:bodyPr/>
            <a:lstStyle/>
            <a:p>
              <a:endParaRPr lang="ja-JP" altLang="en-US"/>
            </a:p>
          </p:txBody>
        </p:sp>
        <p:sp>
          <p:nvSpPr>
            <p:cNvPr id="25" name="Freeform 27"/>
            <p:cNvSpPr>
              <a:spLocks noChangeAspect="1"/>
            </p:cNvSpPr>
            <p:nvPr/>
          </p:nvSpPr>
          <p:spPr bwMode="auto">
            <a:xfrm>
              <a:off x="2826" y="1632"/>
              <a:ext cx="384" cy="352"/>
            </a:xfrm>
            <a:custGeom>
              <a:avLst/>
              <a:gdLst>
                <a:gd name="T0" fmla="*/ 168 w 384"/>
                <a:gd name="T1" fmla="*/ 0 h 352"/>
                <a:gd name="T2" fmla="*/ 224 w 384"/>
                <a:gd name="T3" fmla="*/ 8 h 352"/>
                <a:gd name="T4" fmla="*/ 240 w 384"/>
                <a:gd name="T5" fmla="*/ 16 h 352"/>
                <a:gd name="T6" fmla="*/ 264 w 384"/>
                <a:gd name="T7" fmla="*/ 24 h 352"/>
                <a:gd name="T8" fmla="*/ 288 w 384"/>
                <a:gd name="T9" fmla="*/ 56 h 352"/>
                <a:gd name="T10" fmla="*/ 296 w 384"/>
                <a:gd name="T11" fmla="*/ 104 h 352"/>
                <a:gd name="T12" fmla="*/ 272 w 384"/>
                <a:gd name="T13" fmla="*/ 160 h 352"/>
                <a:gd name="T14" fmla="*/ 296 w 384"/>
                <a:gd name="T15" fmla="*/ 168 h 352"/>
                <a:gd name="T16" fmla="*/ 320 w 384"/>
                <a:gd name="T17" fmla="*/ 176 h 352"/>
                <a:gd name="T18" fmla="*/ 344 w 384"/>
                <a:gd name="T19" fmla="*/ 184 h 352"/>
                <a:gd name="T20" fmla="*/ 360 w 384"/>
                <a:gd name="T21" fmla="*/ 208 h 352"/>
                <a:gd name="T22" fmla="*/ 376 w 384"/>
                <a:gd name="T23" fmla="*/ 240 h 352"/>
                <a:gd name="T24" fmla="*/ 384 w 384"/>
                <a:gd name="T25" fmla="*/ 264 h 352"/>
                <a:gd name="T26" fmla="*/ 376 w 384"/>
                <a:gd name="T27" fmla="*/ 288 h 352"/>
                <a:gd name="T28" fmla="*/ 360 w 384"/>
                <a:gd name="T29" fmla="*/ 296 h 352"/>
                <a:gd name="T30" fmla="*/ 352 w 384"/>
                <a:gd name="T31" fmla="*/ 320 h 352"/>
                <a:gd name="T32" fmla="*/ 344 w 384"/>
                <a:gd name="T33" fmla="*/ 344 h 352"/>
                <a:gd name="T34" fmla="*/ 328 w 384"/>
                <a:gd name="T35" fmla="*/ 352 h 352"/>
                <a:gd name="T36" fmla="*/ 296 w 384"/>
                <a:gd name="T37" fmla="*/ 344 h 352"/>
                <a:gd name="T38" fmla="*/ 288 w 384"/>
                <a:gd name="T39" fmla="*/ 328 h 352"/>
                <a:gd name="T40" fmla="*/ 272 w 384"/>
                <a:gd name="T41" fmla="*/ 288 h 352"/>
                <a:gd name="T42" fmla="*/ 240 w 384"/>
                <a:gd name="T43" fmla="*/ 296 h 352"/>
                <a:gd name="T44" fmla="*/ 216 w 384"/>
                <a:gd name="T45" fmla="*/ 288 h 352"/>
                <a:gd name="T46" fmla="*/ 208 w 384"/>
                <a:gd name="T47" fmla="*/ 264 h 352"/>
                <a:gd name="T48" fmla="*/ 160 w 384"/>
                <a:gd name="T49" fmla="*/ 272 h 352"/>
                <a:gd name="T50" fmla="*/ 80 w 384"/>
                <a:gd name="T51" fmla="*/ 264 h 352"/>
                <a:gd name="T52" fmla="*/ 48 w 384"/>
                <a:gd name="T53" fmla="*/ 256 h 352"/>
                <a:gd name="T54" fmla="*/ 24 w 384"/>
                <a:gd name="T55" fmla="*/ 248 h 352"/>
                <a:gd name="T56" fmla="*/ 16 w 384"/>
                <a:gd name="T57" fmla="*/ 168 h 352"/>
                <a:gd name="T58" fmla="*/ 8 w 384"/>
                <a:gd name="T59" fmla="*/ 120 h 352"/>
                <a:gd name="T60" fmla="*/ 0 w 384"/>
                <a:gd name="T61" fmla="*/ 88 h 352"/>
                <a:gd name="T62" fmla="*/ 16 w 384"/>
                <a:gd name="T63" fmla="*/ 88 h 352"/>
                <a:gd name="T64" fmla="*/ 32 w 384"/>
                <a:gd name="T65" fmla="*/ 80 h 352"/>
                <a:gd name="T66" fmla="*/ 40 w 384"/>
                <a:gd name="T67" fmla="*/ 64 h 352"/>
                <a:gd name="T68" fmla="*/ 48 w 384"/>
                <a:gd name="T69" fmla="*/ 40 h 352"/>
                <a:gd name="T70" fmla="*/ 64 w 384"/>
                <a:gd name="T71" fmla="*/ 32 h 352"/>
                <a:gd name="T72" fmla="*/ 72 w 384"/>
                <a:gd name="T73" fmla="*/ 8 h 352"/>
                <a:gd name="T74" fmla="*/ 128 w 384"/>
                <a:gd name="T75" fmla="*/ 0 h 3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4"/>
                <a:gd name="T115" fmla="*/ 0 h 352"/>
                <a:gd name="T116" fmla="*/ 384 w 384"/>
                <a:gd name="T117" fmla="*/ 352 h 3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4" h="352">
                  <a:moveTo>
                    <a:pt x="128" y="0"/>
                  </a:moveTo>
                  <a:lnTo>
                    <a:pt x="168" y="0"/>
                  </a:lnTo>
                  <a:lnTo>
                    <a:pt x="176" y="8"/>
                  </a:lnTo>
                  <a:lnTo>
                    <a:pt x="224" y="8"/>
                  </a:lnTo>
                  <a:lnTo>
                    <a:pt x="232" y="16"/>
                  </a:lnTo>
                  <a:lnTo>
                    <a:pt x="240" y="16"/>
                  </a:lnTo>
                  <a:lnTo>
                    <a:pt x="248" y="24"/>
                  </a:lnTo>
                  <a:lnTo>
                    <a:pt x="264" y="24"/>
                  </a:lnTo>
                  <a:lnTo>
                    <a:pt x="288" y="48"/>
                  </a:lnTo>
                  <a:lnTo>
                    <a:pt x="288" y="56"/>
                  </a:lnTo>
                  <a:lnTo>
                    <a:pt x="296" y="64"/>
                  </a:lnTo>
                  <a:lnTo>
                    <a:pt x="296" y="104"/>
                  </a:lnTo>
                  <a:lnTo>
                    <a:pt x="272" y="128"/>
                  </a:lnTo>
                  <a:lnTo>
                    <a:pt x="272" y="160"/>
                  </a:lnTo>
                  <a:lnTo>
                    <a:pt x="280" y="168"/>
                  </a:lnTo>
                  <a:lnTo>
                    <a:pt x="296" y="168"/>
                  </a:lnTo>
                  <a:lnTo>
                    <a:pt x="304" y="176"/>
                  </a:lnTo>
                  <a:lnTo>
                    <a:pt x="320" y="176"/>
                  </a:lnTo>
                  <a:lnTo>
                    <a:pt x="328" y="184"/>
                  </a:lnTo>
                  <a:lnTo>
                    <a:pt x="344" y="184"/>
                  </a:lnTo>
                  <a:lnTo>
                    <a:pt x="360" y="200"/>
                  </a:lnTo>
                  <a:lnTo>
                    <a:pt x="360" y="208"/>
                  </a:lnTo>
                  <a:lnTo>
                    <a:pt x="376" y="224"/>
                  </a:lnTo>
                  <a:lnTo>
                    <a:pt x="376" y="240"/>
                  </a:lnTo>
                  <a:lnTo>
                    <a:pt x="384" y="248"/>
                  </a:lnTo>
                  <a:lnTo>
                    <a:pt x="384" y="264"/>
                  </a:lnTo>
                  <a:lnTo>
                    <a:pt x="376" y="272"/>
                  </a:lnTo>
                  <a:lnTo>
                    <a:pt x="376" y="288"/>
                  </a:lnTo>
                  <a:lnTo>
                    <a:pt x="368" y="296"/>
                  </a:lnTo>
                  <a:lnTo>
                    <a:pt x="360" y="296"/>
                  </a:lnTo>
                  <a:lnTo>
                    <a:pt x="352" y="304"/>
                  </a:lnTo>
                  <a:lnTo>
                    <a:pt x="352" y="320"/>
                  </a:lnTo>
                  <a:lnTo>
                    <a:pt x="344" y="328"/>
                  </a:lnTo>
                  <a:lnTo>
                    <a:pt x="344" y="344"/>
                  </a:lnTo>
                  <a:lnTo>
                    <a:pt x="336" y="344"/>
                  </a:lnTo>
                  <a:lnTo>
                    <a:pt x="328" y="352"/>
                  </a:lnTo>
                  <a:lnTo>
                    <a:pt x="304" y="352"/>
                  </a:lnTo>
                  <a:lnTo>
                    <a:pt x="296" y="344"/>
                  </a:lnTo>
                  <a:lnTo>
                    <a:pt x="296" y="336"/>
                  </a:lnTo>
                  <a:lnTo>
                    <a:pt x="288" y="328"/>
                  </a:lnTo>
                  <a:lnTo>
                    <a:pt x="288" y="304"/>
                  </a:lnTo>
                  <a:lnTo>
                    <a:pt x="272" y="288"/>
                  </a:lnTo>
                  <a:lnTo>
                    <a:pt x="248" y="288"/>
                  </a:lnTo>
                  <a:lnTo>
                    <a:pt x="240" y="296"/>
                  </a:lnTo>
                  <a:lnTo>
                    <a:pt x="224" y="296"/>
                  </a:lnTo>
                  <a:lnTo>
                    <a:pt x="216" y="288"/>
                  </a:lnTo>
                  <a:lnTo>
                    <a:pt x="216" y="272"/>
                  </a:lnTo>
                  <a:lnTo>
                    <a:pt x="208" y="264"/>
                  </a:lnTo>
                  <a:lnTo>
                    <a:pt x="168" y="264"/>
                  </a:lnTo>
                  <a:lnTo>
                    <a:pt x="160" y="272"/>
                  </a:lnTo>
                  <a:lnTo>
                    <a:pt x="88" y="272"/>
                  </a:lnTo>
                  <a:lnTo>
                    <a:pt x="80" y="264"/>
                  </a:lnTo>
                  <a:lnTo>
                    <a:pt x="56" y="264"/>
                  </a:lnTo>
                  <a:lnTo>
                    <a:pt x="48" y="256"/>
                  </a:lnTo>
                  <a:lnTo>
                    <a:pt x="32" y="256"/>
                  </a:lnTo>
                  <a:lnTo>
                    <a:pt x="24" y="248"/>
                  </a:lnTo>
                  <a:lnTo>
                    <a:pt x="16" y="248"/>
                  </a:lnTo>
                  <a:lnTo>
                    <a:pt x="16" y="168"/>
                  </a:lnTo>
                  <a:lnTo>
                    <a:pt x="8" y="160"/>
                  </a:lnTo>
                  <a:lnTo>
                    <a:pt x="8" y="120"/>
                  </a:lnTo>
                  <a:lnTo>
                    <a:pt x="0" y="112"/>
                  </a:lnTo>
                  <a:lnTo>
                    <a:pt x="0" y="88"/>
                  </a:lnTo>
                  <a:lnTo>
                    <a:pt x="8" y="80"/>
                  </a:lnTo>
                  <a:lnTo>
                    <a:pt x="16" y="88"/>
                  </a:lnTo>
                  <a:lnTo>
                    <a:pt x="24" y="88"/>
                  </a:lnTo>
                  <a:lnTo>
                    <a:pt x="32" y="80"/>
                  </a:lnTo>
                  <a:lnTo>
                    <a:pt x="32" y="72"/>
                  </a:lnTo>
                  <a:lnTo>
                    <a:pt x="40" y="64"/>
                  </a:lnTo>
                  <a:lnTo>
                    <a:pt x="40" y="48"/>
                  </a:lnTo>
                  <a:lnTo>
                    <a:pt x="48" y="40"/>
                  </a:lnTo>
                  <a:lnTo>
                    <a:pt x="56" y="40"/>
                  </a:lnTo>
                  <a:lnTo>
                    <a:pt x="64" y="32"/>
                  </a:lnTo>
                  <a:lnTo>
                    <a:pt x="64" y="16"/>
                  </a:lnTo>
                  <a:lnTo>
                    <a:pt x="72" y="8"/>
                  </a:lnTo>
                  <a:lnTo>
                    <a:pt x="120" y="8"/>
                  </a:lnTo>
                  <a:lnTo>
                    <a:pt x="128" y="0"/>
                  </a:lnTo>
                  <a:close/>
                </a:path>
              </a:pathLst>
            </a:custGeom>
            <a:solidFill>
              <a:srgbClr val="C0C0C0">
                <a:alpha val="70195"/>
              </a:srgbClr>
            </a:solidFill>
            <a:ln w="12700">
              <a:noFill/>
              <a:round/>
              <a:headEnd/>
              <a:tailEnd/>
            </a:ln>
          </p:spPr>
          <p:txBody>
            <a:bodyPr/>
            <a:lstStyle/>
            <a:p>
              <a:endParaRPr lang="ja-JP" altLang="en-US"/>
            </a:p>
          </p:txBody>
        </p:sp>
        <p:sp>
          <p:nvSpPr>
            <p:cNvPr id="26" name="Freeform 28"/>
            <p:cNvSpPr>
              <a:spLocks noChangeAspect="1"/>
            </p:cNvSpPr>
            <p:nvPr/>
          </p:nvSpPr>
          <p:spPr bwMode="auto">
            <a:xfrm>
              <a:off x="2442" y="1736"/>
              <a:ext cx="448" cy="464"/>
            </a:xfrm>
            <a:custGeom>
              <a:avLst/>
              <a:gdLst>
                <a:gd name="T0" fmla="*/ 384 w 448"/>
                <a:gd name="T1" fmla="*/ 0 h 464"/>
                <a:gd name="T2" fmla="*/ 392 w 448"/>
                <a:gd name="T3" fmla="*/ 16 h 464"/>
                <a:gd name="T4" fmla="*/ 400 w 448"/>
                <a:gd name="T5" fmla="*/ 64 h 464"/>
                <a:gd name="T6" fmla="*/ 392 w 448"/>
                <a:gd name="T7" fmla="*/ 152 h 464"/>
                <a:gd name="T8" fmla="*/ 360 w 448"/>
                <a:gd name="T9" fmla="*/ 200 h 464"/>
                <a:gd name="T10" fmla="*/ 344 w 448"/>
                <a:gd name="T11" fmla="*/ 208 h 464"/>
                <a:gd name="T12" fmla="*/ 360 w 448"/>
                <a:gd name="T13" fmla="*/ 256 h 464"/>
                <a:gd name="T14" fmla="*/ 368 w 448"/>
                <a:gd name="T15" fmla="*/ 272 h 464"/>
                <a:gd name="T16" fmla="*/ 392 w 448"/>
                <a:gd name="T17" fmla="*/ 280 h 464"/>
                <a:gd name="T18" fmla="*/ 432 w 448"/>
                <a:gd name="T19" fmla="*/ 304 h 464"/>
                <a:gd name="T20" fmla="*/ 448 w 448"/>
                <a:gd name="T21" fmla="*/ 312 h 464"/>
                <a:gd name="T22" fmla="*/ 376 w 448"/>
                <a:gd name="T23" fmla="*/ 328 h 464"/>
                <a:gd name="T24" fmla="*/ 320 w 448"/>
                <a:gd name="T25" fmla="*/ 336 h 464"/>
                <a:gd name="T26" fmla="*/ 312 w 448"/>
                <a:gd name="T27" fmla="*/ 312 h 464"/>
                <a:gd name="T28" fmla="*/ 296 w 448"/>
                <a:gd name="T29" fmla="*/ 304 h 464"/>
                <a:gd name="T30" fmla="*/ 288 w 448"/>
                <a:gd name="T31" fmla="*/ 328 h 464"/>
                <a:gd name="T32" fmla="*/ 272 w 448"/>
                <a:gd name="T33" fmla="*/ 352 h 464"/>
                <a:gd name="T34" fmla="*/ 264 w 448"/>
                <a:gd name="T35" fmla="*/ 400 h 464"/>
                <a:gd name="T36" fmla="*/ 256 w 448"/>
                <a:gd name="T37" fmla="*/ 464 h 464"/>
                <a:gd name="T38" fmla="*/ 208 w 448"/>
                <a:gd name="T39" fmla="*/ 456 h 464"/>
                <a:gd name="T40" fmla="*/ 176 w 448"/>
                <a:gd name="T41" fmla="*/ 448 h 464"/>
                <a:gd name="T42" fmla="*/ 152 w 448"/>
                <a:gd name="T43" fmla="*/ 440 h 464"/>
                <a:gd name="T44" fmla="*/ 104 w 448"/>
                <a:gd name="T45" fmla="*/ 424 h 464"/>
                <a:gd name="T46" fmla="*/ 96 w 448"/>
                <a:gd name="T47" fmla="*/ 352 h 464"/>
                <a:gd name="T48" fmla="*/ 80 w 448"/>
                <a:gd name="T49" fmla="*/ 328 h 464"/>
                <a:gd name="T50" fmla="*/ 56 w 448"/>
                <a:gd name="T51" fmla="*/ 320 h 464"/>
                <a:gd name="T52" fmla="*/ 40 w 448"/>
                <a:gd name="T53" fmla="*/ 312 h 464"/>
                <a:gd name="T54" fmla="*/ 24 w 448"/>
                <a:gd name="T55" fmla="*/ 304 h 464"/>
                <a:gd name="T56" fmla="*/ 16 w 448"/>
                <a:gd name="T57" fmla="*/ 272 h 464"/>
                <a:gd name="T58" fmla="*/ 8 w 448"/>
                <a:gd name="T59" fmla="*/ 232 h 464"/>
                <a:gd name="T60" fmla="*/ 0 w 448"/>
                <a:gd name="T61" fmla="*/ 192 h 464"/>
                <a:gd name="T62" fmla="*/ 8 w 448"/>
                <a:gd name="T63" fmla="*/ 120 h 464"/>
                <a:gd name="T64" fmla="*/ 16 w 448"/>
                <a:gd name="T65" fmla="*/ 80 h 464"/>
                <a:gd name="T66" fmla="*/ 72 w 448"/>
                <a:gd name="T67" fmla="*/ 64 h 464"/>
                <a:gd name="T68" fmla="*/ 112 w 448"/>
                <a:gd name="T69" fmla="*/ 56 h 464"/>
                <a:gd name="T70" fmla="*/ 176 w 448"/>
                <a:gd name="T71" fmla="*/ 64 h 464"/>
                <a:gd name="T72" fmla="*/ 192 w 448"/>
                <a:gd name="T73" fmla="*/ 56 h 464"/>
                <a:gd name="T74" fmla="*/ 216 w 448"/>
                <a:gd name="T75" fmla="*/ 48 h 464"/>
                <a:gd name="T76" fmla="*/ 232 w 448"/>
                <a:gd name="T77" fmla="*/ 40 h 464"/>
                <a:gd name="T78" fmla="*/ 248 w 448"/>
                <a:gd name="T79" fmla="*/ 32 h 464"/>
                <a:gd name="T80" fmla="*/ 288 w 448"/>
                <a:gd name="T81" fmla="*/ 16 h 464"/>
                <a:gd name="T82" fmla="*/ 336 w 448"/>
                <a:gd name="T83" fmla="*/ 8 h 4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464"/>
                <a:gd name="T128" fmla="*/ 448 w 448"/>
                <a:gd name="T129" fmla="*/ 464 h 4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464">
                  <a:moveTo>
                    <a:pt x="344" y="0"/>
                  </a:moveTo>
                  <a:lnTo>
                    <a:pt x="384" y="0"/>
                  </a:lnTo>
                  <a:lnTo>
                    <a:pt x="384" y="8"/>
                  </a:lnTo>
                  <a:lnTo>
                    <a:pt x="392" y="16"/>
                  </a:lnTo>
                  <a:lnTo>
                    <a:pt x="392" y="56"/>
                  </a:lnTo>
                  <a:lnTo>
                    <a:pt x="400" y="64"/>
                  </a:lnTo>
                  <a:lnTo>
                    <a:pt x="400" y="144"/>
                  </a:lnTo>
                  <a:lnTo>
                    <a:pt x="392" y="152"/>
                  </a:lnTo>
                  <a:lnTo>
                    <a:pt x="392" y="168"/>
                  </a:lnTo>
                  <a:lnTo>
                    <a:pt x="360" y="200"/>
                  </a:lnTo>
                  <a:lnTo>
                    <a:pt x="352" y="200"/>
                  </a:lnTo>
                  <a:lnTo>
                    <a:pt x="344" y="208"/>
                  </a:lnTo>
                  <a:lnTo>
                    <a:pt x="344" y="240"/>
                  </a:lnTo>
                  <a:lnTo>
                    <a:pt x="360" y="256"/>
                  </a:lnTo>
                  <a:lnTo>
                    <a:pt x="360" y="264"/>
                  </a:lnTo>
                  <a:lnTo>
                    <a:pt x="368" y="272"/>
                  </a:lnTo>
                  <a:lnTo>
                    <a:pt x="384" y="272"/>
                  </a:lnTo>
                  <a:lnTo>
                    <a:pt x="392" y="280"/>
                  </a:lnTo>
                  <a:lnTo>
                    <a:pt x="408" y="280"/>
                  </a:lnTo>
                  <a:lnTo>
                    <a:pt x="432" y="304"/>
                  </a:lnTo>
                  <a:lnTo>
                    <a:pt x="440" y="304"/>
                  </a:lnTo>
                  <a:lnTo>
                    <a:pt x="448" y="312"/>
                  </a:lnTo>
                  <a:lnTo>
                    <a:pt x="448" y="328"/>
                  </a:lnTo>
                  <a:lnTo>
                    <a:pt x="376" y="328"/>
                  </a:lnTo>
                  <a:lnTo>
                    <a:pt x="368" y="336"/>
                  </a:lnTo>
                  <a:lnTo>
                    <a:pt x="320" y="336"/>
                  </a:lnTo>
                  <a:lnTo>
                    <a:pt x="312" y="328"/>
                  </a:lnTo>
                  <a:lnTo>
                    <a:pt x="312" y="312"/>
                  </a:lnTo>
                  <a:lnTo>
                    <a:pt x="304" y="304"/>
                  </a:lnTo>
                  <a:lnTo>
                    <a:pt x="296" y="304"/>
                  </a:lnTo>
                  <a:lnTo>
                    <a:pt x="288" y="312"/>
                  </a:lnTo>
                  <a:lnTo>
                    <a:pt x="288" y="328"/>
                  </a:lnTo>
                  <a:lnTo>
                    <a:pt x="272" y="344"/>
                  </a:lnTo>
                  <a:lnTo>
                    <a:pt x="272" y="352"/>
                  </a:lnTo>
                  <a:lnTo>
                    <a:pt x="264" y="360"/>
                  </a:lnTo>
                  <a:lnTo>
                    <a:pt x="264" y="400"/>
                  </a:lnTo>
                  <a:lnTo>
                    <a:pt x="256" y="408"/>
                  </a:lnTo>
                  <a:lnTo>
                    <a:pt x="256" y="464"/>
                  </a:lnTo>
                  <a:lnTo>
                    <a:pt x="216" y="464"/>
                  </a:lnTo>
                  <a:lnTo>
                    <a:pt x="208" y="456"/>
                  </a:lnTo>
                  <a:lnTo>
                    <a:pt x="184" y="456"/>
                  </a:lnTo>
                  <a:lnTo>
                    <a:pt x="176" y="448"/>
                  </a:lnTo>
                  <a:lnTo>
                    <a:pt x="160" y="448"/>
                  </a:lnTo>
                  <a:lnTo>
                    <a:pt x="152" y="440"/>
                  </a:lnTo>
                  <a:lnTo>
                    <a:pt x="120" y="440"/>
                  </a:lnTo>
                  <a:lnTo>
                    <a:pt x="104" y="424"/>
                  </a:lnTo>
                  <a:lnTo>
                    <a:pt x="104" y="360"/>
                  </a:lnTo>
                  <a:lnTo>
                    <a:pt x="96" y="352"/>
                  </a:lnTo>
                  <a:lnTo>
                    <a:pt x="96" y="344"/>
                  </a:lnTo>
                  <a:lnTo>
                    <a:pt x="80" y="328"/>
                  </a:lnTo>
                  <a:lnTo>
                    <a:pt x="64" y="328"/>
                  </a:lnTo>
                  <a:lnTo>
                    <a:pt x="56" y="320"/>
                  </a:lnTo>
                  <a:lnTo>
                    <a:pt x="48" y="320"/>
                  </a:lnTo>
                  <a:lnTo>
                    <a:pt x="40" y="312"/>
                  </a:lnTo>
                  <a:lnTo>
                    <a:pt x="32" y="312"/>
                  </a:lnTo>
                  <a:lnTo>
                    <a:pt x="24" y="304"/>
                  </a:lnTo>
                  <a:lnTo>
                    <a:pt x="16" y="304"/>
                  </a:lnTo>
                  <a:lnTo>
                    <a:pt x="16" y="272"/>
                  </a:lnTo>
                  <a:lnTo>
                    <a:pt x="8" y="264"/>
                  </a:lnTo>
                  <a:lnTo>
                    <a:pt x="8" y="232"/>
                  </a:lnTo>
                  <a:lnTo>
                    <a:pt x="0" y="224"/>
                  </a:lnTo>
                  <a:lnTo>
                    <a:pt x="0" y="192"/>
                  </a:lnTo>
                  <a:lnTo>
                    <a:pt x="8" y="184"/>
                  </a:lnTo>
                  <a:lnTo>
                    <a:pt x="8" y="120"/>
                  </a:lnTo>
                  <a:lnTo>
                    <a:pt x="16" y="112"/>
                  </a:lnTo>
                  <a:lnTo>
                    <a:pt x="16" y="80"/>
                  </a:lnTo>
                  <a:lnTo>
                    <a:pt x="32" y="64"/>
                  </a:lnTo>
                  <a:lnTo>
                    <a:pt x="72" y="64"/>
                  </a:lnTo>
                  <a:lnTo>
                    <a:pt x="80" y="56"/>
                  </a:lnTo>
                  <a:lnTo>
                    <a:pt x="112" y="56"/>
                  </a:lnTo>
                  <a:lnTo>
                    <a:pt x="120" y="64"/>
                  </a:lnTo>
                  <a:lnTo>
                    <a:pt x="176" y="64"/>
                  </a:lnTo>
                  <a:lnTo>
                    <a:pt x="184" y="56"/>
                  </a:lnTo>
                  <a:lnTo>
                    <a:pt x="192" y="56"/>
                  </a:lnTo>
                  <a:lnTo>
                    <a:pt x="200" y="48"/>
                  </a:lnTo>
                  <a:lnTo>
                    <a:pt x="216" y="48"/>
                  </a:lnTo>
                  <a:lnTo>
                    <a:pt x="224" y="40"/>
                  </a:lnTo>
                  <a:lnTo>
                    <a:pt x="232" y="40"/>
                  </a:lnTo>
                  <a:lnTo>
                    <a:pt x="240" y="32"/>
                  </a:lnTo>
                  <a:lnTo>
                    <a:pt x="248" y="32"/>
                  </a:lnTo>
                  <a:lnTo>
                    <a:pt x="264" y="16"/>
                  </a:lnTo>
                  <a:lnTo>
                    <a:pt x="288" y="16"/>
                  </a:lnTo>
                  <a:lnTo>
                    <a:pt x="296" y="8"/>
                  </a:lnTo>
                  <a:lnTo>
                    <a:pt x="336" y="8"/>
                  </a:lnTo>
                  <a:lnTo>
                    <a:pt x="344" y="0"/>
                  </a:lnTo>
                  <a:close/>
                </a:path>
              </a:pathLst>
            </a:custGeom>
            <a:solidFill>
              <a:srgbClr val="C0C0C0">
                <a:alpha val="70195"/>
              </a:srgbClr>
            </a:solidFill>
            <a:ln w="12700">
              <a:noFill/>
              <a:round/>
              <a:headEnd/>
              <a:tailEnd/>
            </a:ln>
          </p:spPr>
          <p:txBody>
            <a:bodyPr/>
            <a:lstStyle/>
            <a:p>
              <a:endParaRPr lang="ja-JP" altLang="en-US"/>
            </a:p>
          </p:txBody>
        </p:sp>
        <p:sp>
          <p:nvSpPr>
            <p:cNvPr id="27" name="Freeform 29"/>
            <p:cNvSpPr>
              <a:spLocks noChangeAspect="1"/>
            </p:cNvSpPr>
            <p:nvPr/>
          </p:nvSpPr>
          <p:spPr bwMode="auto">
            <a:xfrm>
              <a:off x="2122" y="1784"/>
              <a:ext cx="336" cy="600"/>
            </a:xfrm>
            <a:custGeom>
              <a:avLst/>
              <a:gdLst>
                <a:gd name="T0" fmla="*/ 296 w 336"/>
                <a:gd name="T1" fmla="*/ 0 h 600"/>
                <a:gd name="T2" fmla="*/ 304 w 336"/>
                <a:gd name="T3" fmla="*/ 16 h 600"/>
                <a:gd name="T4" fmla="*/ 336 w 336"/>
                <a:gd name="T5" fmla="*/ 24 h 600"/>
                <a:gd name="T6" fmla="*/ 328 w 336"/>
                <a:gd name="T7" fmla="*/ 72 h 600"/>
                <a:gd name="T8" fmla="*/ 320 w 336"/>
                <a:gd name="T9" fmla="*/ 144 h 600"/>
                <a:gd name="T10" fmla="*/ 328 w 336"/>
                <a:gd name="T11" fmla="*/ 184 h 600"/>
                <a:gd name="T12" fmla="*/ 336 w 336"/>
                <a:gd name="T13" fmla="*/ 224 h 600"/>
                <a:gd name="T14" fmla="*/ 328 w 336"/>
                <a:gd name="T15" fmla="*/ 264 h 600"/>
                <a:gd name="T16" fmla="*/ 320 w 336"/>
                <a:gd name="T17" fmla="*/ 288 h 600"/>
                <a:gd name="T18" fmla="*/ 312 w 336"/>
                <a:gd name="T19" fmla="*/ 312 h 600"/>
                <a:gd name="T20" fmla="*/ 288 w 336"/>
                <a:gd name="T21" fmla="*/ 344 h 600"/>
                <a:gd name="T22" fmla="*/ 272 w 336"/>
                <a:gd name="T23" fmla="*/ 368 h 600"/>
                <a:gd name="T24" fmla="*/ 256 w 336"/>
                <a:gd name="T25" fmla="*/ 392 h 600"/>
                <a:gd name="T26" fmla="*/ 248 w 336"/>
                <a:gd name="T27" fmla="*/ 408 h 600"/>
                <a:gd name="T28" fmla="*/ 224 w 336"/>
                <a:gd name="T29" fmla="*/ 416 h 600"/>
                <a:gd name="T30" fmla="*/ 216 w 336"/>
                <a:gd name="T31" fmla="*/ 432 h 600"/>
                <a:gd name="T32" fmla="*/ 192 w 336"/>
                <a:gd name="T33" fmla="*/ 440 h 600"/>
                <a:gd name="T34" fmla="*/ 168 w 336"/>
                <a:gd name="T35" fmla="*/ 456 h 600"/>
                <a:gd name="T36" fmla="*/ 144 w 336"/>
                <a:gd name="T37" fmla="*/ 536 h 600"/>
                <a:gd name="T38" fmla="*/ 152 w 336"/>
                <a:gd name="T39" fmla="*/ 568 h 600"/>
                <a:gd name="T40" fmla="*/ 112 w 336"/>
                <a:gd name="T41" fmla="*/ 592 h 600"/>
                <a:gd name="T42" fmla="*/ 88 w 336"/>
                <a:gd name="T43" fmla="*/ 600 h 600"/>
                <a:gd name="T44" fmla="*/ 80 w 336"/>
                <a:gd name="T45" fmla="*/ 576 h 600"/>
                <a:gd name="T46" fmla="*/ 88 w 336"/>
                <a:gd name="T47" fmla="*/ 552 h 600"/>
                <a:gd name="T48" fmla="*/ 96 w 336"/>
                <a:gd name="T49" fmla="*/ 520 h 600"/>
                <a:gd name="T50" fmla="*/ 88 w 336"/>
                <a:gd name="T51" fmla="*/ 504 h 600"/>
                <a:gd name="T52" fmla="*/ 40 w 336"/>
                <a:gd name="T53" fmla="*/ 496 h 600"/>
                <a:gd name="T54" fmla="*/ 0 w 336"/>
                <a:gd name="T55" fmla="*/ 488 h 600"/>
                <a:gd name="T56" fmla="*/ 8 w 336"/>
                <a:gd name="T57" fmla="*/ 456 h 600"/>
                <a:gd name="T58" fmla="*/ 24 w 336"/>
                <a:gd name="T59" fmla="*/ 424 h 600"/>
                <a:gd name="T60" fmla="*/ 32 w 336"/>
                <a:gd name="T61" fmla="*/ 408 h 600"/>
                <a:gd name="T62" fmla="*/ 40 w 336"/>
                <a:gd name="T63" fmla="*/ 352 h 600"/>
                <a:gd name="T64" fmla="*/ 48 w 336"/>
                <a:gd name="T65" fmla="*/ 336 h 600"/>
                <a:gd name="T66" fmla="*/ 64 w 336"/>
                <a:gd name="T67" fmla="*/ 312 h 600"/>
                <a:gd name="T68" fmla="*/ 112 w 336"/>
                <a:gd name="T69" fmla="*/ 256 h 600"/>
                <a:gd name="T70" fmla="*/ 152 w 336"/>
                <a:gd name="T71" fmla="*/ 224 h 600"/>
                <a:gd name="T72" fmla="*/ 168 w 336"/>
                <a:gd name="T73" fmla="*/ 216 h 600"/>
                <a:gd name="T74" fmla="*/ 176 w 336"/>
                <a:gd name="T75" fmla="*/ 192 h 600"/>
                <a:gd name="T76" fmla="*/ 184 w 336"/>
                <a:gd name="T77" fmla="*/ 168 h 600"/>
                <a:gd name="T78" fmla="*/ 192 w 336"/>
                <a:gd name="T79" fmla="*/ 152 h 600"/>
                <a:gd name="T80" fmla="*/ 200 w 336"/>
                <a:gd name="T81" fmla="*/ 112 h 600"/>
                <a:gd name="T82" fmla="*/ 208 w 336"/>
                <a:gd name="T83" fmla="*/ 88 h 600"/>
                <a:gd name="T84" fmla="*/ 216 w 336"/>
                <a:gd name="T85" fmla="*/ 64 h 600"/>
                <a:gd name="T86" fmla="*/ 224 w 336"/>
                <a:gd name="T87" fmla="*/ 48 h 600"/>
                <a:gd name="T88" fmla="*/ 232 w 336"/>
                <a:gd name="T89" fmla="*/ 32 h 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6"/>
                <a:gd name="T136" fmla="*/ 0 h 600"/>
                <a:gd name="T137" fmla="*/ 336 w 336"/>
                <a:gd name="T138" fmla="*/ 600 h 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6" h="600">
                  <a:moveTo>
                    <a:pt x="232" y="0"/>
                  </a:moveTo>
                  <a:lnTo>
                    <a:pt x="296" y="0"/>
                  </a:lnTo>
                  <a:lnTo>
                    <a:pt x="296" y="8"/>
                  </a:lnTo>
                  <a:lnTo>
                    <a:pt x="304" y="16"/>
                  </a:lnTo>
                  <a:lnTo>
                    <a:pt x="328" y="16"/>
                  </a:lnTo>
                  <a:lnTo>
                    <a:pt x="336" y="24"/>
                  </a:lnTo>
                  <a:lnTo>
                    <a:pt x="336" y="64"/>
                  </a:lnTo>
                  <a:lnTo>
                    <a:pt x="328" y="72"/>
                  </a:lnTo>
                  <a:lnTo>
                    <a:pt x="328" y="136"/>
                  </a:lnTo>
                  <a:lnTo>
                    <a:pt x="320" y="144"/>
                  </a:lnTo>
                  <a:lnTo>
                    <a:pt x="320" y="176"/>
                  </a:lnTo>
                  <a:lnTo>
                    <a:pt x="328" y="184"/>
                  </a:lnTo>
                  <a:lnTo>
                    <a:pt x="328" y="216"/>
                  </a:lnTo>
                  <a:lnTo>
                    <a:pt x="336" y="224"/>
                  </a:lnTo>
                  <a:lnTo>
                    <a:pt x="336" y="256"/>
                  </a:lnTo>
                  <a:lnTo>
                    <a:pt x="328" y="264"/>
                  </a:lnTo>
                  <a:lnTo>
                    <a:pt x="328" y="280"/>
                  </a:lnTo>
                  <a:lnTo>
                    <a:pt x="320" y="288"/>
                  </a:lnTo>
                  <a:lnTo>
                    <a:pt x="320" y="304"/>
                  </a:lnTo>
                  <a:lnTo>
                    <a:pt x="312" y="312"/>
                  </a:lnTo>
                  <a:lnTo>
                    <a:pt x="312" y="320"/>
                  </a:lnTo>
                  <a:lnTo>
                    <a:pt x="288" y="344"/>
                  </a:lnTo>
                  <a:lnTo>
                    <a:pt x="288" y="352"/>
                  </a:lnTo>
                  <a:lnTo>
                    <a:pt x="272" y="368"/>
                  </a:lnTo>
                  <a:lnTo>
                    <a:pt x="272" y="392"/>
                  </a:lnTo>
                  <a:lnTo>
                    <a:pt x="256" y="392"/>
                  </a:lnTo>
                  <a:lnTo>
                    <a:pt x="248" y="400"/>
                  </a:lnTo>
                  <a:lnTo>
                    <a:pt x="248" y="408"/>
                  </a:lnTo>
                  <a:lnTo>
                    <a:pt x="240" y="416"/>
                  </a:lnTo>
                  <a:lnTo>
                    <a:pt x="224" y="416"/>
                  </a:lnTo>
                  <a:lnTo>
                    <a:pt x="216" y="424"/>
                  </a:lnTo>
                  <a:lnTo>
                    <a:pt x="216" y="432"/>
                  </a:lnTo>
                  <a:lnTo>
                    <a:pt x="208" y="440"/>
                  </a:lnTo>
                  <a:lnTo>
                    <a:pt x="192" y="440"/>
                  </a:lnTo>
                  <a:lnTo>
                    <a:pt x="176" y="456"/>
                  </a:lnTo>
                  <a:lnTo>
                    <a:pt x="168" y="456"/>
                  </a:lnTo>
                  <a:lnTo>
                    <a:pt x="144" y="480"/>
                  </a:lnTo>
                  <a:lnTo>
                    <a:pt x="144" y="536"/>
                  </a:lnTo>
                  <a:lnTo>
                    <a:pt x="152" y="544"/>
                  </a:lnTo>
                  <a:lnTo>
                    <a:pt x="152" y="568"/>
                  </a:lnTo>
                  <a:lnTo>
                    <a:pt x="128" y="592"/>
                  </a:lnTo>
                  <a:lnTo>
                    <a:pt x="112" y="592"/>
                  </a:lnTo>
                  <a:lnTo>
                    <a:pt x="104" y="600"/>
                  </a:lnTo>
                  <a:lnTo>
                    <a:pt x="88" y="600"/>
                  </a:lnTo>
                  <a:lnTo>
                    <a:pt x="80" y="592"/>
                  </a:lnTo>
                  <a:lnTo>
                    <a:pt x="80" y="576"/>
                  </a:lnTo>
                  <a:lnTo>
                    <a:pt x="88" y="568"/>
                  </a:lnTo>
                  <a:lnTo>
                    <a:pt x="88" y="552"/>
                  </a:lnTo>
                  <a:lnTo>
                    <a:pt x="96" y="544"/>
                  </a:lnTo>
                  <a:lnTo>
                    <a:pt x="96" y="520"/>
                  </a:lnTo>
                  <a:lnTo>
                    <a:pt x="88" y="512"/>
                  </a:lnTo>
                  <a:lnTo>
                    <a:pt x="88" y="504"/>
                  </a:lnTo>
                  <a:lnTo>
                    <a:pt x="80" y="496"/>
                  </a:lnTo>
                  <a:lnTo>
                    <a:pt x="40" y="496"/>
                  </a:lnTo>
                  <a:lnTo>
                    <a:pt x="32" y="488"/>
                  </a:lnTo>
                  <a:lnTo>
                    <a:pt x="0" y="488"/>
                  </a:lnTo>
                  <a:lnTo>
                    <a:pt x="0" y="464"/>
                  </a:lnTo>
                  <a:lnTo>
                    <a:pt x="8" y="456"/>
                  </a:lnTo>
                  <a:lnTo>
                    <a:pt x="8" y="440"/>
                  </a:lnTo>
                  <a:lnTo>
                    <a:pt x="24" y="424"/>
                  </a:lnTo>
                  <a:lnTo>
                    <a:pt x="24" y="416"/>
                  </a:lnTo>
                  <a:lnTo>
                    <a:pt x="32" y="408"/>
                  </a:lnTo>
                  <a:lnTo>
                    <a:pt x="32" y="360"/>
                  </a:lnTo>
                  <a:lnTo>
                    <a:pt x="40" y="352"/>
                  </a:lnTo>
                  <a:lnTo>
                    <a:pt x="40" y="344"/>
                  </a:lnTo>
                  <a:lnTo>
                    <a:pt x="48" y="336"/>
                  </a:lnTo>
                  <a:lnTo>
                    <a:pt x="48" y="328"/>
                  </a:lnTo>
                  <a:lnTo>
                    <a:pt x="64" y="312"/>
                  </a:lnTo>
                  <a:lnTo>
                    <a:pt x="64" y="304"/>
                  </a:lnTo>
                  <a:lnTo>
                    <a:pt x="112" y="256"/>
                  </a:lnTo>
                  <a:lnTo>
                    <a:pt x="120" y="256"/>
                  </a:lnTo>
                  <a:lnTo>
                    <a:pt x="152" y="224"/>
                  </a:lnTo>
                  <a:lnTo>
                    <a:pt x="160" y="224"/>
                  </a:lnTo>
                  <a:lnTo>
                    <a:pt x="168" y="216"/>
                  </a:lnTo>
                  <a:lnTo>
                    <a:pt x="168" y="200"/>
                  </a:lnTo>
                  <a:lnTo>
                    <a:pt x="176" y="192"/>
                  </a:lnTo>
                  <a:lnTo>
                    <a:pt x="176" y="176"/>
                  </a:lnTo>
                  <a:lnTo>
                    <a:pt x="184" y="168"/>
                  </a:lnTo>
                  <a:lnTo>
                    <a:pt x="184" y="160"/>
                  </a:lnTo>
                  <a:lnTo>
                    <a:pt x="192" y="152"/>
                  </a:lnTo>
                  <a:lnTo>
                    <a:pt x="192" y="120"/>
                  </a:lnTo>
                  <a:lnTo>
                    <a:pt x="200" y="112"/>
                  </a:lnTo>
                  <a:lnTo>
                    <a:pt x="200" y="96"/>
                  </a:lnTo>
                  <a:lnTo>
                    <a:pt x="208" y="88"/>
                  </a:lnTo>
                  <a:lnTo>
                    <a:pt x="208" y="72"/>
                  </a:lnTo>
                  <a:lnTo>
                    <a:pt x="216" y="64"/>
                  </a:lnTo>
                  <a:lnTo>
                    <a:pt x="216" y="56"/>
                  </a:lnTo>
                  <a:lnTo>
                    <a:pt x="224" y="48"/>
                  </a:lnTo>
                  <a:lnTo>
                    <a:pt x="224" y="40"/>
                  </a:lnTo>
                  <a:lnTo>
                    <a:pt x="232" y="32"/>
                  </a:lnTo>
                  <a:lnTo>
                    <a:pt x="232" y="0"/>
                  </a:lnTo>
                  <a:close/>
                </a:path>
              </a:pathLst>
            </a:custGeom>
            <a:solidFill>
              <a:srgbClr val="C0C0C0">
                <a:alpha val="70195"/>
              </a:srgbClr>
            </a:solidFill>
            <a:ln w="12700">
              <a:noFill/>
              <a:round/>
              <a:headEnd/>
              <a:tailEnd/>
            </a:ln>
          </p:spPr>
          <p:txBody>
            <a:bodyPr/>
            <a:lstStyle/>
            <a:p>
              <a:endParaRPr lang="ja-JP" altLang="en-US"/>
            </a:p>
          </p:txBody>
        </p:sp>
        <p:sp>
          <p:nvSpPr>
            <p:cNvPr id="28" name="Freeform 30"/>
            <p:cNvSpPr>
              <a:spLocks noChangeAspect="1"/>
            </p:cNvSpPr>
            <p:nvPr/>
          </p:nvSpPr>
          <p:spPr bwMode="auto">
            <a:xfrm>
              <a:off x="1834" y="1856"/>
              <a:ext cx="496" cy="552"/>
            </a:xfrm>
            <a:custGeom>
              <a:avLst/>
              <a:gdLst>
                <a:gd name="T0" fmla="*/ 496 w 496"/>
                <a:gd name="T1" fmla="*/ 0 h 552"/>
                <a:gd name="T2" fmla="*/ 488 w 496"/>
                <a:gd name="T3" fmla="*/ 24 h 552"/>
                <a:gd name="T4" fmla="*/ 480 w 496"/>
                <a:gd name="T5" fmla="*/ 48 h 552"/>
                <a:gd name="T6" fmla="*/ 472 w 496"/>
                <a:gd name="T7" fmla="*/ 88 h 552"/>
                <a:gd name="T8" fmla="*/ 464 w 496"/>
                <a:gd name="T9" fmla="*/ 104 h 552"/>
                <a:gd name="T10" fmla="*/ 456 w 496"/>
                <a:gd name="T11" fmla="*/ 128 h 552"/>
                <a:gd name="T12" fmla="*/ 448 w 496"/>
                <a:gd name="T13" fmla="*/ 152 h 552"/>
                <a:gd name="T14" fmla="*/ 408 w 496"/>
                <a:gd name="T15" fmla="*/ 184 h 552"/>
                <a:gd name="T16" fmla="*/ 352 w 496"/>
                <a:gd name="T17" fmla="*/ 232 h 552"/>
                <a:gd name="T18" fmla="*/ 336 w 496"/>
                <a:gd name="T19" fmla="*/ 256 h 552"/>
                <a:gd name="T20" fmla="*/ 328 w 496"/>
                <a:gd name="T21" fmla="*/ 272 h 552"/>
                <a:gd name="T22" fmla="*/ 320 w 496"/>
                <a:gd name="T23" fmla="*/ 288 h 552"/>
                <a:gd name="T24" fmla="*/ 312 w 496"/>
                <a:gd name="T25" fmla="*/ 344 h 552"/>
                <a:gd name="T26" fmla="*/ 296 w 496"/>
                <a:gd name="T27" fmla="*/ 368 h 552"/>
                <a:gd name="T28" fmla="*/ 288 w 496"/>
                <a:gd name="T29" fmla="*/ 392 h 552"/>
                <a:gd name="T30" fmla="*/ 272 w 496"/>
                <a:gd name="T31" fmla="*/ 416 h 552"/>
                <a:gd name="T32" fmla="*/ 264 w 496"/>
                <a:gd name="T33" fmla="*/ 464 h 552"/>
                <a:gd name="T34" fmla="*/ 272 w 496"/>
                <a:gd name="T35" fmla="*/ 496 h 552"/>
                <a:gd name="T36" fmla="*/ 208 w 496"/>
                <a:gd name="T37" fmla="*/ 504 h 552"/>
                <a:gd name="T38" fmla="*/ 168 w 496"/>
                <a:gd name="T39" fmla="*/ 512 h 552"/>
                <a:gd name="T40" fmla="*/ 160 w 496"/>
                <a:gd name="T41" fmla="*/ 528 h 552"/>
                <a:gd name="T42" fmla="*/ 128 w 496"/>
                <a:gd name="T43" fmla="*/ 544 h 552"/>
                <a:gd name="T44" fmla="*/ 112 w 496"/>
                <a:gd name="T45" fmla="*/ 552 h 552"/>
                <a:gd name="T46" fmla="*/ 56 w 496"/>
                <a:gd name="T47" fmla="*/ 544 h 552"/>
                <a:gd name="T48" fmla="*/ 16 w 496"/>
                <a:gd name="T49" fmla="*/ 504 h 552"/>
                <a:gd name="T50" fmla="*/ 8 w 496"/>
                <a:gd name="T51" fmla="*/ 480 h 552"/>
                <a:gd name="T52" fmla="*/ 0 w 496"/>
                <a:gd name="T53" fmla="*/ 456 h 552"/>
                <a:gd name="T54" fmla="*/ 8 w 496"/>
                <a:gd name="T55" fmla="*/ 432 h 552"/>
                <a:gd name="T56" fmla="*/ 16 w 496"/>
                <a:gd name="T57" fmla="*/ 376 h 552"/>
                <a:gd name="T58" fmla="*/ 24 w 496"/>
                <a:gd name="T59" fmla="*/ 360 h 552"/>
                <a:gd name="T60" fmla="*/ 32 w 496"/>
                <a:gd name="T61" fmla="*/ 344 h 552"/>
                <a:gd name="T62" fmla="*/ 40 w 496"/>
                <a:gd name="T63" fmla="*/ 312 h 552"/>
                <a:gd name="T64" fmla="*/ 64 w 496"/>
                <a:gd name="T65" fmla="*/ 272 h 552"/>
                <a:gd name="T66" fmla="*/ 80 w 496"/>
                <a:gd name="T67" fmla="*/ 264 h 552"/>
                <a:gd name="T68" fmla="*/ 88 w 496"/>
                <a:gd name="T69" fmla="*/ 240 h 552"/>
                <a:gd name="T70" fmla="*/ 104 w 496"/>
                <a:gd name="T71" fmla="*/ 232 h 552"/>
                <a:gd name="T72" fmla="*/ 112 w 496"/>
                <a:gd name="T73" fmla="*/ 208 h 552"/>
                <a:gd name="T74" fmla="*/ 120 w 496"/>
                <a:gd name="T75" fmla="*/ 184 h 552"/>
                <a:gd name="T76" fmla="*/ 192 w 496"/>
                <a:gd name="T77" fmla="*/ 176 h 552"/>
                <a:gd name="T78" fmla="*/ 216 w 496"/>
                <a:gd name="T79" fmla="*/ 184 h 552"/>
                <a:gd name="T80" fmla="*/ 248 w 496"/>
                <a:gd name="T81" fmla="*/ 192 h 552"/>
                <a:gd name="T82" fmla="*/ 272 w 496"/>
                <a:gd name="T83" fmla="*/ 184 h 552"/>
                <a:gd name="T84" fmla="*/ 288 w 496"/>
                <a:gd name="T85" fmla="*/ 160 h 552"/>
                <a:gd name="T86" fmla="*/ 304 w 496"/>
                <a:gd name="T87" fmla="*/ 136 h 552"/>
                <a:gd name="T88" fmla="*/ 320 w 496"/>
                <a:gd name="T89" fmla="*/ 104 h 552"/>
                <a:gd name="T90" fmla="*/ 336 w 496"/>
                <a:gd name="T91" fmla="*/ 96 h 552"/>
                <a:gd name="T92" fmla="*/ 368 w 496"/>
                <a:gd name="T93" fmla="*/ 80 h 552"/>
                <a:gd name="T94" fmla="*/ 392 w 496"/>
                <a:gd name="T95" fmla="*/ 64 h 552"/>
                <a:gd name="T96" fmla="*/ 448 w 496"/>
                <a:gd name="T97" fmla="*/ 24 h 552"/>
                <a:gd name="T98" fmla="*/ 456 w 496"/>
                <a:gd name="T99" fmla="*/ 8 h 5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552"/>
                <a:gd name="T152" fmla="*/ 496 w 496"/>
                <a:gd name="T153" fmla="*/ 552 h 5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552">
                  <a:moveTo>
                    <a:pt x="464" y="0"/>
                  </a:moveTo>
                  <a:lnTo>
                    <a:pt x="496" y="0"/>
                  </a:lnTo>
                  <a:lnTo>
                    <a:pt x="496" y="16"/>
                  </a:lnTo>
                  <a:lnTo>
                    <a:pt x="488" y="24"/>
                  </a:lnTo>
                  <a:lnTo>
                    <a:pt x="488" y="40"/>
                  </a:lnTo>
                  <a:lnTo>
                    <a:pt x="480" y="48"/>
                  </a:lnTo>
                  <a:lnTo>
                    <a:pt x="480" y="80"/>
                  </a:lnTo>
                  <a:lnTo>
                    <a:pt x="472" y="88"/>
                  </a:lnTo>
                  <a:lnTo>
                    <a:pt x="472" y="96"/>
                  </a:lnTo>
                  <a:lnTo>
                    <a:pt x="464" y="104"/>
                  </a:lnTo>
                  <a:lnTo>
                    <a:pt x="464" y="120"/>
                  </a:lnTo>
                  <a:lnTo>
                    <a:pt x="456" y="128"/>
                  </a:lnTo>
                  <a:lnTo>
                    <a:pt x="456" y="144"/>
                  </a:lnTo>
                  <a:lnTo>
                    <a:pt x="448" y="152"/>
                  </a:lnTo>
                  <a:lnTo>
                    <a:pt x="440" y="152"/>
                  </a:lnTo>
                  <a:lnTo>
                    <a:pt x="408" y="184"/>
                  </a:lnTo>
                  <a:lnTo>
                    <a:pt x="400" y="184"/>
                  </a:lnTo>
                  <a:lnTo>
                    <a:pt x="352" y="232"/>
                  </a:lnTo>
                  <a:lnTo>
                    <a:pt x="352" y="240"/>
                  </a:lnTo>
                  <a:lnTo>
                    <a:pt x="336" y="256"/>
                  </a:lnTo>
                  <a:lnTo>
                    <a:pt x="336" y="264"/>
                  </a:lnTo>
                  <a:lnTo>
                    <a:pt x="328" y="272"/>
                  </a:lnTo>
                  <a:lnTo>
                    <a:pt x="328" y="280"/>
                  </a:lnTo>
                  <a:lnTo>
                    <a:pt x="320" y="288"/>
                  </a:lnTo>
                  <a:lnTo>
                    <a:pt x="320" y="336"/>
                  </a:lnTo>
                  <a:lnTo>
                    <a:pt x="312" y="344"/>
                  </a:lnTo>
                  <a:lnTo>
                    <a:pt x="312" y="352"/>
                  </a:lnTo>
                  <a:lnTo>
                    <a:pt x="296" y="368"/>
                  </a:lnTo>
                  <a:lnTo>
                    <a:pt x="296" y="384"/>
                  </a:lnTo>
                  <a:lnTo>
                    <a:pt x="288" y="392"/>
                  </a:lnTo>
                  <a:lnTo>
                    <a:pt x="288" y="416"/>
                  </a:lnTo>
                  <a:lnTo>
                    <a:pt x="272" y="416"/>
                  </a:lnTo>
                  <a:lnTo>
                    <a:pt x="264" y="424"/>
                  </a:lnTo>
                  <a:lnTo>
                    <a:pt x="264" y="464"/>
                  </a:lnTo>
                  <a:lnTo>
                    <a:pt x="272" y="472"/>
                  </a:lnTo>
                  <a:lnTo>
                    <a:pt x="272" y="496"/>
                  </a:lnTo>
                  <a:lnTo>
                    <a:pt x="216" y="496"/>
                  </a:lnTo>
                  <a:lnTo>
                    <a:pt x="208" y="504"/>
                  </a:lnTo>
                  <a:lnTo>
                    <a:pt x="176" y="504"/>
                  </a:lnTo>
                  <a:lnTo>
                    <a:pt x="168" y="512"/>
                  </a:lnTo>
                  <a:lnTo>
                    <a:pt x="168" y="520"/>
                  </a:lnTo>
                  <a:lnTo>
                    <a:pt x="160" y="528"/>
                  </a:lnTo>
                  <a:lnTo>
                    <a:pt x="144" y="528"/>
                  </a:lnTo>
                  <a:lnTo>
                    <a:pt x="128" y="544"/>
                  </a:lnTo>
                  <a:lnTo>
                    <a:pt x="120" y="544"/>
                  </a:lnTo>
                  <a:lnTo>
                    <a:pt x="112" y="552"/>
                  </a:lnTo>
                  <a:lnTo>
                    <a:pt x="64" y="552"/>
                  </a:lnTo>
                  <a:lnTo>
                    <a:pt x="56" y="544"/>
                  </a:lnTo>
                  <a:lnTo>
                    <a:pt x="16" y="544"/>
                  </a:lnTo>
                  <a:lnTo>
                    <a:pt x="16" y="504"/>
                  </a:lnTo>
                  <a:lnTo>
                    <a:pt x="8" y="496"/>
                  </a:lnTo>
                  <a:lnTo>
                    <a:pt x="8" y="480"/>
                  </a:lnTo>
                  <a:lnTo>
                    <a:pt x="0" y="472"/>
                  </a:lnTo>
                  <a:lnTo>
                    <a:pt x="0" y="456"/>
                  </a:lnTo>
                  <a:lnTo>
                    <a:pt x="8" y="448"/>
                  </a:lnTo>
                  <a:lnTo>
                    <a:pt x="8" y="432"/>
                  </a:lnTo>
                  <a:lnTo>
                    <a:pt x="16" y="424"/>
                  </a:lnTo>
                  <a:lnTo>
                    <a:pt x="16" y="376"/>
                  </a:lnTo>
                  <a:lnTo>
                    <a:pt x="24" y="368"/>
                  </a:lnTo>
                  <a:lnTo>
                    <a:pt x="24" y="360"/>
                  </a:lnTo>
                  <a:lnTo>
                    <a:pt x="32" y="352"/>
                  </a:lnTo>
                  <a:lnTo>
                    <a:pt x="32" y="344"/>
                  </a:lnTo>
                  <a:lnTo>
                    <a:pt x="40" y="336"/>
                  </a:lnTo>
                  <a:lnTo>
                    <a:pt x="40" y="312"/>
                  </a:lnTo>
                  <a:lnTo>
                    <a:pt x="64" y="288"/>
                  </a:lnTo>
                  <a:lnTo>
                    <a:pt x="64" y="272"/>
                  </a:lnTo>
                  <a:lnTo>
                    <a:pt x="72" y="264"/>
                  </a:lnTo>
                  <a:lnTo>
                    <a:pt x="80" y="264"/>
                  </a:lnTo>
                  <a:lnTo>
                    <a:pt x="88" y="256"/>
                  </a:lnTo>
                  <a:lnTo>
                    <a:pt x="88" y="240"/>
                  </a:lnTo>
                  <a:lnTo>
                    <a:pt x="96" y="232"/>
                  </a:lnTo>
                  <a:lnTo>
                    <a:pt x="104" y="232"/>
                  </a:lnTo>
                  <a:lnTo>
                    <a:pt x="112" y="224"/>
                  </a:lnTo>
                  <a:lnTo>
                    <a:pt x="112" y="208"/>
                  </a:lnTo>
                  <a:lnTo>
                    <a:pt x="120" y="200"/>
                  </a:lnTo>
                  <a:lnTo>
                    <a:pt x="120" y="184"/>
                  </a:lnTo>
                  <a:lnTo>
                    <a:pt x="128" y="176"/>
                  </a:lnTo>
                  <a:lnTo>
                    <a:pt x="192" y="176"/>
                  </a:lnTo>
                  <a:lnTo>
                    <a:pt x="200" y="184"/>
                  </a:lnTo>
                  <a:lnTo>
                    <a:pt x="216" y="184"/>
                  </a:lnTo>
                  <a:lnTo>
                    <a:pt x="224" y="192"/>
                  </a:lnTo>
                  <a:lnTo>
                    <a:pt x="248" y="192"/>
                  </a:lnTo>
                  <a:lnTo>
                    <a:pt x="256" y="184"/>
                  </a:lnTo>
                  <a:lnTo>
                    <a:pt x="272" y="184"/>
                  </a:lnTo>
                  <a:lnTo>
                    <a:pt x="288" y="168"/>
                  </a:lnTo>
                  <a:lnTo>
                    <a:pt x="288" y="160"/>
                  </a:lnTo>
                  <a:lnTo>
                    <a:pt x="304" y="144"/>
                  </a:lnTo>
                  <a:lnTo>
                    <a:pt x="304" y="136"/>
                  </a:lnTo>
                  <a:lnTo>
                    <a:pt x="320" y="120"/>
                  </a:lnTo>
                  <a:lnTo>
                    <a:pt x="320" y="104"/>
                  </a:lnTo>
                  <a:lnTo>
                    <a:pt x="328" y="96"/>
                  </a:lnTo>
                  <a:lnTo>
                    <a:pt x="336" y="96"/>
                  </a:lnTo>
                  <a:lnTo>
                    <a:pt x="352" y="80"/>
                  </a:lnTo>
                  <a:lnTo>
                    <a:pt x="368" y="80"/>
                  </a:lnTo>
                  <a:lnTo>
                    <a:pt x="384" y="64"/>
                  </a:lnTo>
                  <a:lnTo>
                    <a:pt x="392" y="64"/>
                  </a:lnTo>
                  <a:lnTo>
                    <a:pt x="432" y="24"/>
                  </a:lnTo>
                  <a:lnTo>
                    <a:pt x="448" y="24"/>
                  </a:lnTo>
                  <a:lnTo>
                    <a:pt x="456" y="16"/>
                  </a:lnTo>
                  <a:lnTo>
                    <a:pt x="456" y="8"/>
                  </a:lnTo>
                  <a:lnTo>
                    <a:pt x="464" y="0"/>
                  </a:lnTo>
                  <a:close/>
                </a:path>
              </a:pathLst>
            </a:custGeom>
            <a:solidFill>
              <a:srgbClr val="C0C0C0">
                <a:alpha val="70195"/>
              </a:srgbClr>
            </a:solidFill>
            <a:ln w="12700">
              <a:noFill/>
              <a:round/>
              <a:headEnd/>
              <a:tailEnd/>
            </a:ln>
          </p:spPr>
          <p:txBody>
            <a:bodyPr/>
            <a:lstStyle/>
            <a:p>
              <a:endParaRPr lang="ja-JP" altLang="en-US"/>
            </a:p>
          </p:txBody>
        </p:sp>
        <p:sp>
          <p:nvSpPr>
            <p:cNvPr id="29" name="Freeform 31"/>
            <p:cNvSpPr>
              <a:spLocks noChangeAspect="1"/>
            </p:cNvSpPr>
            <p:nvPr/>
          </p:nvSpPr>
          <p:spPr bwMode="auto">
            <a:xfrm>
              <a:off x="1562" y="1824"/>
              <a:ext cx="400" cy="568"/>
            </a:xfrm>
            <a:custGeom>
              <a:avLst/>
              <a:gdLst>
                <a:gd name="T0" fmla="*/ 256 w 400"/>
                <a:gd name="T1" fmla="*/ 0 h 568"/>
                <a:gd name="T2" fmla="*/ 280 w 400"/>
                <a:gd name="T3" fmla="*/ 32 h 568"/>
                <a:gd name="T4" fmla="*/ 336 w 400"/>
                <a:gd name="T5" fmla="*/ 80 h 568"/>
                <a:gd name="T6" fmla="*/ 312 w 400"/>
                <a:gd name="T7" fmla="*/ 96 h 568"/>
                <a:gd name="T8" fmla="*/ 312 w 400"/>
                <a:gd name="T9" fmla="*/ 112 h 568"/>
                <a:gd name="T10" fmla="*/ 320 w 400"/>
                <a:gd name="T11" fmla="*/ 136 h 568"/>
                <a:gd name="T12" fmla="*/ 312 w 400"/>
                <a:gd name="T13" fmla="*/ 160 h 568"/>
                <a:gd name="T14" fmla="*/ 320 w 400"/>
                <a:gd name="T15" fmla="*/ 184 h 568"/>
                <a:gd name="T16" fmla="*/ 344 w 400"/>
                <a:gd name="T17" fmla="*/ 192 h 568"/>
                <a:gd name="T18" fmla="*/ 400 w 400"/>
                <a:gd name="T19" fmla="*/ 200 h 568"/>
                <a:gd name="T20" fmla="*/ 392 w 400"/>
                <a:gd name="T21" fmla="*/ 216 h 568"/>
                <a:gd name="T22" fmla="*/ 384 w 400"/>
                <a:gd name="T23" fmla="*/ 240 h 568"/>
                <a:gd name="T24" fmla="*/ 376 w 400"/>
                <a:gd name="T25" fmla="*/ 264 h 568"/>
                <a:gd name="T26" fmla="*/ 360 w 400"/>
                <a:gd name="T27" fmla="*/ 272 h 568"/>
                <a:gd name="T28" fmla="*/ 352 w 400"/>
                <a:gd name="T29" fmla="*/ 296 h 568"/>
                <a:gd name="T30" fmla="*/ 336 w 400"/>
                <a:gd name="T31" fmla="*/ 304 h 568"/>
                <a:gd name="T32" fmla="*/ 312 w 400"/>
                <a:gd name="T33" fmla="*/ 344 h 568"/>
                <a:gd name="T34" fmla="*/ 304 w 400"/>
                <a:gd name="T35" fmla="*/ 376 h 568"/>
                <a:gd name="T36" fmla="*/ 296 w 400"/>
                <a:gd name="T37" fmla="*/ 392 h 568"/>
                <a:gd name="T38" fmla="*/ 288 w 400"/>
                <a:gd name="T39" fmla="*/ 408 h 568"/>
                <a:gd name="T40" fmla="*/ 280 w 400"/>
                <a:gd name="T41" fmla="*/ 464 h 568"/>
                <a:gd name="T42" fmla="*/ 272 w 400"/>
                <a:gd name="T43" fmla="*/ 488 h 568"/>
                <a:gd name="T44" fmla="*/ 280 w 400"/>
                <a:gd name="T45" fmla="*/ 512 h 568"/>
                <a:gd name="T46" fmla="*/ 288 w 400"/>
                <a:gd name="T47" fmla="*/ 536 h 568"/>
                <a:gd name="T48" fmla="*/ 280 w 400"/>
                <a:gd name="T49" fmla="*/ 568 h 568"/>
                <a:gd name="T50" fmla="*/ 232 w 400"/>
                <a:gd name="T51" fmla="*/ 560 h 568"/>
                <a:gd name="T52" fmla="*/ 216 w 400"/>
                <a:gd name="T53" fmla="*/ 536 h 568"/>
                <a:gd name="T54" fmla="*/ 192 w 400"/>
                <a:gd name="T55" fmla="*/ 528 h 568"/>
                <a:gd name="T56" fmla="*/ 160 w 400"/>
                <a:gd name="T57" fmla="*/ 520 h 568"/>
                <a:gd name="T58" fmla="*/ 152 w 400"/>
                <a:gd name="T59" fmla="*/ 504 h 568"/>
                <a:gd name="T60" fmla="*/ 128 w 400"/>
                <a:gd name="T61" fmla="*/ 496 h 568"/>
                <a:gd name="T62" fmla="*/ 120 w 400"/>
                <a:gd name="T63" fmla="*/ 480 h 568"/>
                <a:gd name="T64" fmla="*/ 112 w 400"/>
                <a:gd name="T65" fmla="*/ 464 h 568"/>
                <a:gd name="T66" fmla="*/ 104 w 400"/>
                <a:gd name="T67" fmla="*/ 448 h 568"/>
                <a:gd name="T68" fmla="*/ 96 w 400"/>
                <a:gd name="T69" fmla="*/ 424 h 568"/>
                <a:gd name="T70" fmla="*/ 88 w 400"/>
                <a:gd name="T71" fmla="*/ 408 h 568"/>
                <a:gd name="T72" fmla="*/ 80 w 400"/>
                <a:gd name="T73" fmla="*/ 392 h 568"/>
                <a:gd name="T74" fmla="*/ 72 w 400"/>
                <a:gd name="T75" fmla="*/ 368 h 568"/>
                <a:gd name="T76" fmla="*/ 56 w 400"/>
                <a:gd name="T77" fmla="*/ 360 h 568"/>
                <a:gd name="T78" fmla="*/ 32 w 400"/>
                <a:gd name="T79" fmla="*/ 352 h 568"/>
                <a:gd name="T80" fmla="*/ 24 w 400"/>
                <a:gd name="T81" fmla="*/ 336 h 568"/>
                <a:gd name="T82" fmla="*/ 16 w 400"/>
                <a:gd name="T83" fmla="*/ 312 h 568"/>
                <a:gd name="T84" fmla="*/ 8 w 400"/>
                <a:gd name="T85" fmla="*/ 288 h 568"/>
                <a:gd name="T86" fmla="*/ 0 w 400"/>
                <a:gd name="T87" fmla="*/ 272 h 568"/>
                <a:gd name="T88" fmla="*/ 8 w 400"/>
                <a:gd name="T89" fmla="*/ 256 h 568"/>
                <a:gd name="T90" fmla="*/ 0 w 400"/>
                <a:gd name="T91" fmla="*/ 232 h 568"/>
                <a:gd name="T92" fmla="*/ 16 w 400"/>
                <a:gd name="T93" fmla="*/ 200 h 568"/>
                <a:gd name="T94" fmla="*/ 24 w 400"/>
                <a:gd name="T95" fmla="*/ 184 h 568"/>
                <a:gd name="T96" fmla="*/ 40 w 400"/>
                <a:gd name="T97" fmla="*/ 152 h 568"/>
                <a:gd name="T98" fmla="*/ 48 w 400"/>
                <a:gd name="T99" fmla="*/ 136 h 568"/>
                <a:gd name="T100" fmla="*/ 72 w 400"/>
                <a:gd name="T101" fmla="*/ 96 h 568"/>
                <a:gd name="T102" fmla="*/ 80 w 400"/>
                <a:gd name="T103" fmla="*/ 80 h 568"/>
                <a:gd name="T104" fmla="*/ 104 w 400"/>
                <a:gd name="T105" fmla="*/ 72 h 568"/>
                <a:gd name="T106" fmla="*/ 112 w 400"/>
                <a:gd name="T107" fmla="*/ 56 h 568"/>
                <a:gd name="T108" fmla="*/ 128 w 400"/>
                <a:gd name="T109" fmla="*/ 48 h 568"/>
                <a:gd name="T110" fmla="*/ 144 w 400"/>
                <a:gd name="T111" fmla="*/ 40 h 568"/>
                <a:gd name="T112" fmla="*/ 176 w 400"/>
                <a:gd name="T113" fmla="*/ 32 h 568"/>
                <a:gd name="T114" fmla="*/ 192 w 400"/>
                <a:gd name="T115" fmla="*/ 24 h 568"/>
                <a:gd name="T116" fmla="*/ 224 w 400"/>
                <a:gd name="T117" fmla="*/ 8 h 5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0"/>
                <a:gd name="T178" fmla="*/ 0 h 568"/>
                <a:gd name="T179" fmla="*/ 400 w 400"/>
                <a:gd name="T180" fmla="*/ 568 h 5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0" h="568">
                  <a:moveTo>
                    <a:pt x="232" y="0"/>
                  </a:moveTo>
                  <a:lnTo>
                    <a:pt x="256" y="0"/>
                  </a:lnTo>
                  <a:lnTo>
                    <a:pt x="256" y="8"/>
                  </a:lnTo>
                  <a:lnTo>
                    <a:pt x="280" y="32"/>
                  </a:lnTo>
                  <a:lnTo>
                    <a:pt x="288" y="32"/>
                  </a:lnTo>
                  <a:lnTo>
                    <a:pt x="336" y="80"/>
                  </a:lnTo>
                  <a:lnTo>
                    <a:pt x="320" y="96"/>
                  </a:lnTo>
                  <a:lnTo>
                    <a:pt x="312" y="96"/>
                  </a:lnTo>
                  <a:lnTo>
                    <a:pt x="304" y="104"/>
                  </a:lnTo>
                  <a:lnTo>
                    <a:pt x="312" y="112"/>
                  </a:lnTo>
                  <a:lnTo>
                    <a:pt x="312" y="128"/>
                  </a:lnTo>
                  <a:lnTo>
                    <a:pt x="320" y="136"/>
                  </a:lnTo>
                  <a:lnTo>
                    <a:pt x="320" y="152"/>
                  </a:lnTo>
                  <a:lnTo>
                    <a:pt x="312" y="160"/>
                  </a:lnTo>
                  <a:lnTo>
                    <a:pt x="312" y="176"/>
                  </a:lnTo>
                  <a:lnTo>
                    <a:pt x="320" y="184"/>
                  </a:lnTo>
                  <a:lnTo>
                    <a:pt x="336" y="184"/>
                  </a:lnTo>
                  <a:lnTo>
                    <a:pt x="344" y="192"/>
                  </a:lnTo>
                  <a:lnTo>
                    <a:pt x="392" y="192"/>
                  </a:lnTo>
                  <a:lnTo>
                    <a:pt x="400" y="200"/>
                  </a:lnTo>
                  <a:lnTo>
                    <a:pt x="400" y="208"/>
                  </a:lnTo>
                  <a:lnTo>
                    <a:pt x="392" y="216"/>
                  </a:lnTo>
                  <a:lnTo>
                    <a:pt x="392" y="232"/>
                  </a:lnTo>
                  <a:lnTo>
                    <a:pt x="384" y="240"/>
                  </a:lnTo>
                  <a:lnTo>
                    <a:pt x="384" y="256"/>
                  </a:lnTo>
                  <a:lnTo>
                    <a:pt x="376" y="264"/>
                  </a:lnTo>
                  <a:lnTo>
                    <a:pt x="368" y="264"/>
                  </a:lnTo>
                  <a:lnTo>
                    <a:pt x="360" y="272"/>
                  </a:lnTo>
                  <a:lnTo>
                    <a:pt x="360" y="288"/>
                  </a:lnTo>
                  <a:lnTo>
                    <a:pt x="352" y="296"/>
                  </a:lnTo>
                  <a:lnTo>
                    <a:pt x="344" y="296"/>
                  </a:lnTo>
                  <a:lnTo>
                    <a:pt x="336" y="304"/>
                  </a:lnTo>
                  <a:lnTo>
                    <a:pt x="336" y="320"/>
                  </a:lnTo>
                  <a:lnTo>
                    <a:pt x="312" y="344"/>
                  </a:lnTo>
                  <a:lnTo>
                    <a:pt x="312" y="368"/>
                  </a:lnTo>
                  <a:lnTo>
                    <a:pt x="304" y="376"/>
                  </a:lnTo>
                  <a:lnTo>
                    <a:pt x="304" y="384"/>
                  </a:lnTo>
                  <a:lnTo>
                    <a:pt x="296" y="392"/>
                  </a:lnTo>
                  <a:lnTo>
                    <a:pt x="296" y="400"/>
                  </a:lnTo>
                  <a:lnTo>
                    <a:pt x="288" y="408"/>
                  </a:lnTo>
                  <a:lnTo>
                    <a:pt x="288" y="456"/>
                  </a:lnTo>
                  <a:lnTo>
                    <a:pt x="280" y="464"/>
                  </a:lnTo>
                  <a:lnTo>
                    <a:pt x="280" y="480"/>
                  </a:lnTo>
                  <a:lnTo>
                    <a:pt x="272" y="488"/>
                  </a:lnTo>
                  <a:lnTo>
                    <a:pt x="272" y="504"/>
                  </a:lnTo>
                  <a:lnTo>
                    <a:pt x="280" y="512"/>
                  </a:lnTo>
                  <a:lnTo>
                    <a:pt x="280" y="528"/>
                  </a:lnTo>
                  <a:lnTo>
                    <a:pt x="288" y="536"/>
                  </a:lnTo>
                  <a:lnTo>
                    <a:pt x="288" y="568"/>
                  </a:lnTo>
                  <a:lnTo>
                    <a:pt x="280" y="568"/>
                  </a:lnTo>
                  <a:lnTo>
                    <a:pt x="272" y="560"/>
                  </a:lnTo>
                  <a:lnTo>
                    <a:pt x="232" y="560"/>
                  </a:lnTo>
                  <a:lnTo>
                    <a:pt x="216" y="544"/>
                  </a:lnTo>
                  <a:lnTo>
                    <a:pt x="216" y="536"/>
                  </a:lnTo>
                  <a:lnTo>
                    <a:pt x="208" y="528"/>
                  </a:lnTo>
                  <a:lnTo>
                    <a:pt x="192" y="528"/>
                  </a:lnTo>
                  <a:lnTo>
                    <a:pt x="184" y="520"/>
                  </a:lnTo>
                  <a:lnTo>
                    <a:pt x="160" y="520"/>
                  </a:lnTo>
                  <a:lnTo>
                    <a:pt x="160" y="512"/>
                  </a:lnTo>
                  <a:lnTo>
                    <a:pt x="152" y="504"/>
                  </a:lnTo>
                  <a:lnTo>
                    <a:pt x="136" y="504"/>
                  </a:lnTo>
                  <a:lnTo>
                    <a:pt x="128" y="496"/>
                  </a:lnTo>
                  <a:lnTo>
                    <a:pt x="128" y="488"/>
                  </a:lnTo>
                  <a:lnTo>
                    <a:pt x="120" y="480"/>
                  </a:lnTo>
                  <a:lnTo>
                    <a:pt x="120" y="472"/>
                  </a:lnTo>
                  <a:lnTo>
                    <a:pt x="112" y="464"/>
                  </a:lnTo>
                  <a:lnTo>
                    <a:pt x="112" y="456"/>
                  </a:lnTo>
                  <a:lnTo>
                    <a:pt x="104" y="448"/>
                  </a:lnTo>
                  <a:lnTo>
                    <a:pt x="104" y="432"/>
                  </a:lnTo>
                  <a:lnTo>
                    <a:pt x="96" y="424"/>
                  </a:lnTo>
                  <a:lnTo>
                    <a:pt x="96" y="416"/>
                  </a:lnTo>
                  <a:lnTo>
                    <a:pt x="88" y="408"/>
                  </a:lnTo>
                  <a:lnTo>
                    <a:pt x="88" y="400"/>
                  </a:lnTo>
                  <a:lnTo>
                    <a:pt x="80" y="392"/>
                  </a:lnTo>
                  <a:lnTo>
                    <a:pt x="80" y="376"/>
                  </a:lnTo>
                  <a:lnTo>
                    <a:pt x="72" y="368"/>
                  </a:lnTo>
                  <a:lnTo>
                    <a:pt x="56" y="368"/>
                  </a:lnTo>
                  <a:lnTo>
                    <a:pt x="56" y="360"/>
                  </a:lnTo>
                  <a:lnTo>
                    <a:pt x="48" y="352"/>
                  </a:lnTo>
                  <a:lnTo>
                    <a:pt x="32" y="352"/>
                  </a:lnTo>
                  <a:lnTo>
                    <a:pt x="32" y="344"/>
                  </a:lnTo>
                  <a:lnTo>
                    <a:pt x="24" y="336"/>
                  </a:lnTo>
                  <a:lnTo>
                    <a:pt x="24" y="320"/>
                  </a:lnTo>
                  <a:lnTo>
                    <a:pt x="16" y="312"/>
                  </a:lnTo>
                  <a:lnTo>
                    <a:pt x="16" y="296"/>
                  </a:lnTo>
                  <a:lnTo>
                    <a:pt x="8" y="288"/>
                  </a:lnTo>
                  <a:lnTo>
                    <a:pt x="8" y="280"/>
                  </a:lnTo>
                  <a:lnTo>
                    <a:pt x="0" y="272"/>
                  </a:lnTo>
                  <a:lnTo>
                    <a:pt x="0" y="264"/>
                  </a:lnTo>
                  <a:lnTo>
                    <a:pt x="8" y="256"/>
                  </a:lnTo>
                  <a:lnTo>
                    <a:pt x="8" y="240"/>
                  </a:lnTo>
                  <a:lnTo>
                    <a:pt x="0" y="232"/>
                  </a:lnTo>
                  <a:lnTo>
                    <a:pt x="0" y="216"/>
                  </a:lnTo>
                  <a:lnTo>
                    <a:pt x="16" y="200"/>
                  </a:lnTo>
                  <a:lnTo>
                    <a:pt x="16" y="192"/>
                  </a:lnTo>
                  <a:lnTo>
                    <a:pt x="24" y="184"/>
                  </a:lnTo>
                  <a:lnTo>
                    <a:pt x="24" y="168"/>
                  </a:lnTo>
                  <a:lnTo>
                    <a:pt x="40" y="152"/>
                  </a:lnTo>
                  <a:lnTo>
                    <a:pt x="40" y="144"/>
                  </a:lnTo>
                  <a:lnTo>
                    <a:pt x="48" y="136"/>
                  </a:lnTo>
                  <a:lnTo>
                    <a:pt x="48" y="120"/>
                  </a:lnTo>
                  <a:lnTo>
                    <a:pt x="72" y="96"/>
                  </a:lnTo>
                  <a:lnTo>
                    <a:pt x="72" y="88"/>
                  </a:lnTo>
                  <a:lnTo>
                    <a:pt x="80" y="80"/>
                  </a:lnTo>
                  <a:lnTo>
                    <a:pt x="96" y="80"/>
                  </a:lnTo>
                  <a:lnTo>
                    <a:pt x="104" y="72"/>
                  </a:lnTo>
                  <a:lnTo>
                    <a:pt x="104" y="64"/>
                  </a:lnTo>
                  <a:lnTo>
                    <a:pt x="112" y="56"/>
                  </a:lnTo>
                  <a:lnTo>
                    <a:pt x="120" y="56"/>
                  </a:lnTo>
                  <a:lnTo>
                    <a:pt x="128" y="48"/>
                  </a:lnTo>
                  <a:lnTo>
                    <a:pt x="128" y="40"/>
                  </a:lnTo>
                  <a:lnTo>
                    <a:pt x="144" y="40"/>
                  </a:lnTo>
                  <a:lnTo>
                    <a:pt x="152" y="32"/>
                  </a:lnTo>
                  <a:lnTo>
                    <a:pt x="176" y="32"/>
                  </a:lnTo>
                  <a:lnTo>
                    <a:pt x="184" y="24"/>
                  </a:lnTo>
                  <a:lnTo>
                    <a:pt x="192" y="24"/>
                  </a:lnTo>
                  <a:lnTo>
                    <a:pt x="208" y="8"/>
                  </a:lnTo>
                  <a:lnTo>
                    <a:pt x="224" y="8"/>
                  </a:lnTo>
                  <a:lnTo>
                    <a:pt x="232" y="0"/>
                  </a:lnTo>
                  <a:close/>
                </a:path>
              </a:pathLst>
            </a:custGeom>
            <a:solidFill>
              <a:srgbClr val="C0C0C0">
                <a:alpha val="70195"/>
              </a:srgbClr>
            </a:solidFill>
            <a:ln w="12700">
              <a:noFill/>
              <a:round/>
              <a:headEnd/>
              <a:tailEnd/>
            </a:ln>
          </p:spPr>
          <p:txBody>
            <a:bodyPr/>
            <a:lstStyle/>
            <a:p>
              <a:endParaRPr lang="ja-JP" altLang="en-US"/>
            </a:p>
          </p:txBody>
        </p:sp>
        <p:sp>
          <p:nvSpPr>
            <p:cNvPr id="30" name="Freeform 32"/>
            <p:cNvSpPr>
              <a:spLocks noChangeAspect="1"/>
            </p:cNvSpPr>
            <p:nvPr/>
          </p:nvSpPr>
          <p:spPr bwMode="auto">
            <a:xfrm>
              <a:off x="1818" y="1616"/>
              <a:ext cx="536" cy="432"/>
            </a:xfrm>
            <a:custGeom>
              <a:avLst/>
              <a:gdLst>
                <a:gd name="T0" fmla="*/ 472 w 536"/>
                <a:gd name="T1" fmla="*/ 0 h 432"/>
                <a:gd name="T2" fmla="*/ 496 w 536"/>
                <a:gd name="T3" fmla="*/ 16 h 432"/>
                <a:gd name="T4" fmla="*/ 520 w 536"/>
                <a:gd name="T5" fmla="*/ 24 h 432"/>
                <a:gd name="T6" fmla="*/ 512 w 536"/>
                <a:gd name="T7" fmla="*/ 80 h 432"/>
                <a:gd name="T8" fmla="*/ 520 w 536"/>
                <a:gd name="T9" fmla="*/ 136 h 432"/>
                <a:gd name="T10" fmla="*/ 536 w 536"/>
                <a:gd name="T11" fmla="*/ 168 h 432"/>
                <a:gd name="T12" fmla="*/ 528 w 536"/>
                <a:gd name="T13" fmla="*/ 208 h 432"/>
                <a:gd name="T14" fmla="*/ 520 w 536"/>
                <a:gd name="T15" fmla="*/ 224 h 432"/>
                <a:gd name="T16" fmla="*/ 512 w 536"/>
                <a:gd name="T17" fmla="*/ 240 h 432"/>
                <a:gd name="T18" fmla="*/ 472 w 536"/>
                <a:gd name="T19" fmla="*/ 248 h 432"/>
                <a:gd name="T20" fmla="*/ 464 w 536"/>
                <a:gd name="T21" fmla="*/ 264 h 432"/>
                <a:gd name="T22" fmla="*/ 408 w 536"/>
                <a:gd name="T23" fmla="*/ 304 h 432"/>
                <a:gd name="T24" fmla="*/ 384 w 536"/>
                <a:gd name="T25" fmla="*/ 320 h 432"/>
                <a:gd name="T26" fmla="*/ 352 w 536"/>
                <a:gd name="T27" fmla="*/ 336 h 432"/>
                <a:gd name="T28" fmla="*/ 336 w 536"/>
                <a:gd name="T29" fmla="*/ 344 h 432"/>
                <a:gd name="T30" fmla="*/ 320 w 536"/>
                <a:gd name="T31" fmla="*/ 376 h 432"/>
                <a:gd name="T32" fmla="*/ 304 w 536"/>
                <a:gd name="T33" fmla="*/ 400 h 432"/>
                <a:gd name="T34" fmla="*/ 288 w 536"/>
                <a:gd name="T35" fmla="*/ 424 h 432"/>
                <a:gd name="T36" fmla="*/ 264 w 536"/>
                <a:gd name="T37" fmla="*/ 432 h 432"/>
                <a:gd name="T38" fmla="*/ 232 w 536"/>
                <a:gd name="T39" fmla="*/ 424 h 432"/>
                <a:gd name="T40" fmla="*/ 208 w 536"/>
                <a:gd name="T41" fmla="*/ 416 h 432"/>
                <a:gd name="T42" fmla="*/ 144 w 536"/>
                <a:gd name="T43" fmla="*/ 408 h 432"/>
                <a:gd name="T44" fmla="*/ 88 w 536"/>
                <a:gd name="T45" fmla="*/ 400 h 432"/>
                <a:gd name="T46" fmla="*/ 64 w 536"/>
                <a:gd name="T47" fmla="*/ 392 h 432"/>
                <a:gd name="T48" fmla="*/ 56 w 536"/>
                <a:gd name="T49" fmla="*/ 368 h 432"/>
                <a:gd name="T50" fmla="*/ 64 w 536"/>
                <a:gd name="T51" fmla="*/ 344 h 432"/>
                <a:gd name="T52" fmla="*/ 56 w 536"/>
                <a:gd name="T53" fmla="*/ 320 h 432"/>
                <a:gd name="T54" fmla="*/ 56 w 536"/>
                <a:gd name="T55" fmla="*/ 304 h 432"/>
                <a:gd name="T56" fmla="*/ 80 w 536"/>
                <a:gd name="T57" fmla="*/ 288 h 432"/>
                <a:gd name="T58" fmla="*/ 24 w 536"/>
                <a:gd name="T59" fmla="*/ 240 h 432"/>
                <a:gd name="T60" fmla="*/ 0 w 536"/>
                <a:gd name="T61" fmla="*/ 208 h 432"/>
                <a:gd name="T62" fmla="*/ 24 w 536"/>
                <a:gd name="T63" fmla="*/ 200 h 432"/>
                <a:gd name="T64" fmla="*/ 80 w 536"/>
                <a:gd name="T65" fmla="*/ 208 h 432"/>
                <a:gd name="T66" fmla="*/ 136 w 536"/>
                <a:gd name="T67" fmla="*/ 216 h 432"/>
                <a:gd name="T68" fmla="*/ 184 w 536"/>
                <a:gd name="T69" fmla="*/ 224 h 432"/>
                <a:gd name="T70" fmla="*/ 232 w 536"/>
                <a:gd name="T71" fmla="*/ 216 h 432"/>
                <a:gd name="T72" fmla="*/ 248 w 536"/>
                <a:gd name="T73" fmla="*/ 208 h 432"/>
                <a:gd name="T74" fmla="*/ 264 w 536"/>
                <a:gd name="T75" fmla="*/ 200 h 432"/>
                <a:gd name="T76" fmla="*/ 272 w 536"/>
                <a:gd name="T77" fmla="*/ 184 h 432"/>
                <a:gd name="T78" fmla="*/ 296 w 536"/>
                <a:gd name="T79" fmla="*/ 176 h 432"/>
                <a:gd name="T80" fmla="*/ 312 w 536"/>
                <a:gd name="T81" fmla="*/ 168 h 432"/>
                <a:gd name="T82" fmla="*/ 336 w 536"/>
                <a:gd name="T83" fmla="*/ 160 h 432"/>
                <a:gd name="T84" fmla="*/ 368 w 536"/>
                <a:gd name="T85" fmla="*/ 152 h 432"/>
                <a:gd name="T86" fmla="*/ 400 w 536"/>
                <a:gd name="T87" fmla="*/ 128 h 432"/>
                <a:gd name="T88" fmla="*/ 408 w 536"/>
                <a:gd name="T89" fmla="*/ 112 h 432"/>
                <a:gd name="T90" fmla="*/ 416 w 536"/>
                <a:gd name="T91" fmla="*/ 96 h 432"/>
                <a:gd name="T92" fmla="*/ 424 w 536"/>
                <a:gd name="T93" fmla="*/ 56 h 432"/>
                <a:gd name="T94" fmla="*/ 432 w 536"/>
                <a:gd name="T95" fmla="*/ 16 h 432"/>
                <a:gd name="T96" fmla="*/ 456 w 536"/>
                <a:gd name="T97" fmla="*/ 0 h 4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6"/>
                <a:gd name="T148" fmla="*/ 0 h 432"/>
                <a:gd name="T149" fmla="*/ 536 w 536"/>
                <a:gd name="T150" fmla="*/ 432 h 4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6" h="432">
                  <a:moveTo>
                    <a:pt x="456" y="0"/>
                  </a:moveTo>
                  <a:lnTo>
                    <a:pt x="472" y="0"/>
                  </a:lnTo>
                  <a:lnTo>
                    <a:pt x="488" y="16"/>
                  </a:lnTo>
                  <a:lnTo>
                    <a:pt x="496" y="16"/>
                  </a:lnTo>
                  <a:lnTo>
                    <a:pt x="504" y="24"/>
                  </a:lnTo>
                  <a:lnTo>
                    <a:pt x="520" y="24"/>
                  </a:lnTo>
                  <a:lnTo>
                    <a:pt x="520" y="72"/>
                  </a:lnTo>
                  <a:lnTo>
                    <a:pt x="512" y="80"/>
                  </a:lnTo>
                  <a:lnTo>
                    <a:pt x="512" y="128"/>
                  </a:lnTo>
                  <a:lnTo>
                    <a:pt x="520" y="136"/>
                  </a:lnTo>
                  <a:lnTo>
                    <a:pt x="520" y="152"/>
                  </a:lnTo>
                  <a:lnTo>
                    <a:pt x="536" y="168"/>
                  </a:lnTo>
                  <a:lnTo>
                    <a:pt x="536" y="200"/>
                  </a:lnTo>
                  <a:lnTo>
                    <a:pt x="528" y="208"/>
                  </a:lnTo>
                  <a:lnTo>
                    <a:pt x="528" y="216"/>
                  </a:lnTo>
                  <a:lnTo>
                    <a:pt x="520" y="224"/>
                  </a:lnTo>
                  <a:lnTo>
                    <a:pt x="520" y="232"/>
                  </a:lnTo>
                  <a:lnTo>
                    <a:pt x="512" y="240"/>
                  </a:lnTo>
                  <a:lnTo>
                    <a:pt x="480" y="240"/>
                  </a:lnTo>
                  <a:lnTo>
                    <a:pt x="472" y="248"/>
                  </a:lnTo>
                  <a:lnTo>
                    <a:pt x="472" y="256"/>
                  </a:lnTo>
                  <a:lnTo>
                    <a:pt x="464" y="264"/>
                  </a:lnTo>
                  <a:lnTo>
                    <a:pt x="448" y="264"/>
                  </a:lnTo>
                  <a:lnTo>
                    <a:pt x="408" y="304"/>
                  </a:lnTo>
                  <a:lnTo>
                    <a:pt x="400" y="304"/>
                  </a:lnTo>
                  <a:lnTo>
                    <a:pt x="384" y="320"/>
                  </a:lnTo>
                  <a:lnTo>
                    <a:pt x="368" y="320"/>
                  </a:lnTo>
                  <a:lnTo>
                    <a:pt x="352" y="336"/>
                  </a:lnTo>
                  <a:lnTo>
                    <a:pt x="344" y="336"/>
                  </a:lnTo>
                  <a:lnTo>
                    <a:pt x="336" y="344"/>
                  </a:lnTo>
                  <a:lnTo>
                    <a:pt x="336" y="360"/>
                  </a:lnTo>
                  <a:lnTo>
                    <a:pt x="320" y="376"/>
                  </a:lnTo>
                  <a:lnTo>
                    <a:pt x="320" y="384"/>
                  </a:lnTo>
                  <a:lnTo>
                    <a:pt x="304" y="400"/>
                  </a:lnTo>
                  <a:lnTo>
                    <a:pt x="304" y="408"/>
                  </a:lnTo>
                  <a:lnTo>
                    <a:pt x="288" y="424"/>
                  </a:lnTo>
                  <a:lnTo>
                    <a:pt x="272" y="424"/>
                  </a:lnTo>
                  <a:lnTo>
                    <a:pt x="264" y="432"/>
                  </a:lnTo>
                  <a:lnTo>
                    <a:pt x="240" y="432"/>
                  </a:lnTo>
                  <a:lnTo>
                    <a:pt x="232" y="424"/>
                  </a:lnTo>
                  <a:lnTo>
                    <a:pt x="216" y="424"/>
                  </a:lnTo>
                  <a:lnTo>
                    <a:pt x="208" y="416"/>
                  </a:lnTo>
                  <a:lnTo>
                    <a:pt x="144" y="416"/>
                  </a:lnTo>
                  <a:lnTo>
                    <a:pt x="144" y="408"/>
                  </a:lnTo>
                  <a:lnTo>
                    <a:pt x="136" y="400"/>
                  </a:lnTo>
                  <a:lnTo>
                    <a:pt x="88" y="400"/>
                  </a:lnTo>
                  <a:lnTo>
                    <a:pt x="80" y="392"/>
                  </a:lnTo>
                  <a:lnTo>
                    <a:pt x="64" y="392"/>
                  </a:lnTo>
                  <a:lnTo>
                    <a:pt x="56" y="384"/>
                  </a:lnTo>
                  <a:lnTo>
                    <a:pt x="56" y="368"/>
                  </a:lnTo>
                  <a:lnTo>
                    <a:pt x="64" y="360"/>
                  </a:lnTo>
                  <a:lnTo>
                    <a:pt x="64" y="344"/>
                  </a:lnTo>
                  <a:lnTo>
                    <a:pt x="56" y="336"/>
                  </a:lnTo>
                  <a:lnTo>
                    <a:pt x="56" y="320"/>
                  </a:lnTo>
                  <a:lnTo>
                    <a:pt x="48" y="312"/>
                  </a:lnTo>
                  <a:lnTo>
                    <a:pt x="56" y="304"/>
                  </a:lnTo>
                  <a:lnTo>
                    <a:pt x="64" y="304"/>
                  </a:lnTo>
                  <a:lnTo>
                    <a:pt x="80" y="288"/>
                  </a:lnTo>
                  <a:lnTo>
                    <a:pt x="32" y="240"/>
                  </a:lnTo>
                  <a:lnTo>
                    <a:pt x="24" y="240"/>
                  </a:lnTo>
                  <a:lnTo>
                    <a:pt x="0" y="216"/>
                  </a:lnTo>
                  <a:lnTo>
                    <a:pt x="0" y="208"/>
                  </a:lnTo>
                  <a:lnTo>
                    <a:pt x="16" y="208"/>
                  </a:lnTo>
                  <a:lnTo>
                    <a:pt x="24" y="200"/>
                  </a:lnTo>
                  <a:lnTo>
                    <a:pt x="72" y="200"/>
                  </a:lnTo>
                  <a:lnTo>
                    <a:pt x="80" y="208"/>
                  </a:lnTo>
                  <a:lnTo>
                    <a:pt x="128" y="208"/>
                  </a:lnTo>
                  <a:lnTo>
                    <a:pt x="136" y="216"/>
                  </a:lnTo>
                  <a:lnTo>
                    <a:pt x="176" y="216"/>
                  </a:lnTo>
                  <a:lnTo>
                    <a:pt x="184" y="224"/>
                  </a:lnTo>
                  <a:lnTo>
                    <a:pt x="224" y="224"/>
                  </a:lnTo>
                  <a:lnTo>
                    <a:pt x="232" y="216"/>
                  </a:lnTo>
                  <a:lnTo>
                    <a:pt x="240" y="216"/>
                  </a:lnTo>
                  <a:lnTo>
                    <a:pt x="248" y="208"/>
                  </a:lnTo>
                  <a:lnTo>
                    <a:pt x="256" y="208"/>
                  </a:lnTo>
                  <a:lnTo>
                    <a:pt x="264" y="200"/>
                  </a:lnTo>
                  <a:lnTo>
                    <a:pt x="264" y="192"/>
                  </a:lnTo>
                  <a:lnTo>
                    <a:pt x="272" y="184"/>
                  </a:lnTo>
                  <a:lnTo>
                    <a:pt x="288" y="184"/>
                  </a:lnTo>
                  <a:lnTo>
                    <a:pt x="296" y="176"/>
                  </a:lnTo>
                  <a:lnTo>
                    <a:pt x="304" y="176"/>
                  </a:lnTo>
                  <a:lnTo>
                    <a:pt x="312" y="168"/>
                  </a:lnTo>
                  <a:lnTo>
                    <a:pt x="328" y="168"/>
                  </a:lnTo>
                  <a:lnTo>
                    <a:pt x="336" y="160"/>
                  </a:lnTo>
                  <a:lnTo>
                    <a:pt x="360" y="160"/>
                  </a:lnTo>
                  <a:lnTo>
                    <a:pt x="368" y="152"/>
                  </a:lnTo>
                  <a:lnTo>
                    <a:pt x="376" y="152"/>
                  </a:lnTo>
                  <a:lnTo>
                    <a:pt x="400" y="128"/>
                  </a:lnTo>
                  <a:lnTo>
                    <a:pt x="400" y="120"/>
                  </a:lnTo>
                  <a:lnTo>
                    <a:pt x="408" y="112"/>
                  </a:lnTo>
                  <a:lnTo>
                    <a:pt x="408" y="104"/>
                  </a:lnTo>
                  <a:lnTo>
                    <a:pt x="416" y="96"/>
                  </a:lnTo>
                  <a:lnTo>
                    <a:pt x="416" y="64"/>
                  </a:lnTo>
                  <a:lnTo>
                    <a:pt x="424" y="56"/>
                  </a:lnTo>
                  <a:lnTo>
                    <a:pt x="424" y="24"/>
                  </a:lnTo>
                  <a:lnTo>
                    <a:pt x="432" y="16"/>
                  </a:lnTo>
                  <a:lnTo>
                    <a:pt x="440" y="16"/>
                  </a:lnTo>
                  <a:lnTo>
                    <a:pt x="456" y="0"/>
                  </a:lnTo>
                  <a:close/>
                </a:path>
              </a:pathLst>
            </a:custGeom>
            <a:solidFill>
              <a:srgbClr val="C0C0C0">
                <a:alpha val="70195"/>
              </a:srgbClr>
            </a:solidFill>
            <a:ln w="12700">
              <a:noFill/>
              <a:round/>
              <a:headEnd/>
              <a:tailEnd/>
            </a:ln>
          </p:spPr>
          <p:txBody>
            <a:bodyPr/>
            <a:lstStyle/>
            <a:p>
              <a:endParaRPr lang="ja-JP" altLang="en-US"/>
            </a:p>
          </p:txBody>
        </p:sp>
        <p:sp>
          <p:nvSpPr>
            <p:cNvPr id="31" name="Freeform 33"/>
            <p:cNvSpPr>
              <a:spLocks noChangeAspect="1"/>
            </p:cNvSpPr>
            <p:nvPr/>
          </p:nvSpPr>
          <p:spPr bwMode="auto">
            <a:xfrm>
              <a:off x="2786" y="1880"/>
              <a:ext cx="504" cy="264"/>
            </a:xfrm>
            <a:custGeom>
              <a:avLst/>
              <a:gdLst>
                <a:gd name="T0" fmla="*/ 64 w 504"/>
                <a:gd name="T1" fmla="*/ 0 h 264"/>
                <a:gd name="T2" fmla="*/ 88 w 504"/>
                <a:gd name="T3" fmla="*/ 8 h 264"/>
                <a:gd name="T4" fmla="*/ 120 w 504"/>
                <a:gd name="T5" fmla="*/ 16 h 264"/>
                <a:gd name="T6" fmla="*/ 200 w 504"/>
                <a:gd name="T7" fmla="*/ 24 h 264"/>
                <a:gd name="T8" fmla="*/ 248 w 504"/>
                <a:gd name="T9" fmla="*/ 16 h 264"/>
                <a:gd name="T10" fmla="*/ 256 w 504"/>
                <a:gd name="T11" fmla="*/ 40 h 264"/>
                <a:gd name="T12" fmla="*/ 280 w 504"/>
                <a:gd name="T13" fmla="*/ 48 h 264"/>
                <a:gd name="T14" fmla="*/ 312 w 504"/>
                <a:gd name="T15" fmla="*/ 40 h 264"/>
                <a:gd name="T16" fmla="*/ 328 w 504"/>
                <a:gd name="T17" fmla="*/ 48 h 264"/>
                <a:gd name="T18" fmla="*/ 336 w 504"/>
                <a:gd name="T19" fmla="*/ 88 h 264"/>
                <a:gd name="T20" fmla="*/ 344 w 504"/>
                <a:gd name="T21" fmla="*/ 104 h 264"/>
                <a:gd name="T22" fmla="*/ 376 w 504"/>
                <a:gd name="T23" fmla="*/ 96 h 264"/>
                <a:gd name="T24" fmla="*/ 392 w 504"/>
                <a:gd name="T25" fmla="*/ 104 h 264"/>
                <a:gd name="T26" fmla="*/ 416 w 504"/>
                <a:gd name="T27" fmla="*/ 112 h 264"/>
                <a:gd name="T28" fmla="*/ 424 w 504"/>
                <a:gd name="T29" fmla="*/ 128 h 264"/>
                <a:gd name="T30" fmla="*/ 448 w 504"/>
                <a:gd name="T31" fmla="*/ 136 h 264"/>
                <a:gd name="T32" fmla="*/ 480 w 504"/>
                <a:gd name="T33" fmla="*/ 128 h 264"/>
                <a:gd name="T34" fmla="*/ 496 w 504"/>
                <a:gd name="T35" fmla="*/ 152 h 264"/>
                <a:gd name="T36" fmla="*/ 504 w 504"/>
                <a:gd name="T37" fmla="*/ 184 h 264"/>
                <a:gd name="T38" fmla="*/ 496 w 504"/>
                <a:gd name="T39" fmla="*/ 208 h 264"/>
                <a:gd name="T40" fmla="*/ 480 w 504"/>
                <a:gd name="T41" fmla="*/ 216 h 264"/>
                <a:gd name="T42" fmla="*/ 472 w 504"/>
                <a:gd name="T43" fmla="*/ 232 h 264"/>
                <a:gd name="T44" fmla="*/ 448 w 504"/>
                <a:gd name="T45" fmla="*/ 248 h 264"/>
                <a:gd name="T46" fmla="*/ 424 w 504"/>
                <a:gd name="T47" fmla="*/ 256 h 264"/>
                <a:gd name="T48" fmla="*/ 360 w 504"/>
                <a:gd name="T49" fmla="*/ 264 h 264"/>
                <a:gd name="T50" fmla="*/ 264 w 504"/>
                <a:gd name="T51" fmla="*/ 256 h 264"/>
                <a:gd name="T52" fmla="*/ 192 w 504"/>
                <a:gd name="T53" fmla="*/ 264 h 264"/>
                <a:gd name="T54" fmla="*/ 168 w 504"/>
                <a:gd name="T55" fmla="*/ 248 h 264"/>
                <a:gd name="T56" fmla="*/ 152 w 504"/>
                <a:gd name="T57" fmla="*/ 240 h 264"/>
                <a:gd name="T58" fmla="*/ 112 w 504"/>
                <a:gd name="T59" fmla="*/ 192 h 264"/>
                <a:gd name="T60" fmla="*/ 104 w 504"/>
                <a:gd name="T61" fmla="*/ 168 h 264"/>
                <a:gd name="T62" fmla="*/ 88 w 504"/>
                <a:gd name="T63" fmla="*/ 160 h 264"/>
                <a:gd name="T64" fmla="*/ 48 w 504"/>
                <a:gd name="T65" fmla="*/ 136 h 264"/>
                <a:gd name="T66" fmla="*/ 24 w 504"/>
                <a:gd name="T67" fmla="*/ 128 h 264"/>
                <a:gd name="T68" fmla="*/ 16 w 504"/>
                <a:gd name="T69" fmla="*/ 112 h 264"/>
                <a:gd name="T70" fmla="*/ 0 w 504"/>
                <a:gd name="T71" fmla="*/ 64 h 264"/>
                <a:gd name="T72" fmla="*/ 16 w 504"/>
                <a:gd name="T73" fmla="*/ 56 h 264"/>
                <a:gd name="T74" fmla="*/ 48 w 504"/>
                <a:gd name="T75" fmla="*/ 8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4"/>
                <a:gd name="T115" fmla="*/ 0 h 264"/>
                <a:gd name="T116" fmla="*/ 504 w 504"/>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4" h="264">
                  <a:moveTo>
                    <a:pt x="56" y="0"/>
                  </a:moveTo>
                  <a:lnTo>
                    <a:pt x="64" y="0"/>
                  </a:lnTo>
                  <a:lnTo>
                    <a:pt x="72" y="8"/>
                  </a:lnTo>
                  <a:lnTo>
                    <a:pt x="88" y="8"/>
                  </a:lnTo>
                  <a:lnTo>
                    <a:pt x="96" y="16"/>
                  </a:lnTo>
                  <a:lnTo>
                    <a:pt x="120" y="16"/>
                  </a:lnTo>
                  <a:lnTo>
                    <a:pt x="128" y="24"/>
                  </a:lnTo>
                  <a:lnTo>
                    <a:pt x="200" y="24"/>
                  </a:lnTo>
                  <a:lnTo>
                    <a:pt x="208" y="16"/>
                  </a:lnTo>
                  <a:lnTo>
                    <a:pt x="248" y="16"/>
                  </a:lnTo>
                  <a:lnTo>
                    <a:pt x="256" y="24"/>
                  </a:lnTo>
                  <a:lnTo>
                    <a:pt x="256" y="40"/>
                  </a:lnTo>
                  <a:lnTo>
                    <a:pt x="264" y="48"/>
                  </a:lnTo>
                  <a:lnTo>
                    <a:pt x="280" y="48"/>
                  </a:lnTo>
                  <a:lnTo>
                    <a:pt x="288" y="40"/>
                  </a:lnTo>
                  <a:lnTo>
                    <a:pt x="312" y="40"/>
                  </a:lnTo>
                  <a:lnTo>
                    <a:pt x="320" y="48"/>
                  </a:lnTo>
                  <a:lnTo>
                    <a:pt x="328" y="48"/>
                  </a:lnTo>
                  <a:lnTo>
                    <a:pt x="328" y="80"/>
                  </a:lnTo>
                  <a:lnTo>
                    <a:pt x="336" y="88"/>
                  </a:lnTo>
                  <a:lnTo>
                    <a:pt x="336" y="96"/>
                  </a:lnTo>
                  <a:lnTo>
                    <a:pt x="344" y="104"/>
                  </a:lnTo>
                  <a:lnTo>
                    <a:pt x="368" y="104"/>
                  </a:lnTo>
                  <a:lnTo>
                    <a:pt x="376" y="96"/>
                  </a:lnTo>
                  <a:lnTo>
                    <a:pt x="384" y="96"/>
                  </a:lnTo>
                  <a:lnTo>
                    <a:pt x="392" y="104"/>
                  </a:lnTo>
                  <a:lnTo>
                    <a:pt x="408" y="104"/>
                  </a:lnTo>
                  <a:lnTo>
                    <a:pt x="416" y="112"/>
                  </a:lnTo>
                  <a:lnTo>
                    <a:pt x="416" y="120"/>
                  </a:lnTo>
                  <a:lnTo>
                    <a:pt x="424" y="128"/>
                  </a:lnTo>
                  <a:lnTo>
                    <a:pt x="440" y="128"/>
                  </a:lnTo>
                  <a:lnTo>
                    <a:pt x="448" y="136"/>
                  </a:lnTo>
                  <a:lnTo>
                    <a:pt x="472" y="136"/>
                  </a:lnTo>
                  <a:lnTo>
                    <a:pt x="480" y="128"/>
                  </a:lnTo>
                  <a:lnTo>
                    <a:pt x="496" y="128"/>
                  </a:lnTo>
                  <a:lnTo>
                    <a:pt x="496" y="152"/>
                  </a:lnTo>
                  <a:lnTo>
                    <a:pt x="504" y="160"/>
                  </a:lnTo>
                  <a:lnTo>
                    <a:pt x="504" y="184"/>
                  </a:lnTo>
                  <a:lnTo>
                    <a:pt x="496" y="192"/>
                  </a:lnTo>
                  <a:lnTo>
                    <a:pt x="496" y="208"/>
                  </a:lnTo>
                  <a:lnTo>
                    <a:pt x="488" y="216"/>
                  </a:lnTo>
                  <a:lnTo>
                    <a:pt x="480" y="216"/>
                  </a:lnTo>
                  <a:lnTo>
                    <a:pt x="472" y="224"/>
                  </a:lnTo>
                  <a:lnTo>
                    <a:pt x="472" y="232"/>
                  </a:lnTo>
                  <a:lnTo>
                    <a:pt x="456" y="248"/>
                  </a:lnTo>
                  <a:lnTo>
                    <a:pt x="448" y="248"/>
                  </a:lnTo>
                  <a:lnTo>
                    <a:pt x="440" y="256"/>
                  </a:lnTo>
                  <a:lnTo>
                    <a:pt x="424" y="256"/>
                  </a:lnTo>
                  <a:lnTo>
                    <a:pt x="416" y="264"/>
                  </a:lnTo>
                  <a:lnTo>
                    <a:pt x="360" y="264"/>
                  </a:lnTo>
                  <a:lnTo>
                    <a:pt x="352" y="256"/>
                  </a:lnTo>
                  <a:lnTo>
                    <a:pt x="264" y="256"/>
                  </a:lnTo>
                  <a:lnTo>
                    <a:pt x="256" y="264"/>
                  </a:lnTo>
                  <a:lnTo>
                    <a:pt x="192" y="264"/>
                  </a:lnTo>
                  <a:lnTo>
                    <a:pt x="176" y="248"/>
                  </a:lnTo>
                  <a:lnTo>
                    <a:pt x="168" y="248"/>
                  </a:lnTo>
                  <a:lnTo>
                    <a:pt x="160" y="240"/>
                  </a:lnTo>
                  <a:lnTo>
                    <a:pt x="152" y="240"/>
                  </a:lnTo>
                  <a:lnTo>
                    <a:pt x="112" y="200"/>
                  </a:lnTo>
                  <a:lnTo>
                    <a:pt x="112" y="192"/>
                  </a:lnTo>
                  <a:lnTo>
                    <a:pt x="104" y="184"/>
                  </a:lnTo>
                  <a:lnTo>
                    <a:pt x="104" y="168"/>
                  </a:lnTo>
                  <a:lnTo>
                    <a:pt x="96" y="160"/>
                  </a:lnTo>
                  <a:lnTo>
                    <a:pt x="88" y="160"/>
                  </a:lnTo>
                  <a:lnTo>
                    <a:pt x="64" y="136"/>
                  </a:lnTo>
                  <a:lnTo>
                    <a:pt x="48" y="136"/>
                  </a:lnTo>
                  <a:lnTo>
                    <a:pt x="40" y="128"/>
                  </a:lnTo>
                  <a:lnTo>
                    <a:pt x="24" y="128"/>
                  </a:lnTo>
                  <a:lnTo>
                    <a:pt x="16" y="120"/>
                  </a:lnTo>
                  <a:lnTo>
                    <a:pt x="16" y="112"/>
                  </a:lnTo>
                  <a:lnTo>
                    <a:pt x="0" y="96"/>
                  </a:lnTo>
                  <a:lnTo>
                    <a:pt x="0" y="64"/>
                  </a:lnTo>
                  <a:lnTo>
                    <a:pt x="8" y="56"/>
                  </a:lnTo>
                  <a:lnTo>
                    <a:pt x="16" y="56"/>
                  </a:lnTo>
                  <a:lnTo>
                    <a:pt x="48" y="24"/>
                  </a:lnTo>
                  <a:lnTo>
                    <a:pt x="48" y="8"/>
                  </a:lnTo>
                  <a:lnTo>
                    <a:pt x="56" y="0"/>
                  </a:lnTo>
                  <a:close/>
                </a:path>
              </a:pathLst>
            </a:custGeom>
            <a:solidFill>
              <a:srgbClr val="C0C0C0">
                <a:alpha val="70195"/>
              </a:srgbClr>
            </a:solidFill>
            <a:ln w="12700">
              <a:noFill/>
              <a:round/>
              <a:headEnd/>
              <a:tailEnd/>
            </a:ln>
          </p:spPr>
          <p:txBody>
            <a:bodyPr/>
            <a:lstStyle/>
            <a:p>
              <a:endParaRPr lang="ja-JP" altLang="en-US"/>
            </a:p>
          </p:txBody>
        </p:sp>
        <p:sp>
          <p:nvSpPr>
            <p:cNvPr id="32" name="Freeform 34"/>
            <p:cNvSpPr>
              <a:spLocks noChangeAspect="1"/>
            </p:cNvSpPr>
            <p:nvPr/>
          </p:nvSpPr>
          <p:spPr bwMode="auto">
            <a:xfrm>
              <a:off x="2698" y="2040"/>
              <a:ext cx="280" cy="192"/>
            </a:xfrm>
            <a:custGeom>
              <a:avLst/>
              <a:gdLst>
                <a:gd name="T0" fmla="*/ 40 w 280"/>
                <a:gd name="T1" fmla="*/ 0 h 192"/>
                <a:gd name="T2" fmla="*/ 48 w 280"/>
                <a:gd name="T3" fmla="*/ 0 h 192"/>
                <a:gd name="T4" fmla="*/ 56 w 280"/>
                <a:gd name="T5" fmla="*/ 8 h 192"/>
                <a:gd name="T6" fmla="*/ 56 w 280"/>
                <a:gd name="T7" fmla="*/ 24 h 192"/>
                <a:gd name="T8" fmla="*/ 64 w 280"/>
                <a:gd name="T9" fmla="*/ 32 h 192"/>
                <a:gd name="T10" fmla="*/ 112 w 280"/>
                <a:gd name="T11" fmla="*/ 32 h 192"/>
                <a:gd name="T12" fmla="*/ 120 w 280"/>
                <a:gd name="T13" fmla="*/ 24 h 192"/>
                <a:gd name="T14" fmla="*/ 192 w 280"/>
                <a:gd name="T15" fmla="*/ 24 h 192"/>
                <a:gd name="T16" fmla="*/ 200 w 280"/>
                <a:gd name="T17" fmla="*/ 32 h 192"/>
                <a:gd name="T18" fmla="*/ 200 w 280"/>
                <a:gd name="T19" fmla="*/ 40 h 192"/>
                <a:gd name="T20" fmla="*/ 240 w 280"/>
                <a:gd name="T21" fmla="*/ 80 h 192"/>
                <a:gd name="T22" fmla="*/ 248 w 280"/>
                <a:gd name="T23" fmla="*/ 80 h 192"/>
                <a:gd name="T24" fmla="*/ 256 w 280"/>
                <a:gd name="T25" fmla="*/ 88 h 192"/>
                <a:gd name="T26" fmla="*/ 264 w 280"/>
                <a:gd name="T27" fmla="*/ 88 h 192"/>
                <a:gd name="T28" fmla="*/ 280 w 280"/>
                <a:gd name="T29" fmla="*/ 104 h 192"/>
                <a:gd name="T30" fmla="*/ 272 w 280"/>
                <a:gd name="T31" fmla="*/ 112 h 192"/>
                <a:gd name="T32" fmla="*/ 272 w 280"/>
                <a:gd name="T33" fmla="*/ 120 h 192"/>
                <a:gd name="T34" fmla="*/ 264 w 280"/>
                <a:gd name="T35" fmla="*/ 128 h 192"/>
                <a:gd name="T36" fmla="*/ 256 w 280"/>
                <a:gd name="T37" fmla="*/ 128 h 192"/>
                <a:gd name="T38" fmla="*/ 248 w 280"/>
                <a:gd name="T39" fmla="*/ 136 h 192"/>
                <a:gd name="T40" fmla="*/ 248 w 280"/>
                <a:gd name="T41" fmla="*/ 152 h 192"/>
                <a:gd name="T42" fmla="*/ 240 w 280"/>
                <a:gd name="T43" fmla="*/ 160 h 192"/>
                <a:gd name="T44" fmla="*/ 240 w 280"/>
                <a:gd name="T45" fmla="*/ 168 h 192"/>
                <a:gd name="T46" fmla="*/ 232 w 280"/>
                <a:gd name="T47" fmla="*/ 176 h 192"/>
                <a:gd name="T48" fmla="*/ 200 w 280"/>
                <a:gd name="T49" fmla="*/ 176 h 192"/>
                <a:gd name="T50" fmla="*/ 192 w 280"/>
                <a:gd name="T51" fmla="*/ 184 h 192"/>
                <a:gd name="T52" fmla="*/ 168 w 280"/>
                <a:gd name="T53" fmla="*/ 184 h 192"/>
                <a:gd name="T54" fmla="*/ 160 w 280"/>
                <a:gd name="T55" fmla="*/ 192 h 192"/>
                <a:gd name="T56" fmla="*/ 136 w 280"/>
                <a:gd name="T57" fmla="*/ 192 h 192"/>
                <a:gd name="T58" fmla="*/ 120 w 280"/>
                <a:gd name="T59" fmla="*/ 176 h 192"/>
                <a:gd name="T60" fmla="*/ 120 w 280"/>
                <a:gd name="T61" fmla="*/ 168 h 192"/>
                <a:gd name="T62" fmla="*/ 104 w 280"/>
                <a:gd name="T63" fmla="*/ 152 h 192"/>
                <a:gd name="T64" fmla="*/ 72 w 280"/>
                <a:gd name="T65" fmla="*/ 152 h 192"/>
                <a:gd name="T66" fmla="*/ 56 w 280"/>
                <a:gd name="T67" fmla="*/ 168 h 192"/>
                <a:gd name="T68" fmla="*/ 32 w 280"/>
                <a:gd name="T69" fmla="*/ 168 h 192"/>
                <a:gd name="T70" fmla="*/ 24 w 280"/>
                <a:gd name="T71" fmla="*/ 160 h 192"/>
                <a:gd name="T72" fmla="*/ 0 w 280"/>
                <a:gd name="T73" fmla="*/ 160 h 192"/>
                <a:gd name="T74" fmla="*/ 0 w 280"/>
                <a:gd name="T75" fmla="*/ 104 h 192"/>
                <a:gd name="T76" fmla="*/ 8 w 280"/>
                <a:gd name="T77" fmla="*/ 96 h 192"/>
                <a:gd name="T78" fmla="*/ 8 w 280"/>
                <a:gd name="T79" fmla="*/ 56 h 192"/>
                <a:gd name="T80" fmla="*/ 16 w 280"/>
                <a:gd name="T81" fmla="*/ 48 h 192"/>
                <a:gd name="T82" fmla="*/ 16 w 280"/>
                <a:gd name="T83" fmla="*/ 40 h 192"/>
                <a:gd name="T84" fmla="*/ 32 w 280"/>
                <a:gd name="T85" fmla="*/ 24 h 192"/>
                <a:gd name="T86" fmla="*/ 32 w 280"/>
                <a:gd name="T87" fmla="*/ 8 h 192"/>
                <a:gd name="T88" fmla="*/ 40 w 280"/>
                <a:gd name="T89" fmla="*/ 0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0"/>
                <a:gd name="T136" fmla="*/ 0 h 192"/>
                <a:gd name="T137" fmla="*/ 280 w 280"/>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0" h="192">
                  <a:moveTo>
                    <a:pt x="40" y="0"/>
                  </a:moveTo>
                  <a:lnTo>
                    <a:pt x="48" y="0"/>
                  </a:lnTo>
                  <a:lnTo>
                    <a:pt x="56" y="8"/>
                  </a:lnTo>
                  <a:lnTo>
                    <a:pt x="56" y="24"/>
                  </a:lnTo>
                  <a:lnTo>
                    <a:pt x="64" y="32"/>
                  </a:lnTo>
                  <a:lnTo>
                    <a:pt x="112" y="32"/>
                  </a:lnTo>
                  <a:lnTo>
                    <a:pt x="120" y="24"/>
                  </a:lnTo>
                  <a:lnTo>
                    <a:pt x="192" y="24"/>
                  </a:lnTo>
                  <a:lnTo>
                    <a:pt x="200" y="32"/>
                  </a:lnTo>
                  <a:lnTo>
                    <a:pt x="200" y="40"/>
                  </a:lnTo>
                  <a:lnTo>
                    <a:pt x="240" y="80"/>
                  </a:lnTo>
                  <a:lnTo>
                    <a:pt x="248" y="80"/>
                  </a:lnTo>
                  <a:lnTo>
                    <a:pt x="256" y="88"/>
                  </a:lnTo>
                  <a:lnTo>
                    <a:pt x="264" y="88"/>
                  </a:lnTo>
                  <a:lnTo>
                    <a:pt x="280" y="104"/>
                  </a:lnTo>
                  <a:lnTo>
                    <a:pt x="272" y="112"/>
                  </a:lnTo>
                  <a:lnTo>
                    <a:pt x="272" y="120"/>
                  </a:lnTo>
                  <a:lnTo>
                    <a:pt x="264" y="128"/>
                  </a:lnTo>
                  <a:lnTo>
                    <a:pt x="256" y="128"/>
                  </a:lnTo>
                  <a:lnTo>
                    <a:pt x="248" y="136"/>
                  </a:lnTo>
                  <a:lnTo>
                    <a:pt x="248" y="152"/>
                  </a:lnTo>
                  <a:lnTo>
                    <a:pt x="240" y="160"/>
                  </a:lnTo>
                  <a:lnTo>
                    <a:pt x="240" y="168"/>
                  </a:lnTo>
                  <a:lnTo>
                    <a:pt x="232" y="176"/>
                  </a:lnTo>
                  <a:lnTo>
                    <a:pt x="200" y="176"/>
                  </a:lnTo>
                  <a:lnTo>
                    <a:pt x="192" y="184"/>
                  </a:lnTo>
                  <a:lnTo>
                    <a:pt x="168" y="184"/>
                  </a:lnTo>
                  <a:lnTo>
                    <a:pt x="160" y="192"/>
                  </a:lnTo>
                  <a:lnTo>
                    <a:pt x="136" y="192"/>
                  </a:lnTo>
                  <a:lnTo>
                    <a:pt x="120" y="176"/>
                  </a:lnTo>
                  <a:lnTo>
                    <a:pt x="120" y="168"/>
                  </a:lnTo>
                  <a:lnTo>
                    <a:pt x="104" y="152"/>
                  </a:lnTo>
                  <a:lnTo>
                    <a:pt x="72" y="152"/>
                  </a:lnTo>
                  <a:lnTo>
                    <a:pt x="56" y="168"/>
                  </a:lnTo>
                  <a:lnTo>
                    <a:pt x="32" y="168"/>
                  </a:lnTo>
                  <a:lnTo>
                    <a:pt x="24" y="160"/>
                  </a:lnTo>
                  <a:lnTo>
                    <a:pt x="0" y="160"/>
                  </a:lnTo>
                  <a:lnTo>
                    <a:pt x="0" y="104"/>
                  </a:lnTo>
                  <a:lnTo>
                    <a:pt x="8" y="96"/>
                  </a:lnTo>
                  <a:lnTo>
                    <a:pt x="8" y="56"/>
                  </a:lnTo>
                  <a:lnTo>
                    <a:pt x="16" y="48"/>
                  </a:lnTo>
                  <a:lnTo>
                    <a:pt x="16" y="40"/>
                  </a:lnTo>
                  <a:lnTo>
                    <a:pt x="32" y="24"/>
                  </a:lnTo>
                  <a:lnTo>
                    <a:pt x="32" y="8"/>
                  </a:lnTo>
                  <a:lnTo>
                    <a:pt x="40" y="0"/>
                  </a:lnTo>
                  <a:close/>
                </a:path>
              </a:pathLst>
            </a:custGeom>
            <a:solidFill>
              <a:srgbClr val="C0C0C0">
                <a:alpha val="70195"/>
              </a:srgbClr>
            </a:solidFill>
            <a:ln w="12700">
              <a:noFill/>
              <a:round/>
              <a:headEnd/>
              <a:tailEnd/>
            </a:ln>
          </p:spPr>
          <p:txBody>
            <a:bodyPr/>
            <a:lstStyle/>
            <a:p>
              <a:endParaRPr lang="ja-JP" altLang="en-US"/>
            </a:p>
          </p:txBody>
        </p:sp>
        <p:sp>
          <p:nvSpPr>
            <p:cNvPr id="33" name="Freeform 35"/>
            <p:cNvSpPr>
              <a:spLocks noChangeAspect="1"/>
            </p:cNvSpPr>
            <p:nvPr/>
          </p:nvSpPr>
          <p:spPr bwMode="auto">
            <a:xfrm>
              <a:off x="2394" y="2040"/>
              <a:ext cx="584" cy="376"/>
            </a:xfrm>
            <a:custGeom>
              <a:avLst/>
              <a:gdLst>
                <a:gd name="T0" fmla="*/ 72 w 584"/>
                <a:gd name="T1" fmla="*/ 0 h 376"/>
                <a:gd name="T2" fmla="*/ 88 w 584"/>
                <a:gd name="T3" fmla="*/ 8 h 376"/>
                <a:gd name="T4" fmla="*/ 104 w 584"/>
                <a:gd name="T5" fmla="*/ 16 h 376"/>
                <a:gd name="T6" fmla="*/ 128 w 584"/>
                <a:gd name="T7" fmla="*/ 24 h 376"/>
                <a:gd name="T8" fmla="*/ 144 w 584"/>
                <a:gd name="T9" fmla="*/ 48 h 376"/>
                <a:gd name="T10" fmla="*/ 152 w 584"/>
                <a:gd name="T11" fmla="*/ 120 h 376"/>
                <a:gd name="T12" fmla="*/ 200 w 584"/>
                <a:gd name="T13" fmla="*/ 136 h 376"/>
                <a:gd name="T14" fmla="*/ 224 w 584"/>
                <a:gd name="T15" fmla="*/ 144 h 376"/>
                <a:gd name="T16" fmla="*/ 256 w 584"/>
                <a:gd name="T17" fmla="*/ 152 h 376"/>
                <a:gd name="T18" fmla="*/ 328 w 584"/>
                <a:gd name="T19" fmla="*/ 160 h 376"/>
                <a:gd name="T20" fmla="*/ 360 w 584"/>
                <a:gd name="T21" fmla="*/ 168 h 376"/>
                <a:gd name="T22" fmla="*/ 408 w 584"/>
                <a:gd name="T23" fmla="*/ 152 h 376"/>
                <a:gd name="T24" fmla="*/ 424 w 584"/>
                <a:gd name="T25" fmla="*/ 176 h 376"/>
                <a:gd name="T26" fmla="*/ 464 w 584"/>
                <a:gd name="T27" fmla="*/ 192 h 376"/>
                <a:gd name="T28" fmla="*/ 496 w 584"/>
                <a:gd name="T29" fmla="*/ 184 h 376"/>
                <a:gd name="T30" fmla="*/ 544 w 584"/>
                <a:gd name="T31" fmla="*/ 176 h 376"/>
                <a:gd name="T32" fmla="*/ 552 w 584"/>
                <a:gd name="T33" fmla="*/ 208 h 376"/>
                <a:gd name="T34" fmla="*/ 560 w 584"/>
                <a:gd name="T35" fmla="*/ 240 h 376"/>
                <a:gd name="T36" fmla="*/ 568 w 584"/>
                <a:gd name="T37" fmla="*/ 256 h 376"/>
                <a:gd name="T38" fmla="*/ 576 w 584"/>
                <a:gd name="T39" fmla="*/ 272 h 376"/>
                <a:gd name="T40" fmla="*/ 584 w 584"/>
                <a:gd name="T41" fmla="*/ 320 h 376"/>
                <a:gd name="T42" fmla="*/ 576 w 584"/>
                <a:gd name="T43" fmla="*/ 352 h 376"/>
                <a:gd name="T44" fmla="*/ 544 w 584"/>
                <a:gd name="T45" fmla="*/ 344 h 376"/>
                <a:gd name="T46" fmla="*/ 480 w 584"/>
                <a:gd name="T47" fmla="*/ 360 h 376"/>
                <a:gd name="T48" fmla="*/ 456 w 584"/>
                <a:gd name="T49" fmla="*/ 368 h 376"/>
                <a:gd name="T50" fmla="*/ 416 w 584"/>
                <a:gd name="T51" fmla="*/ 376 h 376"/>
                <a:gd name="T52" fmla="*/ 392 w 584"/>
                <a:gd name="T53" fmla="*/ 368 h 376"/>
                <a:gd name="T54" fmla="*/ 360 w 584"/>
                <a:gd name="T55" fmla="*/ 360 h 376"/>
                <a:gd name="T56" fmla="*/ 320 w 584"/>
                <a:gd name="T57" fmla="*/ 352 h 376"/>
                <a:gd name="T58" fmla="*/ 280 w 584"/>
                <a:gd name="T59" fmla="*/ 336 h 376"/>
                <a:gd name="T60" fmla="*/ 272 w 584"/>
                <a:gd name="T61" fmla="*/ 312 h 376"/>
                <a:gd name="T62" fmla="*/ 264 w 584"/>
                <a:gd name="T63" fmla="*/ 288 h 376"/>
                <a:gd name="T64" fmla="*/ 144 w 584"/>
                <a:gd name="T65" fmla="*/ 280 h 376"/>
                <a:gd name="T66" fmla="*/ 88 w 584"/>
                <a:gd name="T67" fmla="*/ 272 h 376"/>
                <a:gd name="T68" fmla="*/ 40 w 584"/>
                <a:gd name="T69" fmla="*/ 256 h 376"/>
                <a:gd name="T70" fmla="*/ 32 w 584"/>
                <a:gd name="T71" fmla="*/ 208 h 376"/>
                <a:gd name="T72" fmla="*/ 24 w 584"/>
                <a:gd name="T73" fmla="*/ 176 h 376"/>
                <a:gd name="T74" fmla="*/ 0 w 584"/>
                <a:gd name="T75" fmla="*/ 136 h 376"/>
                <a:gd name="T76" fmla="*/ 16 w 584"/>
                <a:gd name="T77" fmla="*/ 96 h 376"/>
                <a:gd name="T78" fmla="*/ 40 w 584"/>
                <a:gd name="T79" fmla="*/ 64 h 376"/>
                <a:gd name="T80" fmla="*/ 48 w 584"/>
                <a:gd name="T81" fmla="*/ 48 h 376"/>
                <a:gd name="T82" fmla="*/ 56 w 584"/>
                <a:gd name="T83" fmla="*/ 24 h 376"/>
                <a:gd name="T84" fmla="*/ 64 w 584"/>
                <a:gd name="T85" fmla="*/ 0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4"/>
                <a:gd name="T130" fmla="*/ 0 h 376"/>
                <a:gd name="T131" fmla="*/ 584 w 584"/>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4" h="376">
                  <a:moveTo>
                    <a:pt x="64" y="0"/>
                  </a:moveTo>
                  <a:lnTo>
                    <a:pt x="72" y="0"/>
                  </a:lnTo>
                  <a:lnTo>
                    <a:pt x="80" y="8"/>
                  </a:lnTo>
                  <a:lnTo>
                    <a:pt x="88" y="8"/>
                  </a:lnTo>
                  <a:lnTo>
                    <a:pt x="96" y="16"/>
                  </a:lnTo>
                  <a:lnTo>
                    <a:pt x="104" y="16"/>
                  </a:lnTo>
                  <a:lnTo>
                    <a:pt x="112" y="24"/>
                  </a:lnTo>
                  <a:lnTo>
                    <a:pt x="128" y="24"/>
                  </a:lnTo>
                  <a:lnTo>
                    <a:pt x="144" y="40"/>
                  </a:lnTo>
                  <a:lnTo>
                    <a:pt x="144" y="48"/>
                  </a:lnTo>
                  <a:lnTo>
                    <a:pt x="152" y="56"/>
                  </a:lnTo>
                  <a:lnTo>
                    <a:pt x="152" y="120"/>
                  </a:lnTo>
                  <a:lnTo>
                    <a:pt x="168" y="136"/>
                  </a:lnTo>
                  <a:lnTo>
                    <a:pt x="200" y="136"/>
                  </a:lnTo>
                  <a:lnTo>
                    <a:pt x="208" y="144"/>
                  </a:lnTo>
                  <a:lnTo>
                    <a:pt x="224" y="144"/>
                  </a:lnTo>
                  <a:lnTo>
                    <a:pt x="232" y="152"/>
                  </a:lnTo>
                  <a:lnTo>
                    <a:pt x="256" y="152"/>
                  </a:lnTo>
                  <a:lnTo>
                    <a:pt x="264" y="160"/>
                  </a:lnTo>
                  <a:lnTo>
                    <a:pt x="328" y="160"/>
                  </a:lnTo>
                  <a:lnTo>
                    <a:pt x="336" y="168"/>
                  </a:lnTo>
                  <a:lnTo>
                    <a:pt x="360" y="168"/>
                  </a:lnTo>
                  <a:lnTo>
                    <a:pt x="376" y="152"/>
                  </a:lnTo>
                  <a:lnTo>
                    <a:pt x="408" y="152"/>
                  </a:lnTo>
                  <a:lnTo>
                    <a:pt x="424" y="168"/>
                  </a:lnTo>
                  <a:lnTo>
                    <a:pt x="424" y="176"/>
                  </a:lnTo>
                  <a:lnTo>
                    <a:pt x="440" y="192"/>
                  </a:lnTo>
                  <a:lnTo>
                    <a:pt x="464" y="192"/>
                  </a:lnTo>
                  <a:lnTo>
                    <a:pt x="472" y="184"/>
                  </a:lnTo>
                  <a:lnTo>
                    <a:pt x="496" y="184"/>
                  </a:lnTo>
                  <a:lnTo>
                    <a:pt x="504" y="176"/>
                  </a:lnTo>
                  <a:lnTo>
                    <a:pt x="544" y="176"/>
                  </a:lnTo>
                  <a:lnTo>
                    <a:pt x="544" y="200"/>
                  </a:lnTo>
                  <a:lnTo>
                    <a:pt x="552" y="208"/>
                  </a:lnTo>
                  <a:lnTo>
                    <a:pt x="552" y="232"/>
                  </a:lnTo>
                  <a:lnTo>
                    <a:pt x="560" y="240"/>
                  </a:lnTo>
                  <a:lnTo>
                    <a:pt x="560" y="248"/>
                  </a:lnTo>
                  <a:lnTo>
                    <a:pt x="568" y="256"/>
                  </a:lnTo>
                  <a:lnTo>
                    <a:pt x="568" y="264"/>
                  </a:lnTo>
                  <a:lnTo>
                    <a:pt x="576" y="272"/>
                  </a:lnTo>
                  <a:lnTo>
                    <a:pt x="576" y="312"/>
                  </a:lnTo>
                  <a:lnTo>
                    <a:pt x="584" y="320"/>
                  </a:lnTo>
                  <a:lnTo>
                    <a:pt x="584" y="344"/>
                  </a:lnTo>
                  <a:lnTo>
                    <a:pt x="576" y="352"/>
                  </a:lnTo>
                  <a:lnTo>
                    <a:pt x="552" y="352"/>
                  </a:lnTo>
                  <a:lnTo>
                    <a:pt x="544" y="344"/>
                  </a:lnTo>
                  <a:lnTo>
                    <a:pt x="496" y="344"/>
                  </a:lnTo>
                  <a:lnTo>
                    <a:pt x="480" y="360"/>
                  </a:lnTo>
                  <a:lnTo>
                    <a:pt x="464" y="360"/>
                  </a:lnTo>
                  <a:lnTo>
                    <a:pt x="456" y="368"/>
                  </a:lnTo>
                  <a:lnTo>
                    <a:pt x="424" y="368"/>
                  </a:lnTo>
                  <a:lnTo>
                    <a:pt x="416" y="376"/>
                  </a:lnTo>
                  <a:lnTo>
                    <a:pt x="400" y="376"/>
                  </a:lnTo>
                  <a:lnTo>
                    <a:pt x="392" y="368"/>
                  </a:lnTo>
                  <a:lnTo>
                    <a:pt x="368" y="368"/>
                  </a:lnTo>
                  <a:lnTo>
                    <a:pt x="360" y="360"/>
                  </a:lnTo>
                  <a:lnTo>
                    <a:pt x="328" y="360"/>
                  </a:lnTo>
                  <a:lnTo>
                    <a:pt x="320" y="352"/>
                  </a:lnTo>
                  <a:lnTo>
                    <a:pt x="296" y="352"/>
                  </a:lnTo>
                  <a:lnTo>
                    <a:pt x="280" y="336"/>
                  </a:lnTo>
                  <a:lnTo>
                    <a:pt x="280" y="320"/>
                  </a:lnTo>
                  <a:lnTo>
                    <a:pt x="272" y="312"/>
                  </a:lnTo>
                  <a:lnTo>
                    <a:pt x="272" y="296"/>
                  </a:lnTo>
                  <a:lnTo>
                    <a:pt x="264" y="288"/>
                  </a:lnTo>
                  <a:lnTo>
                    <a:pt x="152" y="288"/>
                  </a:lnTo>
                  <a:lnTo>
                    <a:pt x="144" y="280"/>
                  </a:lnTo>
                  <a:lnTo>
                    <a:pt x="96" y="280"/>
                  </a:lnTo>
                  <a:lnTo>
                    <a:pt x="88" y="272"/>
                  </a:lnTo>
                  <a:lnTo>
                    <a:pt x="56" y="272"/>
                  </a:lnTo>
                  <a:lnTo>
                    <a:pt x="40" y="256"/>
                  </a:lnTo>
                  <a:lnTo>
                    <a:pt x="40" y="216"/>
                  </a:lnTo>
                  <a:lnTo>
                    <a:pt x="32" y="208"/>
                  </a:lnTo>
                  <a:lnTo>
                    <a:pt x="32" y="184"/>
                  </a:lnTo>
                  <a:lnTo>
                    <a:pt x="24" y="176"/>
                  </a:lnTo>
                  <a:lnTo>
                    <a:pt x="24" y="160"/>
                  </a:lnTo>
                  <a:lnTo>
                    <a:pt x="0" y="136"/>
                  </a:lnTo>
                  <a:lnTo>
                    <a:pt x="0" y="112"/>
                  </a:lnTo>
                  <a:lnTo>
                    <a:pt x="16" y="96"/>
                  </a:lnTo>
                  <a:lnTo>
                    <a:pt x="16" y="88"/>
                  </a:lnTo>
                  <a:lnTo>
                    <a:pt x="40" y="64"/>
                  </a:lnTo>
                  <a:lnTo>
                    <a:pt x="40" y="56"/>
                  </a:lnTo>
                  <a:lnTo>
                    <a:pt x="48" y="48"/>
                  </a:lnTo>
                  <a:lnTo>
                    <a:pt x="48" y="32"/>
                  </a:lnTo>
                  <a:lnTo>
                    <a:pt x="56" y="24"/>
                  </a:lnTo>
                  <a:lnTo>
                    <a:pt x="56" y="8"/>
                  </a:lnTo>
                  <a:lnTo>
                    <a:pt x="64" y="0"/>
                  </a:lnTo>
                  <a:close/>
                </a:path>
              </a:pathLst>
            </a:custGeom>
            <a:solidFill>
              <a:srgbClr val="C0C0C0">
                <a:alpha val="70195"/>
              </a:srgbClr>
            </a:solidFill>
            <a:ln w="12700">
              <a:noFill/>
              <a:round/>
              <a:headEnd/>
              <a:tailEnd/>
            </a:ln>
          </p:spPr>
          <p:txBody>
            <a:bodyPr/>
            <a:lstStyle/>
            <a:p>
              <a:endParaRPr lang="ja-JP" altLang="en-US"/>
            </a:p>
          </p:txBody>
        </p:sp>
        <p:sp>
          <p:nvSpPr>
            <p:cNvPr id="34" name="Freeform 36"/>
            <p:cNvSpPr>
              <a:spLocks noChangeAspect="1"/>
            </p:cNvSpPr>
            <p:nvPr/>
          </p:nvSpPr>
          <p:spPr bwMode="auto">
            <a:xfrm>
              <a:off x="2258" y="2176"/>
              <a:ext cx="248" cy="352"/>
            </a:xfrm>
            <a:custGeom>
              <a:avLst/>
              <a:gdLst>
                <a:gd name="T0" fmla="*/ 120 w 248"/>
                <a:gd name="T1" fmla="*/ 0 h 352"/>
                <a:gd name="T2" fmla="*/ 136 w 248"/>
                <a:gd name="T3" fmla="*/ 0 h 352"/>
                <a:gd name="T4" fmla="*/ 160 w 248"/>
                <a:gd name="T5" fmla="*/ 24 h 352"/>
                <a:gd name="T6" fmla="*/ 160 w 248"/>
                <a:gd name="T7" fmla="*/ 40 h 352"/>
                <a:gd name="T8" fmla="*/ 168 w 248"/>
                <a:gd name="T9" fmla="*/ 48 h 352"/>
                <a:gd name="T10" fmla="*/ 168 w 248"/>
                <a:gd name="T11" fmla="*/ 72 h 352"/>
                <a:gd name="T12" fmla="*/ 176 w 248"/>
                <a:gd name="T13" fmla="*/ 80 h 352"/>
                <a:gd name="T14" fmla="*/ 176 w 248"/>
                <a:gd name="T15" fmla="*/ 120 h 352"/>
                <a:gd name="T16" fmla="*/ 192 w 248"/>
                <a:gd name="T17" fmla="*/ 136 h 352"/>
                <a:gd name="T18" fmla="*/ 232 w 248"/>
                <a:gd name="T19" fmla="*/ 136 h 352"/>
                <a:gd name="T20" fmla="*/ 240 w 248"/>
                <a:gd name="T21" fmla="*/ 144 h 352"/>
                <a:gd name="T22" fmla="*/ 248 w 248"/>
                <a:gd name="T23" fmla="*/ 144 h 352"/>
                <a:gd name="T24" fmla="*/ 248 w 248"/>
                <a:gd name="T25" fmla="*/ 168 h 352"/>
                <a:gd name="T26" fmla="*/ 240 w 248"/>
                <a:gd name="T27" fmla="*/ 176 h 352"/>
                <a:gd name="T28" fmla="*/ 240 w 248"/>
                <a:gd name="T29" fmla="*/ 184 h 352"/>
                <a:gd name="T30" fmla="*/ 216 w 248"/>
                <a:gd name="T31" fmla="*/ 208 h 352"/>
                <a:gd name="T32" fmla="*/ 216 w 248"/>
                <a:gd name="T33" fmla="*/ 224 h 352"/>
                <a:gd name="T34" fmla="*/ 224 w 248"/>
                <a:gd name="T35" fmla="*/ 232 h 352"/>
                <a:gd name="T36" fmla="*/ 224 w 248"/>
                <a:gd name="T37" fmla="*/ 264 h 352"/>
                <a:gd name="T38" fmla="*/ 168 w 248"/>
                <a:gd name="T39" fmla="*/ 264 h 352"/>
                <a:gd name="T40" fmla="*/ 160 w 248"/>
                <a:gd name="T41" fmla="*/ 272 h 352"/>
                <a:gd name="T42" fmla="*/ 160 w 248"/>
                <a:gd name="T43" fmla="*/ 328 h 352"/>
                <a:gd name="T44" fmla="*/ 152 w 248"/>
                <a:gd name="T45" fmla="*/ 336 h 352"/>
                <a:gd name="T46" fmla="*/ 144 w 248"/>
                <a:gd name="T47" fmla="*/ 336 h 352"/>
                <a:gd name="T48" fmla="*/ 136 w 248"/>
                <a:gd name="T49" fmla="*/ 344 h 352"/>
                <a:gd name="T50" fmla="*/ 120 w 248"/>
                <a:gd name="T51" fmla="*/ 344 h 352"/>
                <a:gd name="T52" fmla="*/ 112 w 248"/>
                <a:gd name="T53" fmla="*/ 352 h 352"/>
                <a:gd name="T54" fmla="*/ 96 w 248"/>
                <a:gd name="T55" fmla="*/ 352 h 352"/>
                <a:gd name="T56" fmla="*/ 96 w 248"/>
                <a:gd name="T57" fmla="*/ 320 h 352"/>
                <a:gd name="T58" fmla="*/ 88 w 248"/>
                <a:gd name="T59" fmla="*/ 312 h 352"/>
                <a:gd name="T60" fmla="*/ 8 w 248"/>
                <a:gd name="T61" fmla="*/ 312 h 352"/>
                <a:gd name="T62" fmla="*/ 0 w 248"/>
                <a:gd name="T63" fmla="*/ 304 h 352"/>
                <a:gd name="T64" fmla="*/ 0 w 248"/>
                <a:gd name="T65" fmla="*/ 192 h 352"/>
                <a:gd name="T66" fmla="*/ 16 w 248"/>
                <a:gd name="T67" fmla="*/ 176 h 352"/>
                <a:gd name="T68" fmla="*/ 16 w 248"/>
                <a:gd name="T69" fmla="*/ 152 h 352"/>
                <a:gd name="T70" fmla="*/ 8 w 248"/>
                <a:gd name="T71" fmla="*/ 144 h 352"/>
                <a:gd name="T72" fmla="*/ 8 w 248"/>
                <a:gd name="T73" fmla="*/ 88 h 352"/>
                <a:gd name="T74" fmla="*/ 32 w 248"/>
                <a:gd name="T75" fmla="*/ 64 h 352"/>
                <a:gd name="T76" fmla="*/ 40 w 248"/>
                <a:gd name="T77" fmla="*/ 64 h 352"/>
                <a:gd name="T78" fmla="*/ 56 w 248"/>
                <a:gd name="T79" fmla="*/ 48 h 352"/>
                <a:gd name="T80" fmla="*/ 72 w 248"/>
                <a:gd name="T81" fmla="*/ 48 h 352"/>
                <a:gd name="T82" fmla="*/ 80 w 248"/>
                <a:gd name="T83" fmla="*/ 40 h 352"/>
                <a:gd name="T84" fmla="*/ 80 w 248"/>
                <a:gd name="T85" fmla="*/ 32 h 352"/>
                <a:gd name="T86" fmla="*/ 88 w 248"/>
                <a:gd name="T87" fmla="*/ 24 h 352"/>
                <a:gd name="T88" fmla="*/ 104 w 248"/>
                <a:gd name="T89" fmla="*/ 24 h 352"/>
                <a:gd name="T90" fmla="*/ 112 w 248"/>
                <a:gd name="T91" fmla="*/ 16 h 352"/>
                <a:gd name="T92" fmla="*/ 112 w 248"/>
                <a:gd name="T93" fmla="*/ 8 h 352"/>
                <a:gd name="T94" fmla="*/ 120 w 248"/>
                <a:gd name="T95" fmla="*/ 0 h 3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8"/>
                <a:gd name="T145" fmla="*/ 0 h 352"/>
                <a:gd name="T146" fmla="*/ 248 w 248"/>
                <a:gd name="T147" fmla="*/ 352 h 3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8" h="352">
                  <a:moveTo>
                    <a:pt x="120" y="0"/>
                  </a:moveTo>
                  <a:lnTo>
                    <a:pt x="136" y="0"/>
                  </a:lnTo>
                  <a:lnTo>
                    <a:pt x="160" y="24"/>
                  </a:lnTo>
                  <a:lnTo>
                    <a:pt x="160" y="40"/>
                  </a:lnTo>
                  <a:lnTo>
                    <a:pt x="168" y="48"/>
                  </a:lnTo>
                  <a:lnTo>
                    <a:pt x="168" y="72"/>
                  </a:lnTo>
                  <a:lnTo>
                    <a:pt x="176" y="80"/>
                  </a:lnTo>
                  <a:lnTo>
                    <a:pt x="176" y="120"/>
                  </a:lnTo>
                  <a:lnTo>
                    <a:pt x="192" y="136"/>
                  </a:lnTo>
                  <a:lnTo>
                    <a:pt x="232" y="136"/>
                  </a:lnTo>
                  <a:lnTo>
                    <a:pt x="240" y="144"/>
                  </a:lnTo>
                  <a:lnTo>
                    <a:pt x="248" y="144"/>
                  </a:lnTo>
                  <a:lnTo>
                    <a:pt x="248" y="168"/>
                  </a:lnTo>
                  <a:lnTo>
                    <a:pt x="240" y="176"/>
                  </a:lnTo>
                  <a:lnTo>
                    <a:pt x="240" y="184"/>
                  </a:lnTo>
                  <a:lnTo>
                    <a:pt x="216" y="208"/>
                  </a:lnTo>
                  <a:lnTo>
                    <a:pt x="216" y="224"/>
                  </a:lnTo>
                  <a:lnTo>
                    <a:pt x="224" y="232"/>
                  </a:lnTo>
                  <a:lnTo>
                    <a:pt x="224" y="264"/>
                  </a:lnTo>
                  <a:lnTo>
                    <a:pt x="168" y="264"/>
                  </a:lnTo>
                  <a:lnTo>
                    <a:pt x="160" y="272"/>
                  </a:lnTo>
                  <a:lnTo>
                    <a:pt x="160" y="328"/>
                  </a:lnTo>
                  <a:lnTo>
                    <a:pt x="152" y="336"/>
                  </a:lnTo>
                  <a:lnTo>
                    <a:pt x="144" y="336"/>
                  </a:lnTo>
                  <a:lnTo>
                    <a:pt x="136" y="344"/>
                  </a:lnTo>
                  <a:lnTo>
                    <a:pt x="120" y="344"/>
                  </a:lnTo>
                  <a:lnTo>
                    <a:pt x="112" y="352"/>
                  </a:lnTo>
                  <a:lnTo>
                    <a:pt x="96" y="352"/>
                  </a:lnTo>
                  <a:lnTo>
                    <a:pt x="96" y="320"/>
                  </a:lnTo>
                  <a:lnTo>
                    <a:pt x="88" y="312"/>
                  </a:lnTo>
                  <a:lnTo>
                    <a:pt x="8" y="312"/>
                  </a:lnTo>
                  <a:lnTo>
                    <a:pt x="0" y="304"/>
                  </a:lnTo>
                  <a:lnTo>
                    <a:pt x="0" y="192"/>
                  </a:lnTo>
                  <a:lnTo>
                    <a:pt x="16" y="176"/>
                  </a:lnTo>
                  <a:lnTo>
                    <a:pt x="16" y="152"/>
                  </a:lnTo>
                  <a:lnTo>
                    <a:pt x="8" y="144"/>
                  </a:lnTo>
                  <a:lnTo>
                    <a:pt x="8" y="88"/>
                  </a:lnTo>
                  <a:lnTo>
                    <a:pt x="32" y="64"/>
                  </a:lnTo>
                  <a:lnTo>
                    <a:pt x="40" y="64"/>
                  </a:lnTo>
                  <a:lnTo>
                    <a:pt x="56" y="48"/>
                  </a:lnTo>
                  <a:lnTo>
                    <a:pt x="72" y="48"/>
                  </a:lnTo>
                  <a:lnTo>
                    <a:pt x="80" y="40"/>
                  </a:lnTo>
                  <a:lnTo>
                    <a:pt x="80" y="32"/>
                  </a:lnTo>
                  <a:lnTo>
                    <a:pt x="88" y="24"/>
                  </a:lnTo>
                  <a:lnTo>
                    <a:pt x="104" y="24"/>
                  </a:lnTo>
                  <a:lnTo>
                    <a:pt x="112" y="16"/>
                  </a:lnTo>
                  <a:lnTo>
                    <a:pt x="112" y="8"/>
                  </a:lnTo>
                  <a:lnTo>
                    <a:pt x="120" y="0"/>
                  </a:lnTo>
                  <a:close/>
                </a:path>
              </a:pathLst>
            </a:custGeom>
            <a:solidFill>
              <a:srgbClr val="C0C0C0">
                <a:alpha val="70195"/>
              </a:srgbClr>
            </a:solidFill>
            <a:ln w="12700">
              <a:noFill/>
              <a:round/>
              <a:headEnd/>
              <a:tailEnd/>
            </a:ln>
          </p:spPr>
          <p:txBody>
            <a:bodyPr/>
            <a:lstStyle/>
            <a:p>
              <a:endParaRPr lang="ja-JP" altLang="en-US"/>
            </a:p>
          </p:txBody>
        </p:sp>
        <p:sp>
          <p:nvSpPr>
            <p:cNvPr id="35" name="Freeform 37"/>
            <p:cNvSpPr>
              <a:spLocks noChangeAspect="1"/>
            </p:cNvSpPr>
            <p:nvPr/>
          </p:nvSpPr>
          <p:spPr bwMode="auto">
            <a:xfrm>
              <a:off x="2098" y="2272"/>
              <a:ext cx="256" cy="352"/>
            </a:xfrm>
            <a:custGeom>
              <a:avLst/>
              <a:gdLst>
                <a:gd name="T0" fmla="*/ 8 w 256"/>
                <a:gd name="T1" fmla="*/ 0 h 352"/>
                <a:gd name="T2" fmla="*/ 56 w 256"/>
                <a:gd name="T3" fmla="*/ 0 h 352"/>
                <a:gd name="T4" fmla="*/ 64 w 256"/>
                <a:gd name="T5" fmla="*/ 8 h 352"/>
                <a:gd name="T6" fmla="*/ 104 w 256"/>
                <a:gd name="T7" fmla="*/ 8 h 352"/>
                <a:gd name="T8" fmla="*/ 112 w 256"/>
                <a:gd name="T9" fmla="*/ 16 h 352"/>
                <a:gd name="T10" fmla="*/ 112 w 256"/>
                <a:gd name="T11" fmla="*/ 24 h 352"/>
                <a:gd name="T12" fmla="*/ 120 w 256"/>
                <a:gd name="T13" fmla="*/ 32 h 352"/>
                <a:gd name="T14" fmla="*/ 120 w 256"/>
                <a:gd name="T15" fmla="*/ 56 h 352"/>
                <a:gd name="T16" fmla="*/ 112 w 256"/>
                <a:gd name="T17" fmla="*/ 64 h 352"/>
                <a:gd name="T18" fmla="*/ 112 w 256"/>
                <a:gd name="T19" fmla="*/ 80 h 352"/>
                <a:gd name="T20" fmla="*/ 104 w 256"/>
                <a:gd name="T21" fmla="*/ 88 h 352"/>
                <a:gd name="T22" fmla="*/ 104 w 256"/>
                <a:gd name="T23" fmla="*/ 104 h 352"/>
                <a:gd name="T24" fmla="*/ 112 w 256"/>
                <a:gd name="T25" fmla="*/ 112 h 352"/>
                <a:gd name="T26" fmla="*/ 128 w 256"/>
                <a:gd name="T27" fmla="*/ 112 h 352"/>
                <a:gd name="T28" fmla="*/ 136 w 256"/>
                <a:gd name="T29" fmla="*/ 104 h 352"/>
                <a:gd name="T30" fmla="*/ 160 w 256"/>
                <a:gd name="T31" fmla="*/ 104 h 352"/>
                <a:gd name="T32" fmla="*/ 160 w 256"/>
                <a:gd name="T33" fmla="*/ 208 h 352"/>
                <a:gd name="T34" fmla="*/ 168 w 256"/>
                <a:gd name="T35" fmla="*/ 216 h 352"/>
                <a:gd name="T36" fmla="*/ 248 w 256"/>
                <a:gd name="T37" fmla="*/ 216 h 352"/>
                <a:gd name="T38" fmla="*/ 256 w 256"/>
                <a:gd name="T39" fmla="*/ 224 h 352"/>
                <a:gd name="T40" fmla="*/ 256 w 256"/>
                <a:gd name="T41" fmla="*/ 264 h 352"/>
                <a:gd name="T42" fmla="*/ 248 w 256"/>
                <a:gd name="T43" fmla="*/ 272 h 352"/>
                <a:gd name="T44" fmla="*/ 248 w 256"/>
                <a:gd name="T45" fmla="*/ 320 h 352"/>
                <a:gd name="T46" fmla="*/ 240 w 256"/>
                <a:gd name="T47" fmla="*/ 328 h 352"/>
                <a:gd name="T48" fmla="*/ 240 w 256"/>
                <a:gd name="T49" fmla="*/ 344 h 352"/>
                <a:gd name="T50" fmla="*/ 232 w 256"/>
                <a:gd name="T51" fmla="*/ 352 h 352"/>
                <a:gd name="T52" fmla="*/ 200 w 256"/>
                <a:gd name="T53" fmla="*/ 352 h 352"/>
                <a:gd name="T54" fmla="*/ 192 w 256"/>
                <a:gd name="T55" fmla="*/ 344 h 352"/>
                <a:gd name="T56" fmla="*/ 152 w 256"/>
                <a:gd name="T57" fmla="*/ 344 h 352"/>
                <a:gd name="T58" fmla="*/ 144 w 256"/>
                <a:gd name="T59" fmla="*/ 352 h 352"/>
                <a:gd name="T60" fmla="*/ 136 w 256"/>
                <a:gd name="T61" fmla="*/ 344 h 352"/>
                <a:gd name="T62" fmla="*/ 72 w 256"/>
                <a:gd name="T63" fmla="*/ 344 h 352"/>
                <a:gd name="T64" fmla="*/ 64 w 256"/>
                <a:gd name="T65" fmla="*/ 336 h 352"/>
                <a:gd name="T66" fmla="*/ 64 w 256"/>
                <a:gd name="T67" fmla="*/ 328 h 352"/>
                <a:gd name="T68" fmla="*/ 56 w 256"/>
                <a:gd name="T69" fmla="*/ 320 h 352"/>
                <a:gd name="T70" fmla="*/ 56 w 256"/>
                <a:gd name="T71" fmla="*/ 272 h 352"/>
                <a:gd name="T72" fmla="*/ 40 w 256"/>
                <a:gd name="T73" fmla="*/ 256 h 352"/>
                <a:gd name="T74" fmla="*/ 40 w 256"/>
                <a:gd name="T75" fmla="*/ 248 h 352"/>
                <a:gd name="T76" fmla="*/ 24 w 256"/>
                <a:gd name="T77" fmla="*/ 232 h 352"/>
                <a:gd name="T78" fmla="*/ 16 w 256"/>
                <a:gd name="T79" fmla="*/ 232 h 352"/>
                <a:gd name="T80" fmla="*/ 16 w 256"/>
                <a:gd name="T81" fmla="*/ 192 h 352"/>
                <a:gd name="T82" fmla="*/ 8 w 256"/>
                <a:gd name="T83" fmla="*/ 184 h 352"/>
                <a:gd name="T84" fmla="*/ 8 w 256"/>
                <a:gd name="T85" fmla="*/ 160 h 352"/>
                <a:gd name="T86" fmla="*/ 0 w 256"/>
                <a:gd name="T87" fmla="*/ 152 h 352"/>
                <a:gd name="T88" fmla="*/ 0 w 256"/>
                <a:gd name="T89" fmla="*/ 120 h 352"/>
                <a:gd name="T90" fmla="*/ 8 w 256"/>
                <a:gd name="T91" fmla="*/ 112 h 352"/>
                <a:gd name="T92" fmla="*/ 8 w 256"/>
                <a:gd name="T93" fmla="*/ 56 h 352"/>
                <a:gd name="T94" fmla="*/ 0 w 256"/>
                <a:gd name="T95" fmla="*/ 48 h 352"/>
                <a:gd name="T96" fmla="*/ 0 w 256"/>
                <a:gd name="T97" fmla="*/ 8 h 352"/>
                <a:gd name="T98" fmla="*/ 8 w 256"/>
                <a:gd name="T99" fmla="*/ 0 h 3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6"/>
                <a:gd name="T151" fmla="*/ 0 h 352"/>
                <a:gd name="T152" fmla="*/ 256 w 256"/>
                <a:gd name="T153" fmla="*/ 352 h 3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6" h="352">
                  <a:moveTo>
                    <a:pt x="8" y="0"/>
                  </a:moveTo>
                  <a:lnTo>
                    <a:pt x="56" y="0"/>
                  </a:lnTo>
                  <a:lnTo>
                    <a:pt x="64" y="8"/>
                  </a:lnTo>
                  <a:lnTo>
                    <a:pt x="104" y="8"/>
                  </a:lnTo>
                  <a:lnTo>
                    <a:pt x="112" y="16"/>
                  </a:lnTo>
                  <a:lnTo>
                    <a:pt x="112" y="24"/>
                  </a:lnTo>
                  <a:lnTo>
                    <a:pt x="120" y="32"/>
                  </a:lnTo>
                  <a:lnTo>
                    <a:pt x="120" y="56"/>
                  </a:lnTo>
                  <a:lnTo>
                    <a:pt x="112" y="64"/>
                  </a:lnTo>
                  <a:lnTo>
                    <a:pt x="112" y="80"/>
                  </a:lnTo>
                  <a:lnTo>
                    <a:pt x="104" y="88"/>
                  </a:lnTo>
                  <a:lnTo>
                    <a:pt x="104" y="104"/>
                  </a:lnTo>
                  <a:lnTo>
                    <a:pt x="112" y="112"/>
                  </a:lnTo>
                  <a:lnTo>
                    <a:pt x="128" y="112"/>
                  </a:lnTo>
                  <a:lnTo>
                    <a:pt x="136" y="104"/>
                  </a:lnTo>
                  <a:lnTo>
                    <a:pt x="160" y="104"/>
                  </a:lnTo>
                  <a:lnTo>
                    <a:pt x="160" y="208"/>
                  </a:lnTo>
                  <a:lnTo>
                    <a:pt x="168" y="216"/>
                  </a:lnTo>
                  <a:lnTo>
                    <a:pt x="248" y="216"/>
                  </a:lnTo>
                  <a:lnTo>
                    <a:pt x="256" y="224"/>
                  </a:lnTo>
                  <a:lnTo>
                    <a:pt x="256" y="264"/>
                  </a:lnTo>
                  <a:lnTo>
                    <a:pt x="248" y="272"/>
                  </a:lnTo>
                  <a:lnTo>
                    <a:pt x="248" y="320"/>
                  </a:lnTo>
                  <a:lnTo>
                    <a:pt x="240" y="328"/>
                  </a:lnTo>
                  <a:lnTo>
                    <a:pt x="240" y="344"/>
                  </a:lnTo>
                  <a:lnTo>
                    <a:pt x="232" y="352"/>
                  </a:lnTo>
                  <a:lnTo>
                    <a:pt x="200" y="352"/>
                  </a:lnTo>
                  <a:lnTo>
                    <a:pt x="192" y="344"/>
                  </a:lnTo>
                  <a:lnTo>
                    <a:pt x="152" y="344"/>
                  </a:lnTo>
                  <a:lnTo>
                    <a:pt x="144" y="352"/>
                  </a:lnTo>
                  <a:lnTo>
                    <a:pt x="136" y="344"/>
                  </a:lnTo>
                  <a:lnTo>
                    <a:pt x="72" y="344"/>
                  </a:lnTo>
                  <a:lnTo>
                    <a:pt x="64" y="336"/>
                  </a:lnTo>
                  <a:lnTo>
                    <a:pt x="64" y="328"/>
                  </a:lnTo>
                  <a:lnTo>
                    <a:pt x="56" y="320"/>
                  </a:lnTo>
                  <a:lnTo>
                    <a:pt x="56" y="272"/>
                  </a:lnTo>
                  <a:lnTo>
                    <a:pt x="40" y="256"/>
                  </a:lnTo>
                  <a:lnTo>
                    <a:pt x="40" y="248"/>
                  </a:lnTo>
                  <a:lnTo>
                    <a:pt x="24" y="232"/>
                  </a:lnTo>
                  <a:lnTo>
                    <a:pt x="16" y="232"/>
                  </a:lnTo>
                  <a:lnTo>
                    <a:pt x="16" y="192"/>
                  </a:lnTo>
                  <a:lnTo>
                    <a:pt x="8" y="184"/>
                  </a:lnTo>
                  <a:lnTo>
                    <a:pt x="8" y="160"/>
                  </a:lnTo>
                  <a:lnTo>
                    <a:pt x="0" y="152"/>
                  </a:lnTo>
                  <a:lnTo>
                    <a:pt x="0" y="120"/>
                  </a:lnTo>
                  <a:lnTo>
                    <a:pt x="8" y="112"/>
                  </a:lnTo>
                  <a:lnTo>
                    <a:pt x="8" y="56"/>
                  </a:lnTo>
                  <a:lnTo>
                    <a:pt x="0" y="48"/>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36" name="Freeform 38"/>
            <p:cNvSpPr>
              <a:spLocks noChangeAspect="1"/>
            </p:cNvSpPr>
            <p:nvPr/>
          </p:nvSpPr>
          <p:spPr bwMode="auto">
            <a:xfrm>
              <a:off x="1690" y="2344"/>
              <a:ext cx="424" cy="312"/>
            </a:xfrm>
            <a:custGeom>
              <a:avLst/>
              <a:gdLst>
                <a:gd name="T0" fmla="*/ 56 w 424"/>
                <a:gd name="T1" fmla="*/ 0 h 312"/>
                <a:gd name="T2" fmla="*/ 80 w 424"/>
                <a:gd name="T3" fmla="*/ 8 h 312"/>
                <a:gd name="T4" fmla="*/ 88 w 424"/>
                <a:gd name="T5" fmla="*/ 24 h 312"/>
                <a:gd name="T6" fmla="*/ 144 w 424"/>
                <a:gd name="T7" fmla="*/ 40 h 312"/>
                <a:gd name="T8" fmla="*/ 160 w 424"/>
                <a:gd name="T9" fmla="*/ 48 h 312"/>
                <a:gd name="T10" fmla="*/ 208 w 424"/>
                <a:gd name="T11" fmla="*/ 56 h 312"/>
                <a:gd name="T12" fmla="*/ 256 w 424"/>
                <a:gd name="T13" fmla="*/ 64 h 312"/>
                <a:gd name="T14" fmla="*/ 272 w 424"/>
                <a:gd name="T15" fmla="*/ 56 h 312"/>
                <a:gd name="T16" fmla="*/ 304 w 424"/>
                <a:gd name="T17" fmla="*/ 40 h 312"/>
                <a:gd name="T18" fmla="*/ 312 w 424"/>
                <a:gd name="T19" fmla="*/ 24 h 312"/>
                <a:gd name="T20" fmla="*/ 352 w 424"/>
                <a:gd name="T21" fmla="*/ 16 h 312"/>
                <a:gd name="T22" fmla="*/ 416 w 424"/>
                <a:gd name="T23" fmla="*/ 8 h 312"/>
                <a:gd name="T24" fmla="*/ 408 w 424"/>
                <a:gd name="T25" fmla="*/ 48 h 312"/>
                <a:gd name="T26" fmla="*/ 416 w 424"/>
                <a:gd name="T27" fmla="*/ 88 h 312"/>
                <a:gd name="T28" fmla="*/ 424 w 424"/>
                <a:gd name="T29" fmla="*/ 120 h 312"/>
                <a:gd name="T30" fmla="*/ 416 w 424"/>
                <a:gd name="T31" fmla="*/ 160 h 312"/>
                <a:gd name="T32" fmla="*/ 392 w 424"/>
                <a:gd name="T33" fmla="*/ 192 h 312"/>
                <a:gd name="T34" fmla="*/ 376 w 424"/>
                <a:gd name="T35" fmla="*/ 200 h 312"/>
                <a:gd name="T36" fmla="*/ 368 w 424"/>
                <a:gd name="T37" fmla="*/ 224 h 312"/>
                <a:gd name="T38" fmla="*/ 360 w 424"/>
                <a:gd name="T39" fmla="*/ 240 h 312"/>
                <a:gd name="T40" fmla="*/ 336 w 424"/>
                <a:gd name="T41" fmla="*/ 248 h 312"/>
                <a:gd name="T42" fmla="*/ 312 w 424"/>
                <a:gd name="T43" fmla="*/ 280 h 312"/>
                <a:gd name="T44" fmla="*/ 304 w 424"/>
                <a:gd name="T45" fmla="*/ 296 h 312"/>
                <a:gd name="T46" fmla="*/ 248 w 424"/>
                <a:gd name="T47" fmla="*/ 304 h 312"/>
                <a:gd name="T48" fmla="*/ 208 w 424"/>
                <a:gd name="T49" fmla="*/ 312 h 312"/>
                <a:gd name="T50" fmla="*/ 184 w 424"/>
                <a:gd name="T51" fmla="*/ 304 h 312"/>
                <a:gd name="T52" fmla="*/ 176 w 424"/>
                <a:gd name="T53" fmla="*/ 272 h 312"/>
                <a:gd name="T54" fmla="*/ 128 w 424"/>
                <a:gd name="T55" fmla="*/ 264 h 312"/>
                <a:gd name="T56" fmla="*/ 104 w 424"/>
                <a:gd name="T57" fmla="*/ 248 h 312"/>
                <a:gd name="T58" fmla="*/ 80 w 424"/>
                <a:gd name="T59" fmla="*/ 240 h 312"/>
                <a:gd name="T60" fmla="*/ 72 w 424"/>
                <a:gd name="T61" fmla="*/ 224 h 312"/>
                <a:gd name="T62" fmla="*/ 56 w 424"/>
                <a:gd name="T63" fmla="*/ 200 h 312"/>
                <a:gd name="T64" fmla="*/ 48 w 424"/>
                <a:gd name="T65" fmla="*/ 176 h 312"/>
                <a:gd name="T66" fmla="*/ 24 w 424"/>
                <a:gd name="T67" fmla="*/ 144 h 312"/>
                <a:gd name="T68" fmla="*/ 8 w 424"/>
                <a:gd name="T69" fmla="*/ 112 h 312"/>
                <a:gd name="T70" fmla="*/ 0 w 424"/>
                <a:gd name="T71" fmla="*/ 96 h 312"/>
                <a:gd name="T72" fmla="*/ 16 w 424"/>
                <a:gd name="T73" fmla="*/ 72 h 312"/>
                <a:gd name="T74" fmla="*/ 24 w 424"/>
                <a:gd name="T75" fmla="*/ 56 h 312"/>
                <a:gd name="T76" fmla="*/ 32 w 424"/>
                <a:gd name="T77" fmla="*/ 32 h 3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4"/>
                <a:gd name="T118" fmla="*/ 0 h 312"/>
                <a:gd name="T119" fmla="*/ 424 w 424"/>
                <a:gd name="T120" fmla="*/ 312 h 3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4" h="312">
                  <a:moveTo>
                    <a:pt x="32" y="0"/>
                  </a:moveTo>
                  <a:lnTo>
                    <a:pt x="56" y="0"/>
                  </a:lnTo>
                  <a:lnTo>
                    <a:pt x="64" y="8"/>
                  </a:lnTo>
                  <a:lnTo>
                    <a:pt x="80" y="8"/>
                  </a:lnTo>
                  <a:lnTo>
                    <a:pt x="88" y="16"/>
                  </a:lnTo>
                  <a:lnTo>
                    <a:pt x="88" y="24"/>
                  </a:lnTo>
                  <a:lnTo>
                    <a:pt x="104" y="40"/>
                  </a:lnTo>
                  <a:lnTo>
                    <a:pt x="144" y="40"/>
                  </a:lnTo>
                  <a:lnTo>
                    <a:pt x="152" y="48"/>
                  </a:lnTo>
                  <a:lnTo>
                    <a:pt x="160" y="48"/>
                  </a:lnTo>
                  <a:lnTo>
                    <a:pt x="168" y="56"/>
                  </a:lnTo>
                  <a:lnTo>
                    <a:pt x="208" y="56"/>
                  </a:lnTo>
                  <a:lnTo>
                    <a:pt x="216" y="64"/>
                  </a:lnTo>
                  <a:lnTo>
                    <a:pt x="256" y="64"/>
                  </a:lnTo>
                  <a:lnTo>
                    <a:pt x="264" y="56"/>
                  </a:lnTo>
                  <a:lnTo>
                    <a:pt x="272" y="56"/>
                  </a:lnTo>
                  <a:lnTo>
                    <a:pt x="288" y="40"/>
                  </a:lnTo>
                  <a:lnTo>
                    <a:pt x="304" y="40"/>
                  </a:lnTo>
                  <a:lnTo>
                    <a:pt x="312" y="32"/>
                  </a:lnTo>
                  <a:lnTo>
                    <a:pt x="312" y="24"/>
                  </a:lnTo>
                  <a:lnTo>
                    <a:pt x="320" y="16"/>
                  </a:lnTo>
                  <a:lnTo>
                    <a:pt x="352" y="16"/>
                  </a:lnTo>
                  <a:lnTo>
                    <a:pt x="360" y="8"/>
                  </a:lnTo>
                  <a:lnTo>
                    <a:pt x="416" y="8"/>
                  </a:lnTo>
                  <a:lnTo>
                    <a:pt x="416" y="40"/>
                  </a:lnTo>
                  <a:lnTo>
                    <a:pt x="408" y="48"/>
                  </a:lnTo>
                  <a:lnTo>
                    <a:pt x="408" y="80"/>
                  </a:lnTo>
                  <a:lnTo>
                    <a:pt x="416" y="88"/>
                  </a:lnTo>
                  <a:lnTo>
                    <a:pt x="416" y="112"/>
                  </a:lnTo>
                  <a:lnTo>
                    <a:pt x="424" y="120"/>
                  </a:lnTo>
                  <a:lnTo>
                    <a:pt x="424" y="160"/>
                  </a:lnTo>
                  <a:lnTo>
                    <a:pt x="416" y="160"/>
                  </a:lnTo>
                  <a:lnTo>
                    <a:pt x="392" y="184"/>
                  </a:lnTo>
                  <a:lnTo>
                    <a:pt x="392" y="192"/>
                  </a:lnTo>
                  <a:lnTo>
                    <a:pt x="384" y="200"/>
                  </a:lnTo>
                  <a:lnTo>
                    <a:pt x="376" y="200"/>
                  </a:lnTo>
                  <a:lnTo>
                    <a:pt x="368" y="208"/>
                  </a:lnTo>
                  <a:lnTo>
                    <a:pt x="368" y="224"/>
                  </a:lnTo>
                  <a:lnTo>
                    <a:pt x="360" y="232"/>
                  </a:lnTo>
                  <a:lnTo>
                    <a:pt x="360" y="240"/>
                  </a:lnTo>
                  <a:lnTo>
                    <a:pt x="352" y="248"/>
                  </a:lnTo>
                  <a:lnTo>
                    <a:pt x="336" y="248"/>
                  </a:lnTo>
                  <a:lnTo>
                    <a:pt x="312" y="272"/>
                  </a:lnTo>
                  <a:lnTo>
                    <a:pt x="312" y="280"/>
                  </a:lnTo>
                  <a:lnTo>
                    <a:pt x="304" y="288"/>
                  </a:lnTo>
                  <a:lnTo>
                    <a:pt x="304" y="296"/>
                  </a:lnTo>
                  <a:lnTo>
                    <a:pt x="256" y="296"/>
                  </a:lnTo>
                  <a:lnTo>
                    <a:pt x="248" y="304"/>
                  </a:lnTo>
                  <a:lnTo>
                    <a:pt x="216" y="304"/>
                  </a:lnTo>
                  <a:lnTo>
                    <a:pt x="208" y="312"/>
                  </a:lnTo>
                  <a:lnTo>
                    <a:pt x="192" y="312"/>
                  </a:lnTo>
                  <a:lnTo>
                    <a:pt x="184" y="304"/>
                  </a:lnTo>
                  <a:lnTo>
                    <a:pt x="184" y="280"/>
                  </a:lnTo>
                  <a:lnTo>
                    <a:pt x="176" y="272"/>
                  </a:lnTo>
                  <a:lnTo>
                    <a:pt x="136" y="272"/>
                  </a:lnTo>
                  <a:lnTo>
                    <a:pt x="128" y="264"/>
                  </a:lnTo>
                  <a:lnTo>
                    <a:pt x="120" y="264"/>
                  </a:lnTo>
                  <a:lnTo>
                    <a:pt x="104" y="248"/>
                  </a:lnTo>
                  <a:lnTo>
                    <a:pt x="88" y="248"/>
                  </a:lnTo>
                  <a:lnTo>
                    <a:pt x="80" y="240"/>
                  </a:lnTo>
                  <a:lnTo>
                    <a:pt x="80" y="232"/>
                  </a:lnTo>
                  <a:lnTo>
                    <a:pt x="72" y="224"/>
                  </a:lnTo>
                  <a:lnTo>
                    <a:pt x="72" y="216"/>
                  </a:lnTo>
                  <a:lnTo>
                    <a:pt x="56" y="200"/>
                  </a:lnTo>
                  <a:lnTo>
                    <a:pt x="56" y="184"/>
                  </a:lnTo>
                  <a:lnTo>
                    <a:pt x="48" y="176"/>
                  </a:lnTo>
                  <a:lnTo>
                    <a:pt x="48" y="168"/>
                  </a:lnTo>
                  <a:lnTo>
                    <a:pt x="24" y="144"/>
                  </a:lnTo>
                  <a:lnTo>
                    <a:pt x="24" y="128"/>
                  </a:lnTo>
                  <a:lnTo>
                    <a:pt x="8" y="112"/>
                  </a:lnTo>
                  <a:lnTo>
                    <a:pt x="8" y="104"/>
                  </a:lnTo>
                  <a:lnTo>
                    <a:pt x="0" y="96"/>
                  </a:lnTo>
                  <a:lnTo>
                    <a:pt x="0" y="88"/>
                  </a:lnTo>
                  <a:lnTo>
                    <a:pt x="16" y="72"/>
                  </a:lnTo>
                  <a:lnTo>
                    <a:pt x="16" y="64"/>
                  </a:lnTo>
                  <a:lnTo>
                    <a:pt x="24" y="56"/>
                  </a:lnTo>
                  <a:lnTo>
                    <a:pt x="24" y="40"/>
                  </a:lnTo>
                  <a:lnTo>
                    <a:pt x="32" y="32"/>
                  </a:lnTo>
                  <a:lnTo>
                    <a:pt x="32" y="0"/>
                  </a:lnTo>
                  <a:close/>
                </a:path>
              </a:pathLst>
            </a:custGeom>
            <a:solidFill>
              <a:srgbClr val="C0C0C0">
                <a:alpha val="70195"/>
              </a:srgbClr>
            </a:solidFill>
            <a:ln w="12700">
              <a:noFill/>
              <a:round/>
              <a:headEnd/>
              <a:tailEnd/>
            </a:ln>
          </p:spPr>
          <p:txBody>
            <a:bodyPr/>
            <a:lstStyle/>
            <a:p>
              <a:endParaRPr lang="ja-JP" altLang="en-US"/>
            </a:p>
          </p:txBody>
        </p:sp>
        <p:sp>
          <p:nvSpPr>
            <p:cNvPr id="37" name="Freeform 39"/>
            <p:cNvSpPr>
              <a:spLocks noChangeAspect="1"/>
            </p:cNvSpPr>
            <p:nvPr/>
          </p:nvSpPr>
          <p:spPr bwMode="auto">
            <a:xfrm>
              <a:off x="874" y="2016"/>
              <a:ext cx="536" cy="656"/>
            </a:xfrm>
            <a:custGeom>
              <a:avLst/>
              <a:gdLst>
                <a:gd name="T0" fmla="*/ 208 w 536"/>
                <a:gd name="T1" fmla="*/ 0 h 656"/>
                <a:gd name="T2" fmla="*/ 240 w 536"/>
                <a:gd name="T3" fmla="*/ 8 h 656"/>
                <a:gd name="T4" fmla="*/ 256 w 536"/>
                <a:gd name="T5" fmla="*/ 0 h 656"/>
                <a:gd name="T6" fmla="*/ 288 w 536"/>
                <a:gd name="T7" fmla="*/ 24 h 656"/>
                <a:gd name="T8" fmla="*/ 296 w 536"/>
                <a:gd name="T9" fmla="*/ 40 h 656"/>
                <a:gd name="T10" fmla="*/ 320 w 536"/>
                <a:gd name="T11" fmla="*/ 48 h 656"/>
                <a:gd name="T12" fmla="*/ 352 w 536"/>
                <a:gd name="T13" fmla="*/ 72 h 656"/>
                <a:gd name="T14" fmla="*/ 344 w 536"/>
                <a:gd name="T15" fmla="*/ 88 h 656"/>
                <a:gd name="T16" fmla="*/ 352 w 536"/>
                <a:gd name="T17" fmla="*/ 128 h 656"/>
                <a:gd name="T18" fmla="*/ 376 w 536"/>
                <a:gd name="T19" fmla="*/ 136 h 656"/>
                <a:gd name="T20" fmla="*/ 408 w 536"/>
                <a:gd name="T21" fmla="*/ 160 h 656"/>
                <a:gd name="T22" fmla="*/ 424 w 536"/>
                <a:gd name="T23" fmla="*/ 168 h 656"/>
                <a:gd name="T24" fmla="*/ 448 w 536"/>
                <a:gd name="T25" fmla="*/ 208 h 656"/>
                <a:gd name="T26" fmla="*/ 456 w 536"/>
                <a:gd name="T27" fmla="*/ 232 h 656"/>
                <a:gd name="T28" fmla="*/ 472 w 536"/>
                <a:gd name="T29" fmla="*/ 240 h 656"/>
                <a:gd name="T30" fmla="*/ 480 w 536"/>
                <a:gd name="T31" fmla="*/ 264 h 656"/>
                <a:gd name="T32" fmla="*/ 504 w 536"/>
                <a:gd name="T33" fmla="*/ 256 h 656"/>
                <a:gd name="T34" fmla="*/ 536 w 536"/>
                <a:gd name="T35" fmla="*/ 264 h 656"/>
                <a:gd name="T36" fmla="*/ 528 w 536"/>
                <a:gd name="T37" fmla="*/ 288 h 656"/>
                <a:gd name="T38" fmla="*/ 480 w 536"/>
                <a:gd name="T39" fmla="*/ 312 h 656"/>
                <a:gd name="T40" fmla="*/ 472 w 536"/>
                <a:gd name="T41" fmla="*/ 368 h 656"/>
                <a:gd name="T42" fmla="*/ 464 w 536"/>
                <a:gd name="T43" fmla="*/ 424 h 656"/>
                <a:gd name="T44" fmla="*/ 456 w 536"/>
                <a:gd name="T45" fmla="*/ 448 h 656"/>
                <a:gd name="T46" fmla="*/ 448 w 536"/>
                <a:gd name="T47" fmla="*/ 472 h 656"/>
                <a:gd name="T48" fmla="*/ 440 w 536"/>
                <a:gd name="T49" fmla="*/ 496 h 656"/>
                <a:gd name="T50" fmla="*/ 432 w 536"/>
                <a:gd name="T51" fmla="*/ 512 h 656"/>
                <a:gd name="T52" fmla="*/ 424 w 536"/>
                <a:gd name="T53" fmla="*/ 528 h 656"/>
                <a:gd name="T54" fmla="*/ 408 w 536"/>
                <a:gd name="T55" fmla="*/ 560 h 656"/>
                <a:gd name="T56" fmla="*/ 376 w 536"/>
                <a:gd name="T57" fmla="*/ 600 h 656"/>
                <a:gd name="T58" fmla="*/ 392 w 536"/>
                <a:gd name="T59" fmla="*/ 608 h 656"/>
                <a:gd name="T60" fmla="*/ 400 w 536"/>
                <a:gd name="T61" fmla="*/ 648 h 656"/>
                <a:gd name="T62" fmla="*/ 368 w 536"/>
                <a:gd name="T63" fmla="*/ 656 h 656"/>
                <a:gd name="T64" fmla="*/ 360 w 536"/>
                <a:gd name="T65" fmla="*/ 624 h 656"/>
                <a:gd name="T66" fmla="*/ 344 w 536"/>
                <a:gd name="T67" fmla="*/ 584 h 656"/>
                <a:gd name="T68" fmla="*/ 328 w 536"/>
                <a:gd name="T69" fmla="*/ 576 h 656"/>
                <a:gd name="T70" fmla="*/ 320 w 536"/>
                <a:gd name="T71" fmla="*/ 592 h 656"/>
                <a:gd name="T72" fmla="*/ 296 w 536"/>
                <a:gd name="T73" fmla="*/ 600 h 656"/>
                <a:gd name="T74" fmla="*/ 280 w 536"/>
                <a:gd name="T75" fmla="*/ 592 h 656"/>
                <a:gd name="T76" fmla="*/ 248 w 536"/>
                <a:gd name="T77" fmla="*/ 568 h 656"/>
                <a:gd name="T78" fmla="*/ 216 w 536"/>
                <a:gd name="T79" fmla="*/ 552 h 656"/>
                <a:gd name="T80" fmla="*/ 200 w 536"/>
                <a:gd name="T81" fmla="*/ 544 h 656"/>
                <a:gd name="T82" fmla="*/ 160 w 536"/>
                <a:gd name="T83" fmla="*/ 528 h 656"/>
                <a:gd name="T84" fmla="*/ 144 w 536"/>
                <a:gd name="T85" fmla="*/ 520 h 656"/>
                <a:gd name="T86" fmla="*/ 128 w 536"/>
                <a:gd name="T87" fmla="*/ 448 h 656"/>
                <a:gd name="T88" fmla="*/ 136 w 536"/>
                <a:gd name="T89" fmla="*/ 392 h 656"/>
                <a:gd name="T90" fmla="*/ 96 w 536"/>
                <a:gd name="T91" fmla="*/ 368 h 656"/>
                <a:gd name="T92" fmla="*/ 80 w 536"/>
                <a:gd name="T93" fmla="*/ 360 h 656"/>
                <a:gd name="T94" fmla="*/ 40 w 536"/>
                <a:gd name="T95" fmla="*/ 344 h 656"/>
                <a:gd name="T96" fmla="*/ 16 w 536"/>
                <a:gd name="T97" fmla="*/ 336 h 656"/>
                <a:gd name="T98" fmla="*/ 8 w 536"/>
                <a:gd name="T99" fmla="*/ 240 h 656"/>
                <a:gd name="T100" fmla="*/ 0 w 536"/>
                <a:gd name="T101" fmla="*/ 192 h 656"/>
                <a:gd name="T102" fmla="*/ 8 w 536"/>
                <a:gd name="T103" fmla="*/ 152 h 656"/>
                <a:gd name="T104" fmla="*/ 24 w 536"/>
                <a:gd name="T105" fmla="*/ 128 h 656"/>
                <a:gd name="T106" fmla="*/ 32 w 536"/>
                <a:gd name="T107" fmla="*/ 88 h 656"/>
                <a:gd name="T108" fmla="*/ 56 w 536"/>
                <a:gd name="T109" fmla="*/ 80 h 656"/>
                <a:gd name="T110" fmla="*/ 64 w 536"/>
                <a:gd name="T111" fmla="*/ 64 h 656"/>
                <a:gd name="T112" fmla="*/ 88 w 536"/>
                <a:gd name="T113" fmla="*/ 72 h 656"/>
                <a:gd name="T114" fmla="*/ 136 w 536"/>
                <a:gd name="T115" fmla="*/ 64 h 656"/>
                <a:gd name="T116" fmla="*/ 168 w 536"/>
                <a:gd name="T117" fmla="*/ 40 h 656"/>
                <a:gd name="T118" fmla="*/ 192 w 536"/>
                <a:gd name="T119" fmla="*/ 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656"/>
                <a:gd name="T182" fmla="*/ 536 w 536"/>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656">
                  <a:moveTo>
                    <a:pt x="192" y="0"/>
                  </a:moveTo>
                  <a:lnTo>
                    <a:pt x="208" y="0"/>
                  </a:lnTo>
                  <a:lnTo>
                    <a:pt x="216" y="8"/>
                  </a:lnTo>
                  <a:lnTo>
                    <a:pt x="240" y="8"/>
                  </a:lnTo>
                  <a:lnTo>
                    <a:pt x="248" y="0"/>
                  </a:lnTo>
                  <a:lnTo>
                    <a:pt x="256" y="0"/>
                  </a:lnTo>
                  <a:lnTo>
                    <a:pt x="280" y="24"/>
                  </a:lnTo>
                  <a:lnTo>
                    <a:pt x="288" y="24"/>
                  </a:lnTo>
                  <a:lnTo>
                    <a:pt x="296" y="32"/>
                  </a:lnTo>
                  <a:lnTo>
                    <a:pt x="296" y="40"/>
                  </a:lnTo>
                  <a:lnTo>
                    <a:pt x="304" y="48"/>
                  </a:lnTo>
                  <a:lnTo>
                    <a:pt x="320" y="48"/>
                  </a:lnTo>
                  <a:lnTo>
                    <a:pt x="344" y="72"/>
                  </a:lnTo>
                  <a:lnTo>
                    <a:pt x="352" y="72"/>
                  </a:lnTo>
                  <a:lnTo>
                    <a:pt x="352" y="80"/>
                  </a:lnTo>
                  <a:lnTo>
                    <a:pt x="344" y="88"/>
                  </a:lnTo>
                  <a:lnTo>
                    <a:pt x="344" y="120"/>
                  </a:lnTo>
                  <a:lnTo>
                    <a:pt x="352" y="128"/>
                  </a:lnTo>
                  <a:lnTo>
                    <a:pt x="368" y="128"/>
                  </a:lnTo>
                  <a:lnTo>
                    <a:pt x="376" y="136"/>
                  </a:lnTo>
                  <a:lnTo>
                    <a:pt x="384" y="136"/>
                  </a:lnTo>
                  <a:lnTo>
                    <a:pt x="408" y="160"/>
                  </a:lnTo>
                  <a:lnTo>
                    <a:pt x="416" y="160"/>
                  </a:lnTo>
                  <a:lnTo>
                    <a:pt x="424" y="168"/>
                  </a:lnTo>
                  <a:lnTo>
                    <a:pt x="424" y="184"/>
                  </a:lnTo>
                  <a:lnTo>
                    <a:pt x="448" y="208"/>
                  </a:lnTo>
                  <a:lnTo>
                    <a:pt x="448" y="224"/>
                  </a:lnTo>
                  <a:lnTo>
                    <a:pt x="456" y="232"/>
                  </a:lnTo>
                  <a:lnTo>
                    <a:pt x="464" y="232"/>
                  </a:lnTo>
                  <a:lnTo>
                    <a:pt x="472" y="240"/>
                  </a:lnTo>
                  <a:lnTo>
                    <a:pt x="472" y="256"/>
                  </a:lnTo>
                  <a:lnTo>
                    <a:pt x="480" y="264"/>
                  </a:lnTo>
                  <a:lnTo>
                    <a:pt x="496" y="264"/>
                  </a:lnTo>
                  <a:lnTo>
                    <a:pt x="504" y="256"/>
                  </a:lnTo>
                  <a:lnTo>
                    <a:pt x="528" y="256"/>
                  </a:lnTo>
                  <a:lnTo>
                    <a:pt x="536" y="264"/>
                  </a:lnTo>
                  <a:lnTo>
                    <a:pt x="536" y="280"/>
                  </a:lnTo>
                  <a:lnTo>
                    <a:pt x="528" y="288"/>
                  </a:lnTo>
                  <a:lnTo>
                    <a:pt x="504" y="288"/>
                  </a:lnTo>
                  <a:lnTo>
                    <a:pt x="480" y="312"/>
                  </a:lnTo>
                  <a:lnTo>
                    <a:pt x="480" y="360"/>
                  </a:lnTo>
                  <a:lnTo>
                    <a:pt x="472" y="368"/>
                  </a:lnTo>
                  <a:lnTo>
                    <a:pt x="472" y="416"/>
                  </a:lnTo>
                  <a:lnTo>
                    <a:pt x="464" y="424"/>
                  </a:lnTo>
                  <a:lnTo>
                    <a:pt x="464" y="440"/>
                  </a:lnTo>
                  <a:lnTo>
                    <a:pt x="456" y="448"/>
                  </a:lnTo>
                  <a:lnTo>
                    <a:pt x="456" y="464"/>
                  </a:lnTo>
                  <a:lnTo>
                    <a:pt x="448" y="472"/>
                  </a:lnTo>
                  <a:lnTo>
                    <a:pt x="448" y="488"/>
                  </a:lnTo>
                  <a:lnTo>
                    <a:pt x="440" y="496"/>
                  </a:lnTo>
                  <a:lnTo>
                    <a:pt x="440" y="504"/>
                  </a:lnTo>
                  <a:lnTo>
                    <a:pt x="432" y="512"/>
                  </a:lnTo>
                  <a:lnTo>
                    <a:pt x="432" y="520"/>
                  </a:lnTo>
                  <a:lnTo>
                    <a:pt x="424" y="528"/>
                  </a:lnTo>
                  <a:lnTo>
                    <a:pt x="424" y="544"/>
                  </a:lnTo>
                  <a:lnTo>
                    <a:pt x="408" y="560"/>
                  </a:lnTo>
                  <a:lnTo>
                    <a:pt x="408" y="568"/>
                  </a:lnTo>
                  <a:lnTo>
                    <a:pt x="376" y="600"/>
                  </a:lnTo>
                  <a:lnTo>
                    <a:pt x="384" y="608"/>
                  </a:lnTo>
                  <a:lnTo>
                    <a:pt x="392" y="608"/>
                  </a:lnTo>
                  <a:lnTo>
                    <a:pt x="400" y="616"/>
                  </a:lnTo>
                  <a:lnTo>
                    <a:pt x="400" y="648"/>
                  </a:lnTo>
                  <a:lnTo>
                    <a:pt x="392" y="656"/>
                  </a:lnTo>
                  <a:lnTo>
                    <a:pt x="368" y="656"/>
                  </a:lnTo>
                  <a:lnTo>
                    <a:pt x="360" y="648"/>
                  </a:lnTo>
                  <a:lnTo>
                    <a:pt x="360" y="624"/>
                  </a:lnTo>
                  <a:lnTo>
                    <a:pt x="344" y="608"/>
                  </a:lnTo>
                  <a:lnTo>
                    <a:pt x="344" y="584"/>
                  </a:lnTo>
                  <a:lnTo>
                    <a:pt x="336" y="576"/>
                  </a:lnTo>
                  <a:lnTo>
                    <a:pt x="328" y="576"/>
                  </a:lnTo>
                  <a:lnTo>
                    <a:pt x="320" y="584"/>
                  </a:lnTo>
                  <a:lnTo>
                    <a:pt x="320" y="592"/>
                  </a:lnTo>
                  <a:lnTo>
                    <a:pt x="312" y="600"/>
                  </a:lnTo>
                  <a:lnTo>
                    <a:pt x="296" y="600"/>
                  </a:lnTo>
                  <a:lnTo>
                    <a:pt x="288" y="592"/>
                  </a:lnTo>
                  <a:lnTo>
                    <a:pt x="280" y="592"/>
                  </a:lnTo>
                  <a:lnTo>
                    <a:pt x="256" y="568"/>
                  </a:lnTo>
                  <a:lnTo>
                    <a:pt x="248" y="568"/>
                  </a:lnTo>
                  <a:lnTo>
                    <a:pt x="232" y="552"/>
                  </a:lnTo>
                  <a:lnTo>
                    <a:pt x="216" y="552"/>
                  </a:lnTo>
                  <a:lnTo>
                    <a:pt x="208" y="544"/>
                  </a:lnTo>
                  <a:lnTo>
                    <a:pt x="200" y="544"/>
                  </a:lnTo>
                  <a:lnTo>
                    <a:pt x="184" y="528"/>
                  </a:lnTo>
                  <a:lnTo>
                    <a:pt x="160" y="528"/>
                  </a:lnTo>
                  <a:lnTo>
                    <a:pt x="152" y="520"/>
                  </a:lnTo>
                  <a:lnTo>
                    <a:pt x="144" y="520"/>
                  </a:lnTo>
                  <a:lnTo>
                    <a:pt x="128" y="504"/>
                  </a:lnTo>
                  <a:lnTo>
                    <a:pt x="128" y="448"/>
                  </a:lnTo>
                  <a:lnTo>
                    <a:pt x="136" y="440"/>
                  </a:lnTo>
                  <a:lnTo>
                    <a:pt x="136" y="392"/>
                  </a:lnTo>
                  <a:lnTo>
                    <a:pt x="112" y="368"/>
                  </a:lnTo>
                  <a:lnTo>
                    <a:pt x="96" y="368"/>
                  </a:lnTo>
                  <a:lnTo>
                    <a:pt x="88" y="360"/>
                  </a:lnTo>
                  <a:lnTo>
                    <a:pt x="80" y="360"/>
                  </a:lnTo>
                  <a:lnTo>
                    <a:pt x="64" y="344"/>
                  </a:lnTo>
                  <a:lnTo>
                    <a:pt x="40" y="344"/>
                  </a:lnTo>
                  <a:lnTo>
                    <a:pt x="32" y="336"/>
                  </a:lnTo>
                  <a:lnTo>
                    <a:pt x="16" y="336"/>
                  </a:lnTo>
                  <a:lnTo>
                    <a:pt x="8" y="328"/>
                  </a:lnTo>
                  <a:lnTo>
                    <a:pt x="8" y="240"/>
                  </a:lnTo>
                  <a:lnTo>
                    <a:pt x="0" y="232"/>
                  </a:lnTo>
                  <a:lnTo>
                    <a:pt x="0" y="192"/>
                  </a:lnTo>
                  <a:lnTo>
                    <a:pt x="8" y="184"/>
                  </a:lnTo>
                  <a:lnTo>
                    <a:pt x="8" y="152"/>
                  </a:lnTo>
                  <a:lnTo>
                    <a:pt x="24" y="136"/>
                  </a:lnTo>
                  <a:lnTo>
                    <a:pt x="24" y="128"/>
                  </a:lnTo>
                  <a:lnTo>
                    <a:pt x="32" y="120"/>
                  </a:lnTo>
                  <a:lnTo>
                    <a:pt x="32" y="88"/>
                  </a:lnTo>
                  <a:lnTo>
                    <a:pt x="48" y="88"/>
                  </a:lnTo>
                  <a:lnTo>
                    <a:pt x="56" y="80"/>
                  </a:lnTo>
                  <a:lnTo>
                    <a:pt x="56" y="72"/>
                  </a:lnTo>
                  <a:lnTo>
                    <a:pt x="64" y="64"/>
                  </a:lnTo>
                  <a:lnTo>
                    <a:pt x="80" y="64"/>
                  </a:lnTo>
                  <a:lnTo>
                    <a:pt x="88" y="72"/>
                  </a:lnTo>
                  <a:lnTo>
                    <a:pt x="128" y="72"/>
                  </a:lnTo>
                  <a:lnTo>
                    <a:pt x="136" y="64"/>
                  </a:lnTo>
                  <a:lnTo>
                    <a:pt x="144" y="64"/>
                  </a:lnTo>
                  <a:lnTo>
                    <a:pt x="168" y="40"/>
                  </a:lnTo>
                  <a:lnTo>
                    <a:pt x="168" y="24"/>
                  </a:lnTo>
                  <a:lnTo>
                    <a:pt x="192" y="0"/>
                  </a:lnTo>
                  <a:close/>
                </a:path>
              </a:pathLst>
            </a:custGeom>
            <a:solidFill>
              <a:srgbClr val="C0C0C0">
                <a:alpha val="70195"/>
              </a:srgbClr>
            </a:solidFill>
            <a:ln w="12700">
              <a:noFill/>
              <a:round/>
              <a:headEnd/>
              <a:tailEnd/>
            </a:ln>
          </p:spPr>
          <p:txBody>
            <a:bodyPr/>
            <a:lstStyle/>
            <a:p>
              <a:endParaRPr lang="ja-JP" altLang="en-US"/>
            </a:p>
          </p:txBody>
        </p:sp>
        <p:sp>
          <p:nvSpPr>
            <p:cNvPr id="38" name="Freeform 40"/>
            <p:cNvSpPr>
              <a:spLocks noChangeAspect="1"/>
            </p:cNvSpPr>
            <p:nvPr/>
          </p:nvSpPr>
          <p:spPr bwMode="auto">
            <a:xfrm>
              <a:off x="506" y="1928"/>
              <a:ext cx="320" cy="616"/>
            </a:xfrm>
            <a:custGeom>
              <a:avLst/>
              <a:gdLst>
                <a:gd name="T0" fmla="*/ 272 w 320"/>
                <a:gd name="T1" fmla="*/ 0 h 616"/>
                <a:gd name="T2" fmla="*/ 312 w 320"/>
                <a:gd name="T3" fmla="*/ 8 h 616"/>
                <a:gd name="T4" fmla="*/ 320 w 320"/>
                <a:gd name="T5" fmla="*/ 104 h 616"/>
                <a:gd name="T6" fmla="*/ 304 w 320"/>
                <a:gd name="T7" fmla="*/ 112 h 616"/>
                <a:gd name="T8" fmla="*/ 296 w 320"/>
                <a:gd name="T9" fmla="*/ 152 h 616"/>
                <a:gd name="T10" fmla="*/ 304 w 320"/>
                <a:gd name="T11" fmla="*/ 168 h 616"/>
                <a:gd name="T12" fmla="*/ 312 w 320"/>
                <a:gd name="T13" fmla="*/ 184 h 616"/>
                <a:gd name="T14" fmla="*/ 320 w 320"/>
                <a:gd name="T15" fmla="*/ 296 h 616"/>
                <a:gd name="T16" fmla="*/ 312 w 320"/>
                <a:gd name="T17" fmla="*/ 344 h 616"/>
                <a:gd name="T18" fmla="*/ 304 w 320"/>
                <a:gd name="T19" fmla="*/ 400 h 616"/>
                <a:gd name="T20" fmla="*/ 296 w 320"/>
                <a:gd name="T21" fmla="*/ 448 h 616"/>
                <a:gd name="T22" fmla="*/ 280 w 320"/>
                <a:gd name="T23" fmla="*/ 472 h 616"/>
                <a:gd name="T24" fmla="*/ 272 w 320"/>
                <a:gd name="T25" fmla="*/ 496 h 616"/>
                <a:gd name="T26" fmla="*/ 256 w 320"/>
                <a:gd name="T27" fmla="*/ 504 h 616"/>
                <a:gd name="T28" fmla="*/ 232 w 320"/>
                <a:gd name="T29" fmla="*/ 512 h 616"/>
                <a:gd name="T30" fmla="*/ 192 w 320"/>
                <a:gd name="T31" fmla="*/ 536 h 616"/>
                <a:gd name="T32" fmla="*/ 168 w 320"/>
                <a:gd name="T33" fmla="*/ 552 h 616"/>
                <a:gd name="T34" fmla="*/ 160 w 320"/>
                <a:gd name="T35" fmla="*/ 576 h 616"/>
                <a:gd name="T36" fmla="*/ 128 w 320"/>
                <a:gd name="T37" fmla="*/ 600 h 616"/>
                <a:gd name="T38" fmla="*/ 120 w 320"/>
                <a:gd name="T39" fmla="*/ 616 h 616"/>
                <a:gd name="T40" fmla="*/ 88 w 320"/>
                <a:gd name="T41" fmla="*/ 608 h 616"/>
                <a:gd name="T42" fmla="*/ 64 w 320"/>
                <a:gd name="T43" fmla="*/ 576 h 616"/>
                <a:gd name="T44" fmla="*/ 72 w 320"/>
                <a:gd name="T45" fmla="*/ 504 h 616"/>
                <a:gd name="T46" fmla="*/ 64 w 320"/>
                <a:gd name="T47" fmla="*/ 432 h 616"/>
                <a:gd name="T48" fmla="*/ 40 w 320"/>
                <a:gd name="T49" fmla="*/ 424 h 616"/>
                <a:gd name="T50" fmla="*/ 32 w 320"/>
                <a:gd name="T51" fmla="*/ 376 h 616"/>
                <a:gd name="T52" fmla="*/ 0 w 320"/>
                <a:gd name="T53" fmla="*/ 368 h 616"/>
                <a:gd name="T54" fmla="*/ 8 w 320"/>
                <a:gd name="T55" fmla="*/ 352 h 616"/>
                <a:gd name="T56" fmla="*/ 16 w 320"/>
                <a:gd name="T57" fmla="*/ 312 h 616"/>
                <a:gd name="T58" fmla="*/ 24 w 320"/>
                <a:gd name="T59" fmla="*/ 288 h 616"/>
                <a:gd name="T60" fmla="*/ 32 w 320"/>
                <a:gd name="T61" fmla="*/ 264 h 616"/>
                <a:gd name="T62" fmla="*/ 40 w 320"/>
                <a:gd name="T63" fmla="*/ 232 h 616"/>
                <a:gd name="T64" fmla="*/ 64 w 320"/>
                <a:gd name="T65" fmla="*/ 216 h 616"/>
                <a:gd name="T66" fmla="*/ 112 w 320"/>
                <a:gd name="T67" fmla="*/ 208 h 616"/>
                <a:gd name="T68" fmla="*/ 120 w 320"/>
                <a:gd name="T69" fmla="*/ 192 h 616"/>
                <a:gd name="T70" fmla="*/ 128 w 320"/>
                <a:gd name="T71" fmla="*/ 168 h 616"/>
                <a:gd name="T72" fmla="*/ 136 w 320"/>
                <a:gd name="T73" fmla="*/ 152 h 616"/>
                <a:gd name="T74" fmla="*/ 144 w 320"/>
                <a:gd name="T75" fmla="*/ 136 h 616"/>
                <a:gd name="T76" fmla="*/ 152 w 320"/>
                <a:gd name="T77" fmla="*/ 88 h 616"/>
                <a:gd name="T78" fmla="*/ 160 w 320"/>
                <a:gd name="T79" fmla="*/ 64 h 616"/>
                <a:gd name="T80" fmla="*/ 168 w 320"/>
                <a:gd name="T81" fmla="*/ 48 h 616"/>
                <a:gd name="T82" fmla="*/ 192 w 320"/>
                <a:gd name="T83" fmla="*/ 8 h 616"/>
                <a:gd name="T84" fmla="*/ 224 w 320"/>
                <a:gd name="T85" fmla="*/ 0 h 6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616"/>
                <a:gd name="T131" fmla="*/ 320 w 320"/>
                <a:gd name="T132" fmla="*/ 616 h 6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616">
                  <a:moveTo>
                    <a:pt x="224" y="0"/>
                  </a:moveTo>
                  <a:lnTo>
                    <a:pt x="272" y="0"/>
                  </a:lnTo>
                  <a:lnTo>
                    <a:pt x="280" y="8"/>
                  </a:lnTo>
                  <a:lnTo>
                    <a:pt x="312" y="8"/>
                  </a:lnTo>
                  <a:lnTo>
                    <a:pt x="320" y="16"/>
                  </a:lnTo>
                  <a:lnTo>
                    <a:pt x="320" y="104"/>
                  </a:lnTo>
                  <a:lnTo>
                    <a:pt x="312" y="112"/>
                  </a:lnTo>
                  <a:lnTo>
                    <a:pt x="304" y="112"/>
                  </a:lnTo>
                  <a:lnTo>
                    <a:pt x="296" y="120"/>
                  </a:lnTo>
                  <a:lnTo>
                    <a:pt x="296" y="152"/>
                  </a:lnTo>
                  <a:lnTo>
                    <a:pt x="304" y="160"/>
                  </a:lnTo>
                  <a:lnTo>
                    <a:pt x="304" y="168"/>
                  </a:lnTo>
                  <a:lnTo>
                    <a:pt x="312" y="176"/>
                  </a:lnTo>
                  <a:lnTo>
                    <a:pt x="312" y="184"/>
                  </a:lnTo>
                  <a:lnTo>
                    <a:pt x="320" y="192"/>
                  </a:lnTo>
                  <a:lnTo>
                    <a:pt x="320" y="296"/>
                  </a:lnTo>
                  <a:lnTo>
                    <a:pt x="312" y="304"/>
                  </a:lnTo>
                  <a:lnTo>
                    <a:pt x="312" y="344"/>
                  </a:lnTo>
                  <a:lnTo>
                    <a:pt x="304" y="352"/>
                  </a:lnTo>
                  <a:lnTo>
                    <a:pt x="304" y="400"/>
                  </a:lnTo>
                  <a:lnTo>
                    <a:pt x="296" y="408"/>
                  </a:lnTo>
                  <a:lnTo>
                    <a:pt x="296" y="448"/>
                  </a:lnTo>
                  <a:lnTo>
                    <a:pt x="280" y="464"/>
                  </a:lnTo>
                  <a:lnTo>
                    <a:pt x="280" y="472"/>
                  </a:lnTo>
                  <a:lnTo>
                    <a:pt x="272" y="480"/>
                  </a:lnTo>
                  <a:lnTo>
                    <a:pt x="272" y="496"/>
                  </a:lnTo>
                  <a:lnTo>
                    <a:pt x="264" y="504"/>
                  </a:lnTo>
                  <a:lnTo>
                    <a:pt x="256" y="504"/>
                  </a:lnTo>
                  <a:lnTo>
                    <a:pt x="248" y="512"/>
                  </a:lnTo>
                  <a:lnTo>
                    <a:pt x="232" y="512"/>
                  </a:lnTo>
                  <a:lnTo>
                    <a:pt x="208" y="536"/>
                  </a:lnTo>
                  <a:lnTo>
                    <a:pt x="192" y="536"/>
                  </a:lnTo>
                  <a:lnTo>
                    <a:pt x="176" y="552"/>
                  </a:lnTo>
                  <a:lnTo>
                    <a:pt x="168" y="552"/>
                  </a:lnTo>
                  <a:lnTo>
                    <a:pt x="160" y="560"/>
                  </a:lnTo>
                  <a:lnTo>
                    <a:pt x="160" y="576"/>
                  </a:lnTo>
                  <a:lnTo>
                    <a:pt x="152" y="576"/>
                  </a:lnTo>
                  <a:lnTo>
                    <a:pt x="128" y="600"/>
                  </a:lnTo>
                  <a:lnTo>
                    <a:pt x="128" y="608"/>
                  </a:lnTo>
                  <a:lnTo>
                    <a:pt x="120" y="616"/>
                  </a:lnTo>
                  <a:lnTo>
                    <a:pt x="96" y="616"/>
                  </a:lnTo>
                  <a:lnTo>
                    <a:pt x="88" y="608"/>
                  </a:lnTo>
                  <a:lnTo>
                    <a:pt x="88" y="600"/>
                  </a:lnTo>
                  <a:lnTo>
                    <a:pt x="64" y="576"/>
                  </a:lnTo>
                  <a:lnTo>
                    <a:pt x="64" y="512"/>
                  </a:lnTo>
                  <a:lnTo>
                    <a:pt x="72" y="504"/>
                  </a:lnTo>
                  <a:lnTo>
                    <a:pt x="72" y="440"/>
                  </a:lnTo>
                  <a:lnTo>
                    <a:pt x="64" y="432"/>
                  </a:lnTo>
                  <a:lnTo>
                    <a:pt x="48" y="432"/>
                  </a:lnTo>
                  <a:lnTo>
                    <a:pt x="40" y="424"/>
                  </a:lnTo>
                  <a:lnTo>
                    <a:pt x="40" y="384"/>
                  </a:lnTo>
                  <a:lnTo>
                    <a:pt x="32" y="376"/>
                  </a:lnTo>
                  <a:lnTo>
                    <a:pt x="8" y="376"/>
                  </a:lnTo>
                  <a:lnTo>
                    <a:pt x="0" y="368"/>
                  </a:lnTo>
                  <a:lnTo>
                    <a:pt x="0" y="360"/>
                  </a:lnTo>
                  <a:lnTo>
                    <a:pt x="8" y="352"/>
                  </a:lnTo>
                  <a:lnTo>
                    <a:pt x="8" y="320"/>
                  </a:lnTo>
                  <a:lnTo>
                    <a:pt x="16" y="312"/>
                  </a:lnTo>
                  <a:lnTo>
                    <a:pt x="16" y="296"/>
                  </a:lnTo>
                  <a:lnTo>
                    <a:pt x="24" y="288"/>
                  </a:lnTo>
                  <a:lnTo>
                    <a:pt x="24" y="272"/>
                  </a:lnTo>
                  <a:lnTo>
                    <a:pt x="32" y="264"/>
                  </a:lnTo>
                  <a:lnTo>
                    <a:pt x="32" y="240"/>
                  </a:lnTo>
                  <a:lnTo>
                    <a:pt x="40" y="232"/>
                  </a:lnTo>
                  <a:lnTo>
                    <a:pt x="48" y="232"/>
                  </a:lnTo>
                  <a:lnTo>
                    <a:pt x="64" y="216"/>
                  </a:lnTo>
                  <a:lnTo>
                    <a:pt x="104" y="216"/>
                  </a:lnTo>
                  <a:lnTo>
                    <a:pt x="112" y="208"/>
                  </a:lnTo>
                  <a:lnTo>
                    <a:pt x="112" y="200"/>
                  </a:lnTo>
                  <a:lnTo>
                    <a:pt x="120" y="192"/>
                  </a:lnTo>
                  <a:lnTo>
                    <a:pt x="120" y="176"/>
                  </a:lnTo>
                  <a:lnTo>
                    <a:pt x="128" y="168"/>
                  </a:lnTo>
                  <a:lnTo>
                    <a:pt x="128" y="160"/>
                  </a:lnTo>
                  <a:lnTo>
                    <a:pt x="136" y="152"/>
                  </a:lnTo>
                  <a:lnTo>
                    <a:pt x="136" y="144"/>
                  </a:lnTo>
                  <a:lnTo>
                    <a:pt x="144" y="136"/>
                  </a:lnTo>
                  <a:lnTo>
                    <a:pt x="144" y="96"/>
                  </a:lnTo>
                  <a:lnTo>
                    <a:pt x="152" y="88"/>
                  </a:lnTo>
                  <a:lnTo>
                    <a:pt x="152" y="72"/>
                  </a:lnTo>
                  <a:lnTo>
                    <a:pt x="160" y="64"/>
                  </a:lnTo>
                  <a:lnTo>
                    <a:pt x="160" y="56"/>
                  </a:lnTo>
                  <a:lnTo>
                    <a:pt x="168" y="48"/>
                  </a:lnTo>
                  <a:lnTo>
                    <a:pt x="168" y="32"/>
                  </a:lnTo>
                  <a:lnTo>
                    <a:pt x="192" y="8"/>
                  </a:lnTo>
                  <a:lnTo>
                    <a:pt x="216" y="8"/>
                  </a:lnTo>
                  <a:lnTo>
                    <a:pt x="224" y="0"/>
                  </a:lnTo>
                  <a:close/>
                </a:path>
              </a:pathLst>
            </a:custGeom>
            <a:solidFill>
              <a:srgbClr val="C0C0C0">
                <a:alpha val="70195"/>
              </a:srgbClr>
            </a:solidFill>
            <a:ln w="12700">
              <a:noFill/>
              <a:round/>
              <a:headEnd/>
              <a:tailEnd/>
            </a:ln>
          </p:spPr>
          <p:txBody>
            <a:bodyPr/>
            <a:lstStyle/>
            <a:p>
              <a:endParaRPr lang="ja-JP" altLang="en-US"/>
            </a:p>
          </p:txBody>
        </p:sp>
        <p:sp>
          <p:nvSpPr>
            <p:cNvPr id="39" name="Freeform 41"/>
            <p:cNvSpPr>
              <a:spLocks noChangeAspect="1"/>
            </p:cNvSpPr>
            <p:nvPr/>
          </p:nvSpPr>
          <p:spPr bwMode="auto">
            <a:xfrm>
              <a:off x="626" y="2032"/>
              <a:ext cx="280" cy="664"/>
            </a:xfrm>
            <a:custGeom>
              <a:avLst/>
              <a:gdLst>
                <a:gd name="T0" fmla="*/ 216 w 280"/>
                <a:gd name="T1" fmla="*/ 8 h 664"/>
                <a:gd name="T2" fmla="*/ 256 w 280"/>
                <a:gd name="T3" fmla="*/ 48 h 664"/>
                <a:gd name="T4" fmla="*/ 272 w 280"/>
                <a:gd name="T5" fmla="*/ 112 h 664"/>
                <a:gd name="T6" fmla="*/ 256 w 280"/>
                <a:gd name="T7" fmla="*/ 168 h 664"/>
                <a:gd name="T8" fmla="*/ 256 w 280"/>
                <a:gd name="T9" fmla="*/ 224 h 664"/>
                <a:gd name="T10" fmla="*/ 248 w 280"/>
                <a:gd name="T11" fmla="*/ 328 h 664"/>
                <a:gd name="T12" fmla="*/ 248 w 280"/>
                <a:gd name="T13" fmla="*/ 320 h 664"/>
                <a:gd name="T14" fmla="*/ 248 w 280"/>
                <a:gd name="T15" fmla="*/ 216 h 664"/>
                <a:gd name="T16" fmla="*/ 256 w 280"/>
                <a:gd name="T17" fmla="*/ 136 h 664"/>
                <a:gd name="T18" fmla="*/ 280 w 280"/>
                <a:gd name="T19" fmla="*/ 104 h 664"/>
                <a:gd name="T20" fmla="*/ 256 w 280"/>
                <a:gd name="T21" fmla="*/ 32 h 664"/>
                <a:gd name="T22" fmla="*/ 208 w 280"/>
                <a:gd name="T23" fmla="*/ 0 h 664"/>
                <a:gd name="T24" fmla="*/ 184 w 280"/>
                <a:gd name="T25" fmla="*/ 8 h 664"/>
                <a:gd name="T26" fmla="*/ 184 w 280"/>
                <a:gd name="T27" fmla="*/ 56 h 664"/>
                <a:gd name="T28" fmla="*/ 192 w 280"/>
                <a:gd name="T29" fmla="*/ 80 h 664"/>
                <a:gd name="T30" fmla="*/ 192 w 280"/>
                <a:gd name="T31" fmla="*/ 200 h 664"/>
                <a:gd name="T32" fmla="*/ 184 w 280"/>
                <a:gd name="T33" fmla="*/ 296 h 664"/>
                <a:gd name="T34" fmla="*/ 160 w 280"/>
                <a:gd name="T35" fmla="*/ 360 h 664"/>
                <a:gd name="T36" fmla="*/ 152 w 280"/>
                <a:gd name="T37" fmla="*/ 392 h 664"/>
                <a:gd name="T38" fmla="*/ 128 w 280"/>
                <a:gd name="T39" fmla="*/ 408 h 664"/>
                <a:gd name="T40" fmla="*/ 72 w 280"/>
                <a:gd name="T41" fmla="*/ 432 h 664"/>
                <a:gd name="T42" fmla="*/ 40 w 280"/>
                <a:gd name="T43" fmla="*/ 456 h 664"/>
                <a:gd name="T44" fmla="*/ 8 w 280"/>
                <a:gd name="T45" fmla="*/ 496 h 664"/>
                <a:gd name="T46" fmla="*/ 24 w 280"/>
                <a:gd name="T47" fmla="*/ 536 h 664"/>
                <a:gd name="T48" fmla="*/ 40 w 280"/>
                <a:gd name="T49" fmla="*/ 576 h 664"/>
                <a:gd name="T50" fmla="*/ 56 w 280"/>
                <a:gd name="T51" fmla="*/ 664 h 664"/>
                <a:gd name="T52" fmla="*/ 96 w 280"/>
                <a:gd name="T53" fmla="*/ 600 h 664"/>
                <a:gd name="T54" fmla="*/ 128 w 280"/>
                <a:gd name="T55" fmla="*/ 560 h 664"/>
                <a:gd name="T56" fmla="*/ 160 w 280"/>
                <a:gd name="T57" fmla="*/ 552 h 664"/>
                <a:gd name="T58" fmla="*/ 200 w 280"/>
                <a:gd name="T59" fmla="*/ 528 h 664"/>
                <a:gd name="T60" fmla="*/ 208 w 280"/>
                <a:gd name="T61" fmla="*/ 488 h 664"/>
                <a:gd name="T62" fmla="*/ 208 w 280"/>
                <a:gd name="T63" fmla="*/ 456 h 664"/>
                <a:gd name="T64" fmla="*/ 216 w 280"/>
                <a:gd name="T65" fmla="*/ 416 h 664"/>
                <a:gd name="T66" fmla="*/ 232 w 280"/>
                <a:gd name="T67" fmla="*/ 392 h 664"/>
                <a:gd name="T68" fmla="*/ 224 w 280"/>
                <a:gd name="T69" fmla="*/ 400 h 664"/>
                <a:gd name="T70" fmla="*/ 216 w 280"/>
                <a:gd name="T71" fmla="*/ 424 h 664"/>
                <a:gd name="T72" fmla="*/ 200 w 280"/>
                <a:gd name="T73" fmla="*/ 464 h 664"/>
                <a:gd name="T74" fmla="*/ 208 w 280"/>
                <a:gd name="T75" fmla="*/ 504 h 664"/>
                <a:gd name="T76" fmla="*/ 192 w 280"/>
                <a:gd name="T77" fmla="*/ 536 h 664"/>
                <a:gd name="T78" fmla="*/ 152 w 280"/>
                <a:gd name="T79" fmla="*/ 552 h 664"/>
                <a:gd name="T80" fmla="*/ 104 w 280"/>
                <a:gd name="T81" fmla="*/ 584 h 664"/>
                <a:gd name="T82" fmla="*/ 96 w 280"/>
                <a:gd name="T83" fmla="*/ 656 h 664"/>
                <a:gd name="T84" fmla="*/ 48 w 280"/>
                <a:gd name="T85" fmla="*/ 656 h 664"/>
                <a:gd name="T86" fmla="*/ 40 w 280"/>
                <a:gd name="T87" fmla="*/ 568 h 664"/>
                <a:gd name="T88" fmla="*/ 0 w 280"/>
                <a:gd name="T89" fmla="*/ 512 h 664"/>
                <a:gd name="T90" fmla="*/ 40 w 280"/>
                <a:gd name="T91" fmla="*/ 464 h 664"/>
                <a:gd name="T92" fmla="*/ 56 w 280"/>
                <a:gd name="T93" fmla="*/ 448 h 664"/>
                <a:gd name="T94" fmla="*/ 112 w 280"/>
                <a:gd name="T95" fmla="*/ 408 h 664"/>
                <a:gd name="T96" fmla="*/ 144 w 280"/>
                <a:gd name="T97" fmla="*/ 400 h 664"/>
                <a:gd name="T98" fmla="*/ 160 w 280"/>
                <a:gd name="T99" fmla="*/ 368 h 664"/>
                <a:gd name="T100" fmla="*/ 176 w 280"/>
                <a:gd name="T101" fmla="*/ 304 h 664"/>
                <a:gd name="T102" fmla="*/ 192 w 280"/>
                <a:gd name="T103" fmla="*/ 240 h 664"/>
                <a:gd name="T104" fmla="*/ 200 w 280"/>
                <a:gd name="T105" fmla="*/ 88 h 664"/>
                <a:gd name="T106" fmla="*/ 184 w 280"/>
                <a:gd name="T107" fmla="*/ 64 h 664"/>
                <a:gd name="T108" fmla="*/ 176 w 280"/>
                <a:gd name="T109" fmla="*/ 16 h 664"/>
                <a:gd name="T110" fmla="*/ 200 w 280"/>
                <a:gd name="T111" fmla="*/ 0 h 6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664"/>
                <a:gd name="T170" fmla="*/ 280 w 280"/>
                <a:gd name="T171" fmla="*/ 664 h 6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664">
                  <a:moveTo>
                    <a:pt x="200" y="0"/>
                  </a:moveTo>
                  <a:lnTo>
                    <a:pt x="208" y="0"/>
                  </a:lnTo>
                  <a:lnTo>
                    <a:pt x="216" y="8"/>
                  </a:lnTo>
                  <a:lnTo>
                    <a:pt x="232" y="8"/>
                  </a:lnTo>
                  <a:lnTo>
                    <a:pt x="256" y="32"/>
                  </a:lnTo>
                  <a:lnTo>
                    <a:pt x="256" y="48"/>
                  </a:lnTo>
                  <a:lnTo>
                    <a:pt x="280" y="72"/>
                  </a:lnTo>
                  <a:lnTo>
                    <a:pt x="280" y="104"/>
                  </a:lnTo>
                  <a:lnTo>
                    <a:pt x="272" y="112"/>
                  </a:lnTo>
                  <a:lnTo>
                    <a:pt x="272" y="120"/>
                  </a:lnTo>
                  <a:lnTo>
                    <a:pt x="256" y="136"/>
                  </a:lnTo>
                  <a:lnTo>
                    <a:pt x="256" y="168"/>
                  </a:lnTo>
                  <a:lnTo>
                    <a:pt x="248" y="176"/>
                  </a:lnTo>
                  <a:lnTo>
                    <a:pt x="248" y="216"/>
                  </a:lnTo>
                  <a:lnTo>
                    <a:pt x="256" y="224"/>
                  </a:lnTo>
                  <a:lnTo>
                    <a:pt x="256" y="312"/>
                  </a:lnTo>
                  <a:lnTo>
                    <a:pt x="248" y="320"/>
                  </a:lnTo>
                  <a:lnTo>
                    <a:pt x="248" y="328"/>
                  </a:lnTo>
                  <a:lnTo>
                    <a:pt x="240" y="336"/>
                  </a:lnTo>
                  <a:lnTo>
                    <a:pt x="248" y="328"/>
                  </a:lnTo>
                  <a:lnTo>
                    <a:pt x="248" y="320"/>
                  </a:lnTo>
                  <a:lnTo>
                    <a:pt x="256" y="312"/>
                  </a:lnTo>
                  <a:lnTo>
                    <a:pt x="256" y="224"/>
                  </a:lnTo>
                  <a:lnTo>
                    <a:pt x="248" y="216"/>
                  </a:lnTo>
                  <a:lnTo>
                    <a:pt x="248" y="176"/>
                  </a:lnTo>
                  <a:lnTo>
                    <a:pt x="256" y="168"/>
                  </a:lnTo>
                  <a:lnTo>
                    <a:pt x="256" y="136"/>
                  </a:lnTo>
                  <a:lnTo>
                    <a:pt x="272" y="120"/>
                  </a:lnTo>
                  <a:lnTo>
                    <a:pt x="272" y="112"/>
                  </a:lnTo>
                  <a:lnTo>
                    <a:pt x="280" y="104"/>
                  </a:lnTo>
                  <a:lnTo>
                    <a:pt x="280" y="72"/>
                  </a:lnTo>
                  <a:lnTo>
                    <a:pt x="256" y="48"/>
                  </a:lnTo>
                  <a:lnTo>
                    <a:pt x="256" y="32"/>
                  </a:lnTo>
                  <a:lnTo>
                    <a:pt x="232" y="8"/>
                  </a:lnTo>
                  <a:lnTo>
                    <a:pt x="216" y="8"/>
                  </a:lnTo>
                  <a:lnTo>
                    <a:pt x="208" y="0"/>
                  </a:lnTo>
                  <a:lnTo>
                    <a:pt x="200" y="0"/>
                  </a:lnTo>
                  <a:lnTo>
                    <a:pt x="192" y="8"/>
                  </a:lnTo>
                  <a:lnTo>
                    <a:pt x="184" y="8"/>
                  </a:lnTo>
                  <a:lnTo>
                    <a:pt x="176" y="16"/>
                  </a:lnTo>
                  <a:lnTo>
                    <a:pt x="176" y="48"/>
                  </a:lnTo>
                  <a:lnTo>
                    <a:pt x="184" y="56"/>
                  </a:lnTo>
                  <a:lnTo>
                    <a:pt x="184" y="64"/>
                  </a:lnTo>
                  <a:lnTo>
                    <a:pt x="192" y="72"/>
                  </a:lnTo>
                  <a:lnTo>
                    <a:pt x="192" y="80"/>
                  </a:lnTo>
                  <a:lnTo>
                    <a:pt x="200" y="88"/>
                  </a:lnTo>
                  <a:lnTo>
                    <a:pt x="200" y="192"/>
                  </a:lnTo>
                  <a:lnTo>
                    <a:pt x="192" y="200"/>
                  </a:lnTo>
                  <a:lnTo>
                    <a:pt x="192" y="240"/>
                  </a:lnTo>
                  <a:lnTo>
                    <a:pt x="184" y="248"/>
                  </a:lnTo>
                  <a:lnTo>
                    <a:pt x="184" y="296"/>
                  </a:lnTo>
                  <a:lnTo>
                    <a:pt x="176" y="304"/>
                  </a:lnTo>
                  <a:lnTo>
                    <a:pt x="176" y="344"/>
                  </a:lnTo>
                  <a:lnTo>
                    <a:pt x="160" y="360"/>
                  </a:lnTo>
                  <a:lnTo>
                    <a:pt x="160" y="368"/>
                  </a:lnTo>
                  <a:lnTo>
                    <a:pt x="152" y="376"/>
                  </a:lnTo>
                  <a:lnTo>
                    <a:pt x="152" y="392"/>
                  </a:lnTo>
                  <a:lnTo>
                    <a:pt x="144" y="400"/>
                  </a:lnTo>
                  <a:lnTo>
                    <a:pt x="136" y="400"/>
                  </a:lnTo>
                  <a:lnTo>
                    <a:pt x="128" y="408"/>
                  </a:lnTo>
                  <a:lnTo>
                    <a:pt x="112" y="408"/>
                  </a:lnTo>
                  <a:lnTo>
                    <a:pt x="88" y="432"/>
                  </a:lnTo>
                  <a:lnTo>
                    <a:pt x="72" y="432"/>
                  </a:lnTo>
                  <a:lnTo>
                    <a:pt x="56" y="448"/>
                  </a:lnTo>
                  <a:lnTo>
                    <a:pt x="48" y="448"/>
                  </a:lnTo>
                  <a:lnTo>
                    <a:pt x="40" y="456"/>
                  </a:lnTo>
                  <a:lnTo>
                    <a:pt x="40" y="472"/>
                  </a:lnTo>
                  <a:lnTo>
                    <a:pt x="32" y="472"/>
                  </a:lnTo>
                  <a:lnTo>
                    <a:pt x="8" y="496"/>
                  </a:lnTo>
                  <a:lnTo>
                    <a:pt x="8" y="504"/>
                  </a:lnTo>
                  <a:lnTo>
                    <a:pt x="0" y="512"/>
                  </a:lnTo>
                  <a:lnTo>
                    <a:pt x="24" y="536"/>
                  </a:lnTo>
                  <a:lnTo>
                    <a:pt x="24" y="552"/>
                  </a:lnTo>
                  <a:lnTo>
                    <a:pt x="40" y="568"/>
                  </a:lnTo>
                  <a:lnTo>
                    <a:pt x="40" y="576"/>
                  </a:lnTo>
                  <a:lnTo>
                    <a:pt x="48" y="584"/>
                  </a:lnTo>
                  <a:lnTo>
                    <a:pt x="48" y="656"/>
                  </a:lnTo>
                  <a:lnTo>
                    <a:pt x="56" y="664"/>
                  </a:lnTo>
                  <a:lnTo>
                    <a:pt x="88" y="664"/>
                  </a:lnTo>
                  <a:lnTo>
                    <a:pt x="96" y="656"/>
                  </a:lnTo>
                  <a:lnTo>
                    <a:pt x="96" y="600"/>
                  </a:lnTo>
                  <a:lnTo>
                    <a:pt x="104" y="592"/>
                  </a:lnTo>
                  <a:lnTo>
                    <a:pt x="104" y="584"/>
                  </a:lnTo>
                  <a:lnTo>
                    <a:pt x="128" y="560"/>
                  </a:lnTo>
                  <a:lnTo>
                    <a:pt x="144" y="560"/>
                  </a:lnTo>
                  <a:lnTo>
                    <a:pt x="152" y="552"/>
                  </a:lnTo>
                  <a:lnTo>
                    <a:pt x="160" y="552"/>
                  </a:lnTo>
                  <a:lnTo>
                    <a:pt x="176" y="536"/>
                  </a:lnTo>
                  <a:lnTo>
                    <a:pt x="192" y="536"/>
                  </a:lnTo>
                  <a:lnTo>
                    <a:pt x="200" y="528"/>
                  </a:lnTo>
                  <a:lnTo>
                    <a:pt x="200" y="512"/>
                  </a:lnTo>
                  <a:lnTo>
                    <a:pt x="208" y="504"/>
                  </a:lnTo>
                  <a:lnTo>
                    <a:pt x="208" y="488"/>
                  </a:lnTo>
                  <a:lnTo>
                    <a:pt x="200" y="480"/>
                  </a:lnTo>
                  <a:lnTo>
                    <a:pt x="200" y="464"/>
                  </a:lnTo>
                  <a:lnTo>
                    <a:pt x="208" y="456"/>
                  </a:lnTo>
                  <a:lnTo>
                    <a:pt x="208" y="432"/>
                  </a:lnTo>
                  <a:lnTo>
                    <a:pt x="216" y="424"/>
                  </a:lnTo>
                  <a:lnTo>
                    <a:pt x="216" y="416"/>
                  </a:lnTo>
                  <a:lnTo>
                    <a:pt x="224" y="408"/>
                  </a:lnTo>
                  <a:lnTo>
                    <a:pt x="224" y="400"/>
                  </a:lnTo>
                  <a:lnTo>
                    <a:pt x="232" y="392"/>
                  </a:lnTo>
                  <a:lnTo>
                    <a:pt x="232" y="352"/>
                  </a:lnTo>
                  <a:lnTo>
                    <a:pt x="232" y="392"/>
                  </a:lnTo>
                  <a:lnTo>
                    <a:pt x="224" y="400"/>
                  </a:lnTo>
                  <a:lnTo>
                    <a:pt x="224" y="408"/>
                  </a:lnTo>
                  <a:lnTo>
                    <a:pt x="216" y="416"/>
                  </a:lnTo>
                  <a:lnTo>
                    <a:pt x="216" y="424"/>
                  </a:lnTo>
                  <a:lnTo>
                    <a:pt x="208" y="432"/>
                  </a:lnTo>
                  <a:lnTo>
                    <a:pt x="208" y="456"/>
                  </a:lnTo>
                  <a:lnTo>
                    <a:pt x="200" y="464"/>
                  </a:lnTo>
                  <a:lnTo>
                    <a:pt x="200" y="480"/>
                  </a:lnTo>
                  <a:lnTo>
                    <a:pt x="208" y="488"/>
                  </a:lnTo>
                  <a:lnTo>
                    <a:pt x="208" y="504"/>
                  </a:lnTo>
                  <a:lnTo>
                    <a:pt x="200" y="512"/>
                  </a:lnTo>
                  <a:lnTo>
                    <a:pt x="200" y="528"/>
                  </a:lnTo>
                  <a:lnTo>
                    <a:pt x="192" y="536"/>
                  </a:lnTo>
                  <a:lnTo>
                    <a:pt x="176" y="536"/>
                  </a:lnTo>
                  <a:lnTo>
                    <a:pt x="160" y="552"/>
                  </a:lnTo>
                  <a:lnTo>
                    <a:pt x="152" y="552"/>
                  </a:lnTo>
                  <a:lnTo>
                    <a:pt x="144" y="560"/>
                  </a:lnTo>
                  <a:lnTo>
                    <a:pt x="128" y="560"/>
                  </a:lnTo>
                  <a:lnTo>
                    <a:pt x="104" y="584"/>
                  </a:lnTo>
                  <a:lnTo>
                    <a:pt x="104" y="592"/>
                  </a:lnTo>
                  <a:lnTo>
                    <a:pt x="96" y="600"/>
                  </a:lnTo>
                  <a:lnTo>
                    <a:pt x="96" y="656"/>
                  </a:lnTo>
                  <a:lnTo>
                    <a:pt x="88" y="664"/>
                  </a:lnTo>
                  <a:lnTo>
                    <a:pt x="56" y="664"/>
                  </a:lnTo>
                  <a:lnTo>
                    <a:pt x="48" y="656"/>
                  </a:lnTo>
                  <a:lnTo>
                    <a:pt x="48" y="584"/>
                  </a:lnTo>
                  <a:lnTo>
                    <a:pt x="40" y="576"/>
                  </a:lnTo>
                  <a:lnTo>
                    <a:pt x="40" y="568"/>
                  </a:lnTo>
                  <a:lnTo>
                    <a:pt x="24" y="552"/>
                  </a:lnTo>
                  <a:lnTo>
                    <a:pt x="24" y="536"/>
                  </a:lnTo>
                  <a:lnTo>
                    <a:pt x="0" y="512"/>
                  </a:lnTo>
                  <a:lnTo>
                    <a:pt x="8" y="504"/>
                  </a:lnTo>
                  <a:lnTo>
                    <a:pt x="8" y="496"/>
                  </a:lnTo>
                  <a:lnTo>
                    <a:pt x="40" y="464"/>
                  </a:lnTo>
                  <a:lnTo>
                    <a:pt x="40" y="456"/>
                  </a:lnTo>
                  <a:lnTo>
                    <a:pt x="48" y="448"/>
                  </a:lnTo>
                  <a:lnTo>
                    <a:pt x="56" y="448"/>
                  </a:lnTo>
                  <a:lnTo>
                    <a:pt x="72" y="432"/>
                  </a:lnTo>
                  <a:lnTo>
                    <a:pt x="88" y="432"/>
                  </a:lnTo>
                  <a:lnTo>
                    <a:pt x="112" y="408"/>
                  </a:lnTo>
                  <a:lnTo>
                    <a:pt x="128" y="408"/>
                  </a:lnTo>
                  <a:lnTo>
                    <a:pt x="136" y="400"/>
                  </a:lnTo>
                  <a:lnTo>
                    <a:pt x="144" y="400"/>
                  </a:lnTo>
                  <a:lnTo>
                    <a:pt x="152" y="392"/>
                  </a:lnTo>
                  <a:lnTo>
                    <a:pt x="152" y="376"/>
                  </a:lnTo>
                  <a:lnTo>
                    <a:pt x="160" y="368"/>
                  </a:lnTo>
                  <a:lnTo>
                    <a:pt x="160" y="360"/>
                  </a:lnTo>
                  <a:lnTo>
                    <a:pt x="176" y="344"/>
                  </a:lnTo>
                  <a:lnTo>
                    <a:pt x="176" y="304"/>
                  </a:lnTo>
                  <a:lnTo>
                    <a:pt x="184" y="296"/>
                  </a:lnTo>
                  <a:lnTo>
                    <a:pt x="184" y="248"/>
                  </a:lnTo>
                  <a:lnTo>
                    <a:pt x="192" y="240"/>
                  </a:lnTo>
                  <a:lnTo>
                    <a:pt x="192" y="200"/>
                  </a:lnTo>
                  <a:lnTo>
                    <a:pt x="200" y="192"/>
                  </a:lnTo>
                  <a:lnTo>
                    <a:pt x="200" y="88"/>
                  </a:lnTo>
                  <a:lnTo>
                    <a:pt x="192" y="80"/>
                  </a:lnTo>
                  <a:lnTo>
                    <a:pt x="192" y="72"/>
                  </a:lnTo>
                  <a:lnTo>
                    <a:pt x="184" y="64"/>
                  </a:lnTo>
                  <a:lnTo>
                    <a:pt x="184" y="56"/>
                  </a:lnTo>
                  <a:lnTo>
                    <a:pt x="176" y="48"/>
                  </a:lnTo>
                  <a:lnTo>
                    <a:pt x="176" y="16"/>
                  </a:lnTo>
                  <a:lnTo>
                    <a:pt x="184" y="8"/>
                  </a:lnTo>
                  <a:lnTo>
                    <a:pt x="192" y="8"/>
                  </a:lnTo>
                  <a:lnTo>
                    <a:pt x="200" y="0"/>
                  </a:lnTo>
                  <a:close/>
                </a:path>
              </a:pathLst>
            </a:custGeom>
            <a:solidFill>
              <a:srgbClr val="C0C0C0">
                <a:alpha val="70195"/>
              </a:srgbClr>
            </a:solidFill>
            <a:ln w="12700">
              <a:noFill/>
              <a:round/>
              <a:headEnd/>
              <a:tailEnd/>
            </a:ln>
          </p:spPr>
          <p:txBody>
            <a:bodyPr/>
            <a:lstStyle/>
            <a:p>
              <a:endParaRPr lang="ja-JP" altLang="en-US"/>
            </a:p>
          </p:txBody>
        </p:sp>
        <p:sp>
          <p:nvSpPr>
            <p:cNvPr id="40" name="Freeform 42"/>
            <p:cNvSpPr>
              <a:spLocks noChangeAspect="1"/>
            </p:cNvSpPr>
            <p:nvPr/>
          </p:nvSpPr>
          <p:spPr bwMode="auto">
            <a:xfrm>
              <a:off x="714" y="2344"/>
              <a:ext cx="296" cy="360"/>
            </a:xfrm>
            <a:custGeom>
              <a:avLst/>
              <a:gdLst>
                <a:gd name="T0" fmla="*/ 168 w 296"/>
                <a:gd name="T1" fmla="*/ 0 h 360"/>
                <a:gd name="T2" fmla="*/ 176 w 296"/>
                <a:gd name="T3" fmla="*/ 8 h 360"/>
                <a:gd name="T4" fmla="*/ 192 w 296"/>
                <a:gd name="T5" fmla="*/ 8 h 360"/>
                <a:gd name="T6" fmla="*/ 200 w 296"/>
                <a:gd name="T7" fmla="*/ 16 h 360"/>
                <a:gd name="T8" fmla="*/ 224 w 296"/>
                <a:gd name="T9" fmla="*/ 16 h 360"/>
                <a:gd name="T10" fmla="*/ 240 w 296"/>
                <a:gd name="T11" fmla="*/ 32 h 360"/>
                <a:gd name="T12" fmla="*/ 248 w 296"/>
                <a:gd name="T13" fmla="*/ 32 h 360"/>
                <a:gd name="T14" fmla="*/ 256 w 296"/>
                <a:gd name="T15" fmla="*/ 40 h 360"/>
                <a:gd name="T16" fmla="*/ 272 w 296"/>
                <a:gd name="T17" fmla="*/ 40 h 360"/>
                <a:gd name="T18" fmla="*/ 296 w 296"/>
                <a:gd name="T19" fmla="*/ 64 h 360"/>
                <a:gd name="T20" fmla="*/ 296 w 296"/>
                <a:gd name="T21" fmla="*/ 112 h 360"/>
                <a:gd name="T22" fmla="*/ 288 w 296"/>
                <a:gd name="T23" fmla="*/ 120 h 360"/>
                <a:gd name="T24" fmla="*/ 288 w 296"/>
                <a:gd name="T25" fmla="*/ 176 h 360"/>
                <a:gd name="T26" fmla="*/ 280 w 296"/>
                <a:gd name="T27" fmla="*/ 176 h 360"/>
                <a:gd name="T28" fmla="*/ 272 w 296"/>
                <a:gd name="T29" fmla="*/ 184 h 360"/>
                <a:gd name="T30" fmla="*/ 272 w 296"/>
                <a:gd name="T31" fmla="*/ 216 h 360"/>
                <a:gd name="T32" fmla="*/ 264 w 296"/>
                <a:gd name="T33" fmla="*/ 224 h 360"/>
                <a:gd name="T34" fmla="*/ 256 w 296"/>
                <a:gd name="T35" fmla="*/ 224 h 360"/>
                <a:gd name="T36" fmla="*/ 240 w 296"/>
                <a:gd name="T37" fmla="*/ 240 h 360"/>
                <a:gd name="T38" fmla="*/ 232 w 296"/>
                <a:gd name="T39" fmla="*/ 240 h 360"/>
                <a:gd name="T40" fmla="*/ 224 w 296"/>
                <a:gd name="T41" fmla="*/ 248 h 360"/>
                <a:gd name="T42" fmla="*/ 216 w 296"/>
                <a:gd name="T43" fmla="*/ 248 h 360"/>
                <a:gd name="T44" fmla="*/ 200 w 296"/>
                <a:gd name="T45" fmla="*/ 264 h 360"/>
                <a:gd name="T46" fmla="*/ 192 w 296"/>
                <a:gd name="T47" fmla="*/ 264 h 360"/>
                <a:gd name="T48" fmla="*/ 184 w 296"/>
                <a:gd name="T49" fmla="*/ 272 h 360"/>
                <a:gd name="T50" fmla="*/ 168 w 296"/>
                <a:gd name="T51" fmla="*/ 272 h 360"/>
                <a:gd name="T52" fmla="*/ 160 w 296"/>
                <a:gd name="T53" fmla="*/ 280 h 360"/>
                <a:gd name="T54" fmla="*/ 144 w 296"/>
                <a:gd name="T55" fmla="*/ 280 h 360"/>
                <a:gd name="T56" fmla="*/ 120 w 296"/>
                <a:gd name="T57" fmla="*/ 304 h 360"/>
                <a:gd name="T58" fmla="*/ 120 w 296"/>
                <a:gd name="T59" fmla="*/ 344 h 360"/>
                <a:gd name="T60" fmla="*/ 112 w 296"/>
                <a:gd name="T61" fmla="*/ 344 h 360"/>
                <a:gd name="T62" fmla="*/ 104 w 296"/>
                <a:gd name="T63" fmla="*/ 352 h 360"/>
                <a:gd name="T64" fmla="*/ 72 w 296"/>
                <a:gd name="T65" fmla="*/ 352 h 360"/>
                <a:gd name="T66" fmla="*/ 64 w 296"/>
                <a:gd name="T67" fmla="*/ 360 h 360"/>
                <a:gd name="T68" fmla="*/ 8 w 296"/>
                <a:gd name="T69" fmla="*/ 360 h 360"/>
                <a:gd name="T70" fmla="*/ 0 w 296"/>
                <a:gd name="T71" fmla="*/ 352 h 360"/>
                <a:gd name="T72" fmla="*/ 8 w 296"/>
                <a:gd name="T73" fmla="*/ 344 h 360"/>
                <a:gd name="T74" fmla="*/ 8 w 296"/>
                <a:gd name="T75" fmla="*/ 288 h 360"/>
                <a:gd name="T76" fmla="*/ 16 w 296"/>
                <a:gd name="T77" fmla="*/ 280 h 360"/>
                <a:gd name="T78" fmla="*/ 16 w 296"/>
                <a:gd name="T79" fmla="*/ 272 h 360"/>
                <a:gd name="T80" fmla="*/ 40 w 296"/>
                <a:gd name="T81" fmla="*/ 248 h 360"/>
                <a:gd name="T82" fmla="*/ 56 w 296"/>
                <a:gd name="T83" fmla="*/ 248 h 360"/>
                <a:gd name="T84" fmla="*/ 64 w 296"/>
                <a:gd name="T85" fmla="*/ 240 h 360"/>
                <a:gd name="T86" fmla="*/ 72 w 296"/>
                <a:gd name="T87" fmla="*/ 240 h 360"/>
                <a:gd name="T88" fmla="*/ 88 w 296"/>
                <a:gd name="T89" fmla="*/ 224 h 360"/>
                <a:gd name="T90" fmla="*/ 104 w 296"/>
                <a:gd name="T91" fmla="*/ 224 h 360"/>
                <a:gd name="T92" fmla="*/ 112 w 296"/>
                <a:gd name="T93" fmla="*/ 216 h 360"/>
                <a:gd name="T94" fmla="*/ 112 w 296"/>
                <a:gd name="T95" fmla="*/ 200 h 360"/>
                <a:gd name="T96" fmla="*/ 120 w 296"/>
                <a:gd name="T97" fmla="*/ 192 h 360"/>
                <a:gd name="T98" fmla="*/ 120 w 296"/>
                <a:gd name="T99" fmla="*/ 176 h 360"/>
                <a:gd name="T100" fmla="*/ 112 w 296"/>
                <a:gd name="T101" fmla="*/ 168 h 360"/>
                <a:gd name="T102" fmla="*/ 112 w 296"/>
                <a:gd name="T103" fmla="*/ 152 h 360"/>
                <a:gd name="T104" fmla="*/ 120 w 296"/>
                <a:gd name="T105" fmla="*/ 144 h 360"/>
                <a:gd name="T106" fmla="*/ 120 w 296"/>
                <a:gd name="T107" fmla="*/ 120 h 360"/>
                <a:gd name="T108" fmla="*/ 128 w 296"/>
                <a:gd name="T109" fmla="*/ 112 h 360"/>
                <a:gd name="T110" fmla="*/ 128 w 296"/>
                <a:gd name="T111" fmla="*/ 104 h 360"/>
                <a:gd name="T112" fmla="*/ 136 w 296"/>
                <a:gd name="T113" fmla="*/ 96 h 360"/>
                <a:gd name="T114" fmla="*/ 136 w 296"/>
                <a:gd name="T115" fmla="*/ 88 h 360"/>
                <a:gd name="T116" fmla="*/ 144 w 296"/>
                <a:gd name="T117" fmla="*/ 80 h 360"/>
                <a:gd name="T118" fmla="*/ 144 w 296"/>
                <a:gd name="T119" fmla="*/ 32 h 360"/>
                <a:gd name="T120" fmla="*/ 160 w 296"/>
                <a:gd name="T121" fmla="*/ 16 h 360"/>
                <a:gd name="T122" fmla="*/ 160 w 296"/>
                <a:gd name="T123" fmla="*/ 8 h 360"/>
                <a:gd name="T124" fmla="*/ 168 w 296"/>
                <a:gd name="T125" fmla="*/ 0 h 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360"/>
                <a:gd name="T191" fmla="*/ 296 w 296"/>
                <a:gd name="T192" fmla="*/ 360 h 3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360">
                  <a:moveTo>
                    <a:pt x="168" y="0"/>
                  </a:moveTo>
                  <a:lnTo>
                    <a:pt x="176" y="8"/>
                  </a:lnTo>
                  <a:lnTo>
                    <a:pt x="192" y="8"/>
                  </a:lnTo>
                  <a:lnTo>
                    <a:pt x="200" y="16"/>
                  </a:lnTo>
                  <a:lnTo>
                    <a:pt x="224" y="16"/>
                  </a:lnTo>
                  <a:lnTo>
                    <a:pt x="240" y="32"/>
                  </a:lnTo>
                  <a:lnTo>
                    <a:pt x="248" y="32"/>
                  </a:lnTo>
                  <a:lnTo>
                    <a:pt x="256" y="40"/>
                  </a:lnTo>
                  <a:lnTo>
                    <a:pt x="272" y="40"/>
                  </a:lnTo>
                  <a:lnTo>
                    <a:pt x="296" y="64"/>
                  </a:lnTo>
                  <a:lnTo>
                    <a:pt x="296" y="112"/>
                  </a:lnTo>
                  <a:lnTo>
                    <a:pt x="288" y="120"/>
                  </a:lnTo>
                  <a:lnTo>
                    <a:pt x="288" y="176"/>
                  </a:lnTo>
                  <a:lnTo>
                    <a:pt x="280" y="176"/>
                  </a:lnTo>
                  <a:lnTo>
                    <a:pt x="272" y="184"/>
                  </a:lnTo>
                  <a:lnTo>
                    <a:pt x="272" y="216"/>
                  </a:lnTo>
                  <a:lnTo>
                    <a:pt x="264" y="224"/>
                  </a:lnTo>
                  <a:lnTo>
                    <a:pt x="256" y="224"/>
                  </a:lnTo>
                  <a:lnTo>
                    <a:pt x="240" y="240"/>
                  </a:lnTo>
                  <a:lnTo>
                    <a:pt x="232" y="240"/>
                  </a:lnTo>
                  <a:lnTo>
                    <a:pt x="224" y="248"/>
                  </a:lnTo>
                  <a:lnTo>
                    <a:pt x="216" y="248"/>
                  </a:lnTo>
                  <a:lnTo>
                    <a:pt x="200" y="264"/>
                  </a:lnTo>
                  <a:lnTo>
                    <a:pt x="192" y="264"/>
                  </a:lnTo>
                  <a:lnTo>
                    <a:pt x="184" y="272"/>
                  </a:lnTo>
                  <a:lnTo>
                    <a:pt x="168" y="272"/>
                  </a:lnTo>
                  <a:lnTo>
                    <a:pt x="160" y="280"/>
                  </a:lnTo>
                  <a:lnTo>
                    <a:pt x="144" y="280"/>
                  </a:lnTo>
                  <a:lnTo>
                    <a:pt x="120" y="304"/>
                  </a:lnTo>
                  <a:lnTo>
                    <a:pt x="120" y="344"/>
                  </a:lnTo>
                  <a:lnTo>
                    <a:pt x="112" y="344"/>
                  </a:lnTo>
                  <a:lnTo>
                    <a:pt x="104" y="352"/>
                  </a:lnTo>
                  <a:lnTo>
                    <a:pt x="72" y="352"/>
                  </a:lnTo>
                  <a:lnTo>
                    <a:pt x="64" y="360"/>
                  </a:lnTo>
                  <a:lnTo>
                    <a:pt x="8" y="360"/>
                  </a:lnTo>
                  <a:lnTo>
                    <a:pt x="0" y="352"/>
                  </a:lnTo>
                  <a:lnTo>
                    <a:pt x="8" y="344"/>
                  </a:lnTo>
                  <a:lnTo>
                    <a:pt x="8" y="288"/>
                  </a:lnTo>
                  <a:lnTo>
                    <a:pt x="16" y="280"/>
                  </a:lnTo>
                  <a:lnTo>
                    <a:pt x="16" y="272"/>
                  </a:lnTo>
                  <a:lnTo>
                    <a:pt x="40" y="248"/>
                  </a:lnTo>
                  <a:lnTo>
                    <a:pt x="56" y="248"/>
                  </a:lnTo>
                  <a:lnTo>
                    <a:pt x="64" y="240"/>
                  </a:lnTo>
                  <a:lnTo>
                    <a:pt x="72" y="240"/>
                  </a:lnTo>
                  <a:lnTo>
                    <a:pt x="88" y="224"/>
                  </a:lnTo>
                  <a:lnTo>
                    <a:pt x="104" y="224"/>
                  </a:lnTo>
                  <a:lnTo>
                    <a:pt x="112" y="216"/>
                  </a:lnTo>
                  <a:lnTo>
                    <a:pt x="112" y="200"/>
                  </a:lnTo>
                  <a:lnTo>
                    <a:pt x="120" y="192"/>
                  </a:lnTo>
                  <a:lnTo>
                    <a:pt x="120" y="176"/>
                  </a:lnTo>
                  <a:lnTo>
                    <a:pt x="112" y="168"/>
                  </a:lnTo>
                  <a:lnTo>
                    <a:pt x="112" y="152"/>
                  </a:lnTo>
                  <a:lnTo>
                    <a:pt x="120" y="144"/>
                  </a:lnTo>
                  <a:lnTo>
                    <a:pt x="120" y="120"/>
                  </a:lnTo>
                  <a:lnTo>
                    <a:pt x="128" y="112"/>
                  </a:lnTo>
                  <a:lnTo>
                    <a:pt x="128" y="104"/>
                  </a:lnTo>
                  <a:lnTo>
                    <a:pt x="136" y="96"/>
                  </a:lnTo>
                  <a:lnTo>
                    <a:pt x="136" y="88"/>
                  </a:lnTo>
                  <a:lnTo>
                    <a:pt x="144" y="80"/>
                  </a:lnTo>
                  <a:lnTo>
                    <a:pt x="144" y="32"/>
                  </a:lnTo>
                  <a:lnTo>
                    <a:pt x="160" y="16"/>
                  </a:lnTo>
                  <a:lnTo>
                    <a:pt x="160" y="8"/>
                  </a:lnTo>
                  <a:lnTo>
                    <a:pt x="168" y="0"/>
                  </a:lnTo>
                  <a:close/>
                </a:path>
              </a:pathLst>
            </a:custGeom>
            <a:solidFill>
              <a:srgbClr val="C0C0C0">
                <a:alpha val="70195"/>
              </a:srgbClr>
            </a:solidFill>
            <a:ln w="12700">
              <a:noFill/>
              <a:round/>
              <a:headEnd/>
              <a:tailEnd/>
            </a:ln>
          </p:spPr>
          <p:txBody>
            <a:bodyPr/>
            <a:lstStyle/>
            <a:p>
              <a:endParaRPr lang="ja-JP" altLang="en-US"/>
            </a:p>
          </p:txBody>
        </p:sp>
        <p:sp>
          <p:nvSpPr>
            <p:cNvPr id="41" name="Freeform 43"/>
            <p:cNvSpPr>
              <a:spLocks noChangeAspect="1"/>
            </p:cNvSpPr>
            <p:nvPr/>
          </p:nvSpPr>
          <p:spPr bwMode="auto">
            <a:xfrm>
              <a:off x="322" y="2296"/>
              <a:ext cx="352" cy="480"/>
            </a:xfrm>
            <a:custGeom>
              <a:avLst/>
              <a:gdLst>
                <a:gd name="T0" fmla="*/ 184 w 352"/>
                <a:gd name="T1" fmla="*/ 0 h 480"/>
                <a:gd name="T2" fmla="*/ 216 w 352"/>
                <a:gd name="T3" fmla="*/ 8 h 480"/>
                <a:gd name="T4" fmla="*/ 224 w 352"/>
                <a:gd name="T5" fmla="*/ 56 h 480"/>
                <a:gd name="T6" fmla="*/ 248 w 352"/>
                <a:gd name="T7" fmla="*/ 64 h 480"/>
                <a:gd name="T8" fmla="*/ 256 w 352"/>
                <a:gd name="T9" fmla="*/ 136 h 480"/>
                <a:gd name="T10" fmla="*/ 248 w 352"/>
                <a:gd name="T11" fmla="*/ 208 h 480"/>
                <a:gd name="T12" fmla="*/ 272 w 352"/>
                <a:gd name="T13" fmla="*/ 240 h 480"/>
                <a:gd name="T14" fmla="*/ 304 w 352"/>
                <a:gd name="T15" fmla="*/ 248 h 480"/>
                <a:gd name="T16" fmla="*/ 328 w 352"/>
                <a:gd name="T17" fmla="*/ 288 h 480"/>
                <a:gd name="T18" fmla="*/ 344 w 352"/>
                <a:gd name="T19" fmla="*/ 312 h 480"/>
                <a:gd name="T20" fmla="*/ 352 w 352"/>
                <a:gd name="T21" fmla="*/ 384 h 480"/>
                <a:gd name="T22" fmla="*/ 320 w 352"/>
                <a:gd name="T23" fmla="*/ 376 h 480"/>
                <a:gd name="T24" fmla="*/ 296 w 352"/>
                <a:gd name="T25" fmla="*/ 368 h 480"/>
                <a:gd name="T26" fmla="*/ 288 w 352"/>
                <a:gd name="T27" fmla="*/ 352 h 480"/>
                <a:gd name="T28" fmla="*/ 264 w 352"/>
                <a:gd name="T29" fmla="*/ 344 h 480"/>
                <a:gd name="T30" fmla="*/ 216 w 352"/>
                <a:gd name="T31" fmla="*/ 352 h 480"/>
                <a:gd name="T32" fmla="*/ 192 w 352"/>
                <a:gd name="T33" fmla="*/ 360 h 480"/>
                <a:gd name="T34" fmla="*/ 184 w 352"/>
                <a:gd name="T35" fmla="*/ 376 h 480"/>
                <a:gd name="T36" fmla="*/ 168 w 352"/>
                <a:gd name="T37" fmla="*/ 384 h 480"/>
                <a:gd name="T38" fmla="*/ 160 w 352"/>
                <a:gd name="T39" fmla="*/ 400 h 480"/>
                <a:gd name="T40" fmla="*/ 144 w 352"/>
                <a:gd name="T41" fmla="*/ 408 h 480"/>
                <a:gd name="T42" fmla="*/ 136 w 352"/>
                <a:gd name="T43" fmla="*/ 432 h 480"/>
                <a:gd name="T44" fmla="*/ 120 w 352"/>
                <a:gd name="T45" fmla="*/ 440 h 480"/>
                <a:gd name="T46" fmla="*/ 88 w 352"/>
                <a:gd name="T47" fmla="*/ 480 h 480"/>
                <a:gd name="T48" fmla="*/ 80 w 352"/>
                <a:gd name="T49" fmla="*/ 464 h 480"/>
                <a:gd name="T50" fmla="*/ 64 w 352"/>
                <a:gd name="T51" fmla="*/ 424 h 480"/>
                <a:gd name="T52" fmla="*/ 48 w 352"/>
                <a:gd name="T53" fmla="*/ 400 h 480"/>
                <a:gd name="T54" fmla="*/ 40 w 352"/>
                <a:gd name="T55" fmla="*/ 384 h 480"/>
                <a:gd name="T56" fmla="*/ 16 w 352"/>
                <a:gd name="T57" fmla="*/ 376 h 480"/>
                <a:gd name="T58" fmla="*/ 8 w 352"/>
                <a:gd name="T59" fmla="*/ 360 h 480"/>
                <a:gd name="T60" fmla="*/ 0 w 352"/>
                <a:gd name="T61" fmla="*/ 336 h 480"/>
                <a:gd name="T62" fmla="*/ 32 w 352"/>
                <a:gd name="T63" fmla="*/ 320 h 480"/>
                <a:gd name="T64" fmla="*/ 40 w 352"/>
                <a:gd name="T65" fmla="*/ 304 h 480"/>
                <a:gd name="T66" fmla="*/ 48 w 352"/>
                <a:gd name="T67" fmla="*/ 288 h 480"/>
                <a:gd name="T68" fmla="*/ 64 w 352"/>
                <a:gd name="T69" fmla="*/ 248 h 480"/>
                <a:gd name="T70" fmla="*/ 48 w 352"/>
                <a:gd name="T71" fmla="*/ 224 h 480"/>
                <a:gd name="T72" fmla="*/ 40 w 352"/>
                <a:gd name="T73" fmla="*/ 200 h 480"/>
                <a:gd name="T74" fmla="*/ 80 w 352"/>
                <a:gd name="T75" fmla="*/ 192 h 480"/>
                <a:gd name="T76" fmla="*/ 96 w 352"/>
                <a:gd name="T77" fmla="*/ 184 h 480"/>
                <a:gd name="T78" fmla="*/ 104 w 352"/>
                <a:gd name="T79" fmla="*/ 160 h 480"/>
                <a:gd name="T80" fmla="*/ 80 w 352"/>
                <a:gd name="T81" fmla="*/ 144 h 480"/>
                <a:gd name="T82" fmla="*/ 56 w 352"/>
                <a:gd name="T83" fmla="*/ 136 h 480"/>
                <a:gd name="T84" fmla="*/ 40 w 352"/>
                <a:gd name="T85" fmla="*/ 128 h 480"/>
                <a:gd name="T86" fmla="*/ 16 w 352"/>
                <a:gd name="T87" fmla="*/ 112 h 480"/>
                <a:gd name="T88" fmla="*/ 24 w 352"/>
                <a:gd name="T89" fmla="*/ 88 h 480"/>
                <a:gd name="T90" fmla="*/ 40 w 352"/>
                <a:gd name="T91" fmla="*/ 80 h 480"/>
                <a:gd name="T92" fmla="*/ 72 w 352"/>
                <a:gd name="T93" fmla="*/ 56 h 480"/>
                <a:gd name="T94" fmla="*/ 88 w 352"/>
                <a:gd name="T95" fmla="*/ 48 h 480"/>
                <a:gd name="T96" fmla="*/ 96 w 352"/>
                <a:gd name="T97" fmla="*/ 32 h 480"/>
                <a:gd name="T98" fmla="*/ 120 w 352"/>
                <a:gd name="T99" fmla="*/ 24 h 480"/>
                <a:gd name="T100" fmla="*/ 144 w 352"/>
                <a:gd name="T101" fmla="*/ 8 h 480"/>
                <a:gd name="T102" fmla="*/ 176 w 352"/>
                <a:gd name="T103" fmla="*/ 0 h 4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480"/>
                <a:gd name="T158" fmla="*/ 352 w 352"/>
                <a:gd name="T159" fmla="*/ 480 h 4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480">
                  <a:moveTo>
                    <a:pt x="176" y="0"/>
                  </a:moveTo>
                  <a:lnTo>
                    <a:pt x="184" y="0"/>
                  </a:lnTo>
                  <a:lnTo>
                    <a:pt x="192" y="8"/>
                  </a:lnTo>
                  <a:lnTo>
                    <a:pt x="216" y="8"/>
                  </a:lnTo>
                  <a:lnTo>
                    <a:pt x="224" y="16"/>
                  </a:lnTo>
                  <a:lnTo>
                    <a:pt x="224" y="56"/>
                  </a:lnTo>
                  <a:lnTo>
                    <a:pt x="232" y="64"/>
                  </a:lnTo>
                  <a:lnTo>
                    <a:pt x="248" y="64"/>
                  </a:lnTo>
                  <a:lnTo>
                    <a:pt x="256" y="72"/>
                  </a:lnTo>
                  <a:lnTo>
                    <a:pt x="256" y="136"/>
                  </a:lnTo>
                  <a:lnTo>
                    <a:pt x="248" y="144"/>
                  </a:lnTo>
                  <a:lnTo>
                    <a:pt x="248" y="208"/>
                  </a:lnTo>
                  <a:lnTo>
                    <a:pt x="272" y="232"/>
                  </a:lnTo>
                  <a:lnTo>
                    <a:pt x="272" y="240"/>
                  </a:lnTo>
                  <a:lnTo>
                    <a:pt x="280" y="248"/>
                  </a:lnTo>
                  <a:lnTo>
                    <a:pt x="304" y="248"/>
                  </a:lnTo>
                  <a:lnTo>
                    <a:pt x="328" y="272"/>
                  </a:lnTo>
                  <a:lnTo>
                    <a:pt x="328" y="288"/>
                  </a:lnTo>
                  <a:lnTo>
                    <a:pt x="344" y="304"/>
                  </a:lnTo>
                  <a:lnTo>
                    <a:pt x="344" y="312"/>
                  </a:lnTo>
                  <a:lnTo>
                    <a:pt x="352" y="320"/>
                  </a:lnTo>
                  <a:lnTo>
                    <a:pt x="352" y="384"/>
                  </a:lnTo>
                  <a:lnTo>
                    <a:pt x="328" y="384"/>
                  </a:lnTo>
                  <a:lnTo>
                    <a:pt x="320" y="376"/>
                  </a:lnTo>
                  <a:lnTo>
                    <a:pt x="304" y="376"/>
                  </a:lnTo>
                  <a:lnTo>
                    <a:pt x="296" y="368"/>
                  </a:lnTo>
                  <a:lnTo>
                    <a:pt x="296" y="360"/>
                  </a:lnTo>
                  <a:lnTo>
                    <a:pt x="288" y="352"/>
                  </a:lnTo>
                  <a:lnTo>
                    <a:pt x="272" y="352"/>
                  </a:lnTo>
                  <a:lnTo>
                    <a:pt x="264" y="344"/>
                  </a:lnTo>
                  <a:lnTo>
                    <a:pt x="224" y="344"/>
                  </a:lnTo>
                  <a:lnTo>
                    <a:pt x="216" y="352"/>
                  </a:lnTo>
                  <a:lnTo>
                    <a:pt x="200" y="352"/>
                  </a:lnTo>
                  <a:lnTo>
                    <a:pt x="192" y="360"/>
                  </a:lnTo>
                  <a:lnTo>
                    <a:pt x="192" y="368"/>
                  </a:lnTo>
                  <a:lnTo>
                    <a:pt x="184" y="376"/>
                  </a:lnTo>
                  <a:lnTo>
                    <a:pt x="176" y="376"/>
                  </a:lnTo>
                  <a:lnTo>
                    <a:pt x="168" y="384"/>
                  </a:lnTo>
                  <a:lnTo>
                    <a:pt x="168" y="392"/>
                  </a:lnTo>
                  <a:lnTo>
                    <a:pt x="160" y="400"/>
                  </a:lnTo>
                  <a:lnTo>
                    <a:pt x="152" y="400"/>
                  </a:lnTo>
                  <a:lnTo>
                    <a:pt x="144" y="408"/>
                  </a:lnTo>
                  <a:lnTo>
                    <a:pt x="144" y="424"/>
                  </a:lnTo>
                  <a:lnTo>
                    <a:pt x="136" y="432"/>
                  </a:lnTo>
                  <a:lnTo>
                    <a:pt x="128" y="432"/>
                  </a:lnTo>
                  <a:lnTo>
                    <a:pt x="120" y="440"/>
                  </a:lnTo>
                  <a:lnTo>
                    <a:pt x="120" y="448"/>
                  </a:lnTo>
                  <a:lnTo>
                    <a:pt x="88" y="480"/>
                  </a:lnTo>
                  <a:lnTo>
                    <a:pt x="80" y="472"/>
                  </a:lnTo>
                  <a:lnTo>
                    <a:pt x="80" y="464"/>
                  </a:lnTo>
                  <a:lnTo>
                    <a:pt x="64" y="448"/>
                  </a:lnTo>
                  <a:lnTo>
                    <a:pt x="64" y="424"/>
                  </a:lnTo>
                  <a:lnTo>
                    <a:pt x="48" y="408"/>
                  </a:lnTo>
                  <a:lnTo>
                    <a:pt x="48" y="400"/>
                  </a:lnTo>
                  <a:lnTo>
                    <a:pt x="40" y="392"/>
                  </a:lnTo>
                  <a:lnTo>
                    <a:pt x="40" y="384"/>
                  </a:lnTo>
                  <a:lnTo>
                    <a:pt x="32" y="376"/>
                  </a:lnTo>
                  <a:lnTo>
                    <a:pt x="16" y="376"/>
                  </a:lnTo>
                  <a:lnTo>
                    <a:pt x="8" y="368"/>
                  </a:lnTo>
                  <a:lnTo>
                    <a:pt x="8" y="360"/>
                  </a:lnTo>
                  <a:lnTo>
                    <a:pt x="0" y="352"/>
                  </a:lnTo>
                  <a:lnTo>
                    <a:pt x="0" y="336"/>
                  </a:lnTo>
                  <a:lnTo>
                    <a:pt x="16" y="320"/>
                  </a:lnTo>
                  <a:lnTo>
                    <a:pt x="32" y="320"/>
                  </a:lnTo>
                  <a:lnTo>
                    <a:pt x="40" y="312"/>
                  </a:lnTo>
                  <a:lnTo>
                    <a:pt x="40" y="304"/>
                  </a:lnTo>
                  <a:lnTo>
                    <a:pt x="48" y="296"/>
                  </a:lnTo>
                  <a:lnTo>
                    <a:pt x="48" y="288"/>
                  </a:lnTo>
                  <a:lnTo>
                    <a:pt x="64" y="272"/>
                  </a:lnTo>
                  <a:lnTo>
                    <a:pt x="64" y="248"/>
                  </a:lnTo>
                  <a:lnTo>
                    <a:pt x="48" y="232"/>
                  </a:lnTo>
                  <a:lnTo>
                    <a:pt x="48" y="224"/>
                  </a:lnTo>
                  <a:lnTo>
                    <a:pt x="40" y="216"/>
                  </a:lnTo>
                  <a:lnTo>
                    <a:pt x="40" y="200"/>
                  </a:lnTo>
                  <a:lnTo>
                    <a:pt x="48" y="192"/>
                  </a:lnTo>
                  <a:lnTo>
                    <a:pt x="80" y="192"/>
                  </a:lnTo>
                  <a:lnTo>
                    <a:pt x="88" y="184"/>
                  </a:lnTo>
                  <a:lnTo>
                    <a:pt x="96" y="184"/>
                  </a:lnTo>
                  <a:lnTo>
                    <a:pt x="112" y="168"/>
                  </a:lnTo>
                  <a:lnTo>
                    <a:pt x="104" y="160"/>
                  </a:lnTo>
                  <a:lnTo>
                    <a:pt x="96" y="160"/>
                  </a:lnTo>
                  <a:lnTo>
                    <a:pt x="80" y="144"/>
                  </a:lnTo>
                  <a:lnTo>
                    <a:pt x="64" y="144"/>
                  </a:lnTo>
                  <a:lnTo>
                    <a:pt x="56" y="136"/>
                  </a:lnTo>
                  <a:lnTo>
                    <a:pt x="48" y="136"/>
                  </a:lnTo>
                  <a:lnTo>
                    <a:pt x="40" y="128"/>
                  </a:lnTo>
                  <a:lnTo>
                    <a:pt x="32" y="128"/>
                  </a:lnTo>
                  <a:lnTo>
                    <a:pt x="16" y="112"/>
                  </a:lnTo>
                  <a:lnTo>
                    <a:pt x="16" y="96"/>
                  </a:lnTo>
                  <a:lnTo>
                    <a:pt x="24" y="88"/>
                  </a:lnTo>
                  <a:lnTo>
                    <a:pt x="32" y="88"/>
                  </a:lnTo>
                  <a:lnTo>
                    <a:pt x="40" y="80"/>
                  </a:lnTo>
                  <a:lnTo>
                    <a:pt x="48" y="80"/>
                  </a:lnTo>
                  <a:lnTo>
                    <a:pt x="72" y="56"/>
                  </a:lnTo>
                  <a:lnTo>
                    <a:pt x="80" y="56"/>
                  </a:lnTo>
                  <a:lnTo>
                    <a:pt x="88" y="48"/>
                  </a:lnTo>
                  <a:lnTo>
                    <a:pt x="88" y="40"/>
                  </a:lnTo>
                  <a:lnTo>
                    <a:pt x="96" y="32"/>
                  </a:lnTo>
                  <a:lnTo>
                    <a:pt x="112" y="32"/>
                  </a:lnTo>
                  <a:lnTo>
                    <a:pt x="120" y="24"/>
                  </a:lnTo>
                  <a:lnTo>
                    <a:pt x="128" y="24"/>
                  </a:lnTo>
                  <a:lnTo>
                    <a:pt x="144" y="8"/>
                  </a:lnTo>
                  <a:lnTo>
                    <a:pt x="168" y="8"/>
                  </a:lnTo>
                  <a:lnTo>
                    <a:pt x="176" y="0"/>
                  </a:lnTo>
                  <a:close/>
                </a:path>
              </a:pathLst>
            </a:custGeom>
            <a:solidFill>
              <a:srgbClr val="C0C0C0">
                <a:alpha val="70195"/>
              </a:srgbClr>
            </a:solidFill>
            <a:ln w="12700">
              <a:noFill/>
              <a:round/>
              <a:headEnd/>
              <a:tailEnd/>
            </a:ln>
          </p:spPr>
          <p:txBody>
            <a:bodyPr/>
            <a:lstStyle/>
            <a:p>
              <a:endParaRPr lang="ja-JP" altLang="en-US"/>
            </a:p>
          </p:txBody>
        </p:sp>
        <p:sp>
          <p:nvSpPr>
            <p:cNvPr id="42" name="Freeform 44"/>
            <p:cNvSpPr>
              <a:spLocks noChangeAspect="1"/>
            </p:cNvSpPr>
            <p:nvPr/>
          </p:nvSpPr>
          <p:spPr bwMode="auto">
            <a:xfrm>
              <a:off x="282" y="2640"/>
              <a:ext cx="608" cy="472"/>
            </a:xfrm>
            <a:custGeom>
              <a:avLst/>
              <a:gdLst>
                <a:gd name="T0" fmla="*/ 304 w 608"/>
                <a:gd name="T1" fmla="*/ 0 h 472"/>
                <a:gd name="T2" fmla="*/ 328 w 608"/>
                <a:gd name="T3" fmla="*/ 8 h 472"/>
                <a:gd name="T4" fmla="*/ 336 w 608"/>
                <a:gd name="T5" fmla="*/ 24 h 472"/>
                <a:gd name="T6" fmla="*/ 360 w 608"/>
                <a:gd name="T7" fmla="*/ 32 h 472"/>
                <a:gd name="T8" fmla="*/ 392 w 608"/>
                <a:gd name="T9" fmla="*/ 40 h 472"/>
                <a:gd name="T10" fmla="*/ 400 w 608"/>
                <a:gd name="T11" fmla="*/ 56 h 472"/>
                <a:gd name="T12" fmla="*/ 440 w 608"/>
                <a:gd name="T13" fmla="*/ 64 h 472"/>
                <a:gd name="T14" fmla="*/ 504 w 608"/>
                <a:gd name="T15" fmla="*/ 56 h 472"/>
                <a:gd name="T16" fmla="*/ 544 w 608"/>
                <a:gd name="T17" fmla="*/ 48 h 472"/>
                <a:gd name="T18" fmla="*/ 600 w 608"/>
                <a:gd name="T19" fmla="*/ 80 h 472"/>
                <a:gd name="T20" fmla="*/ 608 w 608"/>
                <a:gd name="T21" fmla="*/ 112 h 472"/>
                <a:gd name="T22" fmla="*/ 600 w 608"/>
                <a:gd name="T23" fmla="*/ 184 h 472"/>
                <a:gd name="T24" fmla="*/ 560 w 608"/>
                <a:gd name="T25" fmla="*/ 208 h 472"/>
                <a:gd name="T26" fmla="*/ 536 w 608"/>
                <a:gd name="T27" fmla="*/ 224 h 472"/>
                <a:gd name="T28" fmla="*/ 520 w 608"/>
                <a:gd name="T29" fmla="*/ 248 h 472"/>
                <a:gd name="T30" fmla="*/ 512 w 608"/>
                <a:gd name="T31" fmla="*/ 272 h 472"/>
                <a:gd name="T32" fmla="*/ 504 w 608"/>
                <a:gd name="T33" fmla="*/ 296 h 472"/>
                <a:gd name="T34" fmla="*/ 496 w 608"/>
                <a:gd name="T35" fmla="*/ 320 h 472"/>
                <a:gd name="T36" fmla="*/ 480 w 608"/>
                <a:gd name="T37" fmla="*/ 360 h 472"/>
                <a:gd name="T38" fmla="*/ 464 w 608"/>
                <a:gd name="T39" fmla="*/ 384 h 472"/>
                <a:gd name="T40" fmla="*/ 448 w 608"/>
                <a:gd name="T41" fmla="*/ 392 h 472"/>
                <a:gd name="T42" fmla="*/ 416 w 608"/>
                <a:gd name="T43" fmla="*/ 400 h 472"/>
                <a:gd name="T44" fmla="*/ 376 w 608"/>
                <a:gd name="T45" fmla="*/ 392 h 472"/>
                <a:gd name="T46" fmla="*/ 368 w 608"/>
                <a:gd name="T47" fmla="*/ 368 h 472"/>
                <a:gd name="T48" fmla="*/ 344 w 608"/>
                <a:gd name="T49" fmla="*/ 360 h 472"/>
                <a:gd name="T50" fmla="*/ 312 w 608"/>
                <a:gd name="T51" fmla="*/ 376 h 472"/>
                <a:gd name="T52" fmla="*/ 288 w 608"/>
                <a:gd name="T53" fmla="*/ 368 h 472"/>
                <a:gd name="T54" fmla="*/ 264 w 608"/>
                <a:gd name="T55" fmla="*/ 360 h 472"/>
                <a:gd name="T56" fmla="*/ 240 w 608"/>
                <a:gd name="T57" fmla="*/ 368 h 472"/>
                <a:gd name="T58" fmla="*/ 232 w 608"/>
                <a:gd name="T59" fmla="*/ 392 h 472"/>
                <a:gd name="T60" fmla="*/ 216 w 608"/>
                <a:gd name="T61" fmla="*/ 416 h 472"/>
                <a:gd name="T62" fmla="*/ 208 w 608"/>
                <a:gd name="T63" fmla="*/ 440 h 472"/>
                <a:gd name="T64" fmla="*/ 192 w 608"/>
                <a:gd name="T65" fmla="*/ 448 h 472"/>
                <a:gd name="T66" fmla="*/ 168 w 608"/>
                <a:gd name="T67" fmla="*/ 464 h 472"/>
                <a:gd name="T68" fmla="*/ 136 w 608"/>
                <a:gd name="T69" fmla="*/ 472 h 472"/>
                <a:gd name="T70" fmla="*/ 128 w 608"/>
                <a:gd name="T71" fmla="*/ 456 h 472"/>
                <a:gd name="T72" fmla="*/ 104 w 608"/>
                <a:gd name="T73" fmla="*/ 448 h 472"/>
                <a:gd name="T74" fmla="*/ 80 w 608"/>
                <a:gd name="T75" fmla="*/ 440 h 472"/>
                <a:gd name="T76" fmla="*/ 56 w 608"/>
                <a:gd name="T77" fmla="*/ 432 h 472"/>
                <a:gd name="T78" fmla="*/ 32 w 608"/>
                <a:gd name="T79" fmla="*/ 400 h 472"/>
                <a:gd name="T80" fmla="*/ 24 w 608"/>
                <a:gd name="T81" fmla="*/ 368 h 472"/>
                <a:gd name="T82" fmla="*/ 8 w 608"/>
                <a:gd name="T83" fmla="*/ 344 h 472"/>
                <a:gd name="T84" fmla="*/ 0 w 608"/>
                <a:gd name="T85" fmla="*/ 320 h 472"/>
                <a:gd name="T86" fmla="*/ 8 w 608"/>
                <a:gd name="T87" fmla="*/ 296 h 472"/>
                <a:gd name="T88" fmla="*/ 32 w 608"/>
                <a:gd name="T89" fmla="*/ 280 h 472"/>
                <a:gd name="T90" fmla="*/ 40 w 608"/>
                <a:gd name="T91" fmla="*/ 256 h 472"/>
                <a:gd name="T92" fmla="*/ 48 w 608"/>
                <a:gd name="T93" fmla="*/ 240 h 472"/>
                <a:gd name="T94" fmla="*/ 72 w 608"/>
                <a:gd name="T95" fmla="*/ 200 h 472"/>
                <a:gd name="T96" fmla="*/ 80 w 608"/>
                <a:gd name="T97" fmla="*/ 184 h 472"/>
                <a:gd name="T98" fmla="*/ 104 w 608"/>
                <a:gd name="T99" fmla="*/ 176 h 472"/>
                <a:gd name="T100" fmla="*/ 112 w 608"/>
                <a:gd name="T101" fmla="*/ 160 h 472"/>
                <a:gd name="T102" fmla="*/ 128 w 608"/>
                <a:gd name="T103" fmla="*/ 152 h 472"/>
                <a:gd name="T104" fmla="*/ 160 w 608"/>
                <a:gd name="T105" fmla="*/ 104 h 472"/>
                <a:gd name="T106" fmla="*/ 168 w 608"/>
                <a:gd name="T107" fmla="*/ 88 h 472"/>
                <a:gd name="T108" fmla="*/ 184 w 608"/>
                <a:gd name="T109" fmla="*/ 80 h 472"/>
                <a:gd name="T110" fmla="*/ 192 w 608"/>
                <a:gd name="T111" fmla="*/ 56 h 472"/>
                <a:gd name="T112" fmla="*/ 208 w 608"/>
                <a:gd name="T113" fmla="*/ 48 h 472"/>
                <a:gd name="T114" fmla="*/ 216 w 608"/>
                <a:gd name="T115" fmla="*/ 32 h 472"/>
                <a:gd name="T116" fmla="*/ 232 w 608"/>
                <a:gd name="T117" fmla="*/ 24 h 472"/>
                <a:gd name="T118" fmla="*/ 240 w 608"/>
                <a:gd name="T119" fmla="*/ 8 h 472"/>
                <a:gd name="T120" fmla="*/ 264 w 608"/>
                <a:gd name="T121" fmla="*/ 0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8"/>
                <a:gd name="T184" fmla="*/ 0 h 472"/>
                <a:gd name="T185" fmla="*/ 608 w 608"/>
                <a:gd name="T186" fmla="*/ 472 h 4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8" h="472">
                  <a:moveTo>
                    <a:pt x="264" y="0"/>
                  </a:moveTo>
                  <a:lnTo>
                    <a:pt x="304" y="0"/>
                  </a:lnTo>
                  <a:lnTo>
                    <a:pt x="312" y="8"/>
                  </a:lnTo>
                  <a:lnTo>
                    <a:pt x="328" y="8"/>
                  </a:lnTo>
                  <a:lnTo>
                    <a:pt x="336" y="16"/>
                  </a:lnTo>
                  <a:lnTo>
                    <a:pt x="336" y="24"/>
                  </a:lnTo>
                  <a:lnTo>
                    <a:pt x="344" y="32"/>
                  </a:lnTo>
                  <a:lnTo>
                    <a:pt x="360" y="32"/>
                  </a:lnTo>
                  <a:lnTo>
                    <a:pt x="368" y="40"/>
                  </a:lnTo>
                  <a:lnTo>
                    <a:pt x="392" y="40"/>
                  </a:lnTo>
                  <a:lnTo>
                    <a:pt x="392" y="48"/>
                  </a:lnTo>
                  <a:lnTo>
                    <a:pt x="400" y="56"/>
                  </a:lnTo>
                  <a:lnTo>
                    <a:pt x="432" y="56"/>
                  </a:lnTo>
                  <a:lnTo>
                    <a:pt x="440" y="64"/>
                  </a:lnTo>
                  <a:lnTo>
                    <a:pt x="496" y="64"/>
                  </a:lnTo>
                  <a:lnTo>
                    <a:pt x="504" y="56"/>
                  </a:lnTo>
                  <a:lnTo>
                    <a:pt x="536" y="56"/>
                  </a:lnTo>
                  <a:lnTo>
                    <a:pt x="544" y="48"/>
                  </a:lnTo>
                  <a:lnTo>
                    <a:pt x="568" y="48"/>
                  </a:lnTo>
                  <a:lnTo>
                    <a:pt x="600" y="80"/>
                  </a:lnTo>
                  <a:lnTo>
                    <a:pt x="600" y="104"/>
                  </a:lnTo>
                  <a:lnTo>
                    <a:pt x="608" y="112"/>
                  </a:lnTo>
                  <a:lnTo>
                    <a:pt x="608" y="176"/>
                  </a:lnTo>
                  <a:lnTo>
                    <a:pt x="600" y="184"/>
                  </a:lnTo>
                  <a:lnTo>
                    <a:pt x="584" y="184"/>
                  </a:lnTo>
                  <a:lnTo>
                    <a:pt x="560" y="208"/>
                  </a:lnTo>
                  <a:lnTo>
                    <a:pt x="552" y="208"/>
                  </a:lnTo>
                  <a:lnTo>
                    <a:pt x="536" y="224"/>
                  </a:lnTo>
                  <a:lnTo>
                    <a:pt x="536" y="232"/>
                  </a:lnTo>
                  <a:lnTo>
                    <a:pt x="520" y="248"/>
                  </a:lnTo>
                  <a:lnTo>
                    <a:pt x="520" y="264"/>
                  </a:lnTo>
                  <a:lnTo>
                    <a:pt x="512" y="272"/>
                  </a:lnTo>
                  <a:lnTo>
                    <a:pt x="512" y="288"/>
                  </a:lnTo>
                  <a:lnTo>
                    <a:pt x="504" y="296"/>
                  </a:lnTo>
                  <a:lnTo>
                    <a:pt x="504" y="312"/>
                  </a:lnTo>
                  <a:lnTo>
                    <a:pt x="496" y="320"/>
                  </a:lnTo>
                  <a:lnTo>
                    <a:pt x="496" y="344"/>
                  </a:lnTo>
                  <a:lnTo>
                    <a:pt x="480" y="360"/>
                  </a:lnTo>
                  <a:lnTo>
                    <a:pt x="480" y="368"/>
                  </a:lnTo>
                  <a:lnTo>
                    <a:pt x="464" y="384"/>
                  </a:lnTo>
                  <a:lnTo>
                    <a:pt x="456" y="384"/>
                  </a:lnTo>
                  <a:lnTo>
                    <a:pt x="448" y="392"/>
                  </a:lnTo>
                  <a:lnTo>
                    <a:pt x="424" y="392"/>
                  </a:lnTo>
                  <a:lnTo>
                    <a:pt x="416" y="400"/>
                  </a:lnTo>
                  <a:lnTo>
                    <a:pt x="376" y="400"/>
                  </a:lnTo>
                  <a:lnTo>
                    <a:pt x="376" y="392"/>
                  </a:lnTo>
                  <a:lnTo>
                    <a:pt x="368" y="384"/>
                  </a:lnTo>
                  <a:lnTo>
                    <a:pt x="368" y="368"/>
                  </a:lnTo>
                  <a:lnTo>
                    <a:pt x="360" y="360"/>
                  </a:lnTo>
                  <a:lnTo>
                    <a:pt x="344" y="360"/>
                  </a:lnTo>
                  <a:lnTo>
                    <a:pt x="328" y="376"/>
                  </a:lnTo>
                  <a:lnTo>
                    <a:pt x="312" y="376"/>
                  </a:lnTo>
                  <a:lnTo>
                    <a:pt x="304" y="368"/>
                  </a:lnTo>
                  <a:lnTo>
                    <a:pt x="288" y="368"/>
                  </a:lnTo>
                  <a:lnTo>
                    <a:pt x="280" y="360"/>
                  </a:lnTo>
                  <a:lnTo>
                    <a:pt x="264" y="360"/>
                  </a:lnTo>
                  <a:lnTo>
                    <a:pt x="256" y="368"/>
                  </a:lnTo>
                  <a:lnTo>
                    <a:pt x="240" y="368"/>
                  </a:lnTo>
                  <a:lnTo>
                    <a:pt x="232" y="376"/>
                  </a:lnTo>
                  <a:lnTo>
                    <a:pt x="232" y="392"/>
                  </a:lnTo>
                  <a:lnTo>
                    <a:pt x="216" y="408"/>
                  </a:lnTo>
                  <a:lnTo>
                    <a:pt x="216" y="416"/>
                  </a:lnTo>
                  <a:lnTo>
                    <a:pt x="208" y="424"/>
                  </a:lnTo>
                  <a:lnTo>
                    <a:pt x="208" y="440"/>
                  </a:lnTo>
                  <a:lnTo>
                    <a:pt x="200" y="448"/>
                  </a:lnTo>
                  <a:lnTo>
                    <a:pt x="192" y="448"/>
                  </a:lnTo>
                  <a:lnTo>
                    <a:pt x="176" y="464"/>
                  </a:lnTo>
                  <a:lnTo>
                    <a:pt x="168" y="464"/>
                  </a:lnTo>
                  <a:lnTo>
                    <a:pt x="160" y="472"/>
                  </a:lnTo>
                  <a:lnTo>
                    <a:pt x="136" y="472"/>
                  </a:lnTo>
                  <a:lnTo>
                    <a:pt x="128" y="464"/>
                  </a:lnTo>
                  <a:lnTo>
                    <a:pt x="128" y="456"/>
                  </a:lnTo>
                  <a:lnTo>
                    <a:pt x="120" y="448"/>
                  </a:lnTo>
                  <a:lnTo>
                    <a:pt x="104" y="448"/>
                  </a:lnTo>
                  <a:lnTo>
                    <a:pt x="96" y="440"/>
                  </a:lnTo>
                  <a:lnTo>
                    <a:pt x="80" y="440"/>
                  </a:lnTo>
                  <a:lnTo>
                    <a:pt x="72" y="432"/>
                  </a:lnTo>
                  <a:lnTo>
                    <a:pt x="56" y="432"/>
                  </a:lnTo>
                  <a:lnTo>
                    <a:pt x="32" y="408"/>
                  </a:lnTo>
                  <a:lnTo>
                    <a:pt x="32" y="400"/>
                  </a:lnTo>
                  <a:lnTo>
                    <a:pt x="24" y="392"/>
                  </a:lnTo>
                  <a:lnTo>
                    <a:pt x="24" y="368"/>
                  </a:lnTo>
                  <a:lnTo>
                    <a:pt x="8" y="352"/>
                  </a:lnTo>
                  <a:lnTo>
                    <a:pt x="8" y="344"/>
                  </a:lnTo>
                  <a:lnTo>
                    <a:pt x="0" y="336"/>
                  </a:lnTo>
                  <a:lnTo>
                    <a:pt x="0" y="320"/>
                  </a:lnTo>
                  <a:lnTo>
                    <a:pt x="16" y="304"/>
                  </a:lnTo>
                  <a:lnTo>
                    <a:pt x="8" y="296"/>
                  </a:lnTo>
                  <a:lnTo>
                    <a:pt x="16" y="296"/>
                  </a:lnTo>
                  <a:lnTo>
                    <a:pt x="32" y="280"/>
                  </a:lnTo>
                  <a:lnTo>
                    <a:pt x="32" y="264"/>
                  </a:lnTo>
                  <a:lnTo>
                    <a:pt x="40" y="256"/>
                  </a:lnTo>
                  <a:lnTo>
                    <a:pt x="40" y="248"/>
                  </a:lnTo>
                  <a:lnTo>
                    <a:pt x="48" y="240"/>
                  </a:lnTo>
                  <a:lnTo>
                    <a:pt x="48" y="224"/>
                  </a:lnTo>
                  <a:lnTo>
                    <a:pt x="72" y="200"/>
                  </a:lnTo>
                  <a:lnTo>
                    <a:pt x="72" y="192"/>
                  </a:lnTo>
                  <a:lnTo>
                    <a:pt x="80" y="184"/>
                  </a:lnTo>
                  <a:lnTo>
                    <a:pt x="96" y="184"/>
                  </a:lnTo>
                  <a:lnTo>
                    <a:pt x="104" y="176"/>
                  </a:lnTo>
                  <a:lnTo>
                    <a:pt x="104" y="168"/>
                  </a:lnTo>
                  <a:lnTo>
                    <a:pt x="112" y="160"/>
                  </a:lnTo>
                  <a:lnTo>
                    <a:pt x="120" y="160"/>
                  </a:lnTo>
                  <a:lnTo>
                    <a:pt x="128" y="152"/>
                  </a:lnTo>
                  <a:lnTo>
                    <a:pt x="128" y="136"/>
                  </a:lnTo>
                  <a:lnTo>
                    <a:pt x="160" y="104"/>
                  </a:lnTo>
                  <a:lnTo>
                    <a:pt x="160" y="96"/>
                  </a:lnTo>
                  <a:lnTo>
                    <a:pt x="168" y="88"/>
                  </a:lnTo>
                  <a:lnTo>
                    <a:pt x="176" y="88"/>
                  </a:lnTo>
                  <a:lnTo>
                    <a:pt x="184" y="80"/>
                  </a:lnTo>
                  <a:lnTo>
                    <a:pt x="184" y="64"/>
                  </a:lnTo>
                  <a:lnTo>
                    <a:pt x="192" y="56"/>
                  </a:lnTo>
                  <a:lnTo>
                    <a:pt x="200" y="56"/>
                  </a:lnTo>
                  <a:lnTo>
                    <a:pt x="208" y="48"/>
                  </a:lnTo>
                  <a:lnTo>
                    <a:pt x="208" y="40"/>
                  </a:lnTo>
                  <a:lnTo>
                    <a:pt x="216" y="32"/>
                  </a:lnTo>
                  <a:lnTo>
                    <a:pt x="224" y="32"/>
                  </a:lnTo>
                  <a:lnTo>
                    <a:pt x="232" y="24"/>
                  </a:lnTo>
                  <a:lnTo>
                    <a:pt x="232" y="16"/>
                  </a:lnTo>
                  <a:lnTo>
                    <a:pt x="240" y="8"/>
                  </a:lnTo>
                  <a:lnTo>
                    <a:pt x="256" y="8"/>
                  </a:lnTo>
                  <a:lnTo>
                    <a:pt x="264" y="0"/>
                  </a:lnTo>
                  <a:close/>
                </a:path>
              </a:pathLst>
            </a:custGeom>
            <a:solidFill>
              <a:srgbClr val="C0C0C0">
                <a:alpha val="70195"/>
              </a:srgbClr>
            </a:solidFill>
            <a:ln w="12700">
              <a:noFill/>
              <a:round/>
              <a:headEnd/>
              <a:tailEnd/>
            </a:ln>
          </p:spPr>
          <p:txBody>
            <a:bodyPr/>
            <a:lstStyle/>
            <a:p>
              <a:endParaRPr lang="ja-JP" altLang="en-US"/>
            </a:p>
          </p:txBody>
        </p:sp>
        <p:sp>
          <p:nvSpPr>
            <p:cNvPr id="43" name="Freeform 45"/>
            <p:cNvSpPr>
              <a:spLocks noChangeAspect="1"/>
            </p:cNvSpPr>
            <p:nvPr/>
          </p:nvSpPr>
          <p:spPr bwMode="auto">
            <a:xfrm>
              <a:off x="426" y="3000"/>
              <a:ext cx="416" cy="456"/>
            </a:xfrm>
            <a:custGeom>
              <a:avLst/>
              <a:gdLst>
                <a:gd name="T0" fmla="*/ 136 w 416"/>
                <a:gd name="T1" fmla="*/ 0 h 456"/>
                <a:gd name="T2" fmla="*/ 160 w 416"/>
                <a:gd name="T3" fmla="*/ 8 h 456"/>
                <a:gd name="T4" fmla="*/ 184 w 416"/>
                <a:gd name="T5" fmla="*/ 16 h 456"/>
                <a:gd name="T6" fmla="*/ 216 w 416"/>
                <a:gd name="T7" fmla="*/ 0 h 456"/>
                <a:gd name="T8" fmla="*/ 224 w 416"/>
                <a:gd name="T9" fmla="*/ 24 h 456"/>
                <a:gd name="T10" fmla="*/ 232 w 416"/>
                <a:gd name="T11" fmla="*/ 72 h 456"/>
                <a:gd name="T12" fmla="*/ 240 w 416"/>
                <a:gd name="T13" fmla="*/ 112 h 456"/>
                <a:gd name="T14" fmla="*/ 248 w 416"/>
                <a:gd name="T15" fmla="*/ 128 h 456"/>
                <a:gd name="T16" fmla="*/ 328 w 416"/>
                <a:gd name="T17" fmla="*/ 136 h 456"/>
                <a:gd name="T18" fmla="*/ 352 w 416"/>
                <a:gd name="T19" fmla="*/ 168 h 456"/>
                <a:gd name="T20" fmla="*/ 360 w 416"/>
                <a:gd name="T21" fmla="*/ 192 h 456"/>
                <a:gd name="T22" fmla="*/ 368 w 416"/>
                <a:gd name="T23" fmla="*/ 216 h 456"/>
                <a:gd name="T24" fmla="*/ 376 w 416"/>
                <a:gd name="T25" fmla="*/ 232 h 456"/>
                <a:gd name="T26" fmla="*/ 400 w 416"/>
                <a:gd name="T27" fmla="*/ 240 h 456"/>
                <a:gd name="T28" fmla="*/ 408 w 416"/>
                <a:gd name="T29" fmla="*/ 264 h 456"/>
                <a:gd name="T30" fmla="*/ 416 w 416"/>
                <a:gd name="T31" fmla="*/ 312 h 456"/>
                <a:gd name="T32" fmla="*/ 400 w 416"/>
                <a:gd name="T33" fmla="*/ 320 h 456"/>
                <a:gd name="T34" fmla="*/ 376 w 416"/>
                <a:gd name="T35" fmla="*/ 360 h 456"/>
                <a:gd name="T36" fmla="*/ 384 w 416"/>
                <a:gd name="T37" fmla="*/ 376 h 456"/>
                <a:gd name="T38" fmla="*/ 376 w 416"/>
                <a:gd name="T39" fmla="*/ 392 h 456"/>
                <a:gd name="T40" fmla="*/ 352 w 416"/>
                <a:gd name="T41" fmla="*/ 400 h 456"/>
                <a:gd name="T42" fmla="*/ 280 w 416"/>
                <a:gd name="T43" fmla="*/ 456 h 456"/>
                <a:gd name="T44" fmla="*/ 256 w 416"/>
                <a:gd name="T45" fmla="*/ 440 h 456"/>
                <a:gd name="T46" fmla="*/ 232 w 416"/>
                <a:gd name="T47" fmla="*/ 448 h 456"/>
                <a:gd name="T48" fmla="*/ 224 w 416"/>
                <a:gd name="T49" fmla="*/ 408 h 456"/>
                <a:gd name="T50" fmla="*/ 208 w 416"/>
                <a:gd name="T51" fmla="*/ 384 h 456"/>
                <a:gd name="T52" fmla="*/ 176 w 416"/>
                <a:gd name="T53" fmla="*/ 368 h 456"/>
                <a:gd name="T54" fmla="*/ 168 w 416"/>
                <a:gd name="T55" fmla="*/ 400 h 456"/>
                <a:gd name="T56" fmla="*/ 144 w 416"/>
                <a:gd name="T57" fmla="*/ 408 h 456"/>
                <a:gd name="T58" fmla="*/ 120 w 416"/>
                <a:gd name="T59" fmla="*/ 416 h 456"/>
                <a:gd name="T60" fmla="*/ 88 w 416"/>
                <a:gd name="T61" fmla="*/ 424 h 456"/>
                <a:gd name="T62" fmla="*/ 72 w 416"/>
                <a:gd name="T63" fmla="*/ 432 h 456"/>
                <a:gd name="T64" fmla="*/ 64 w 416"/>
                <a:gd name="T65" fmla="*/ 272 h 456"/>
                <a:gd name="T66" fmla="*/ 56 w 416"/>
                <a:gd name="T67" fmla="*/ 256 h 456"/>
                <a:gd name="T68" fmla="*/ 40 w 416"/>
                <a:gd name="T69" fmla="*/ 192 h 456"/>
                <a:gd name="T70" fmla="*/ 24 w 416"/>
                <a:gd name="T71" fmla="*/ 168 h 456"/>
                <a:gd name="T72" fmla="*/ 8 w 416"/>
                <a:gd name="T73" fmla="*/ 136 h 456"/>
                <a:gd name="T74" fmla="*/ 0 w 416"/>
                <a:gd name="T75" fmla="*/ 112 h 456"/>
                <a:gd name="T76" fmla="*/ 24 w 416"/>
                <a:gd name="T77" fmla="*/ 104 h 456"/>
                <a:gd name="T78" fmla="*/ 48 w 416"/>
                <a:gd name="T79" fmla="*/ 88 h 456"/>
                <a:gd name="T80" fmla="*/ 64 w 416"/>
                <a:gd name="T81" fmla="*/ 80 h 456"/>
                <a:gd name="T82" fmla="*/ 72 w 416"/>
                <a:gd name="T83" fmla="*/ 56 h 456"/>
                <a:gd name="T84" fmla="*/ 88 w 416"/>
                <a:gd name="T85" fmla="*/ 32 h 456"/>
                <a:gd name="T86" fmla="*/ 96 w 416"/>
                <a:gd name="T87" fmla="*/ 8 h 456"/>
                <a:gd name="T88" fmla="*/ 120 w 416"/>
                <a:gd name="T89" fmla="*/ 0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6"/>
                <a:gd name="T136" fmla="*/ 0 h 456"/>
                <a:gd name="T137" fmla="*/ 416 w 416"/>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6" h="456">
                  <a:moveTo>
                    <a:pt x="120" y="0"/>
                  </a:moveTo>
                  <a:lnTo>
                    <a:pt x="136" y="0"/>
                  </a:lnTo>
                  <a:lnTo>
                    <a:pt x="144" y="8"/>
                  </a:lnTo>
                  <a:lnTo>
                    <a:pt x="160" y="8"/>
                  </a:lnTo>
                  <a:lnTo>
                    <a:pt x="168" y="16"/>
                  </a:lnTo>
                  <a:lnTo>
                    <a:pt x="184" y="16"/>
                  </a:lnTo>
                  <a:lnTo>
                    <a:pt x="200" y="0"/>
                  </a:lnTo>
                  <a:lnTo>
                    <a:pt x="216" y="0"/>
                  </a:lnTo>
                  <a:lnTo>
                    <a:pt x="224" y="8"/>
                  </a:lnTo>
                  <a:lnTo>
                    <a:pt x="224" y="24"/>
                  </a:lnTo>
                  <a:lnTo>
                    <a:pt x="232" y="32"/>
                  </a:lnTo>
                  <a:lnTo>
                    <a:pt x="232" y="72"/>
                  </a:lnTo>
                  <a:lnTo>
                    <a:pt x="240" y="80"/>
                  </a:lnTo>
                  <a:lnTo>
                    <a:pt x="240" y="112"/>
                  </a:lnTo>
                  <a:lnTo>
                    <a:pt x="248" y="120"/>
                  </a:lnTo>
                  <a:lnTo>
                    <a:pt x="248" y="128"/>
                  </a:lnTo>
                  <a:lnTo>
                    <a:pt x="256" y="136"/>
                  </a:lnTo>
                  <a:lnTo>
                    <a:pt x="328" y="136"/>
                  </a:lnTo>
                  <a:lnTo>
                    <a:pt x="352" y="160"/>
                  </a:lnTo>
                  <a:lnTo>
                    <a:pt x="352" y="168"/>
                  </a:lnTo>
                  <a:lnTo>
                    <a:pt x="360" y="176"/>
                  </a:lnTo>
                  <a:lnTo>
                    <a:pt x="360" y="192"/>
                  </a:lnTo>
                  <a:lnTo>
                    <a:pt x="368" y="200"/>
                  </a:lnTo>
                  <a:lnTo>
                    <a:pt x="368" y="216"/>
                  </a:lnTo>
                  <a:lnTo>
                    <a:pt x="376" y="224"/>
                  </a:lnTo>
                  <a:lnTo>
                    <a:pt x="376" y="232"/>
                  </a:lnTo>
                  <a:lnTo>
                    <a:pt x="384" y="240"/>
                  </a:lnTo>
                  <a:lnTo>
                    <a:pt x="400" y="240"/>
                  </a:lnTo>
                  <a:lnTo>
                    <a:pt x="408" y="248"/>
                  </a:lnTo>
                  <a:lnTo>
                    <a:pt x="408" y="264"/>
                  </a:lnTo>
                  <a:lnTo>
                    <a:pt x="416" y="272"/>
                  </a:lnTo>
                  <a:lnTo>
                    <a:pt x="416" y="312"/>
                  </a:lnTo>
                  <a:lnTo>
                    <a:pt x="408" y="320"/>
                  </a:lnTo>
                  <a:lnTo>
                    <a:pt x="400" y="320"/>
                  </a:lnTo>
                  <a:lnTo>
                    <a:pt x="376" y="344"/>
                  </a:lnTo>
                  <a:lnTo>
                    <a:pt x="376" y="360"/>
                  </a:lnTo>
                  <a:lnTo>
                    <a:pt x="384" y="368"/>
                  </a:lnTo>
                  <a:lnTo>
                    <a:pt x="384" y="376"/>
                  </a:lnTo>
                  <a:lnTo>
                    <a:pt x="376" y="384"/>
                  </a:lnTo>
                  <a:lnTo>
                    <a:pt x="376" y="392"/>
                  </a:lnTo>
                  <a:lnTo>
                    <a:pt x="368" y="400"/>
                  </a:lnTo>
                  <a:lnTo>
                    <a:pt x="352" y="400"/>
                  </a:lnTo>
                  <a:lnTo>
                    <a:pt x="296" y="456"/>
                  </a:lnTo>
                  <a:lnTo>
                    <a:pt x="280" y="456"/>
                  </a:lnTo>
                  <a:lnTo>
                    <a:pt x="264" y="440"/>
                  </a:lnTo>
                  <a:lnTo>
                    <a:pt x="256" y="440"/>
                  </a:lnTo>
                  <a:lnTo>
                    <a:pt x="248" y="448"/>
                  </a:lnTo>
                  <a:lnTo>
                    <a:pt x="232" y="448"/>
                  </a:lnTo>
                  <a:lnTo>
                    <a:pt x="224" y="440"/>
                  </a:lnTo>
                  <a:lnTo>
                    <a:pt x="224" y="408"/>
                  </a:lnTo>
                  <a:lnTo>
                    <a:pt x="208" y="392"/>
                  </a:lnTo>
                  <a:lnTo>
                    <a:pt x="208" y="384"/>
                  </a:lnTo>
                  <a:lnTo>
                    <a:pt x="192" y="368"/>
                  </a:lnTo>
                  <a:lnTo>
                    <a:pt x="176" y="368"/>
                  </a:lnTo>
                  <a:lnTo>
                    <a:pt x="168" y="376"/>
                  </a:lnTo>
                  <a:lnTo>
                    <a:pt x="168" y="400"/>
                  </a:lnTo>
                  <a:lnTo>
                    <a:pt x="160" y="408"/>
                  </a:lnTo>
                  <a:lnTo>
                    <a:pt x="144" y="408"/>
                  </a:lnTo>
                  <a:lnTo>
                    <a:pt x="136" y="416"/>
                  </a:lnTo>
                  <a:lnTo>
                    <a:pt x="120" y="416"/>
                  </a:lnTo>
                  <a:lnTo>
                    <a:pt x="112" y="424"/>
                  </a:lnTo>
                  <a:lnTo>
                    <a:pt x="88" y="424"/>
                  </a:lnTo>
                  <a:lnTo>
                    <a:pt x="80" y="432"/>
                  </a:lnTo>
                  <a:lnTo>
                    <a:pt x="72" y="432"/>
                  </a:lnTo>
                  <a:lnTo>
                    <a:pt x="64" y="424"/>
                  </a:lnTo>
                  <a:lnTo>
                    <a:pt x="64" y="272"/>
                  </a:lnTo>
                  <a:lnTo>
                    <a:pt x="56" y="264"/>
                  </a:lnTo>
                  <a:lnTo>
                    <a:pt x="56" y="256"/>
                  </a:lnTo>
                  <a:lnTo>
                    <a:pt x="40" y="240"/>
                  </a:lnTo>
                  <a:lnTo>
                    <a:pt x="40" y="192"/>
                  </a:lnTo>
                  <a:lnTo>
                    <a:pt x="24" y="176"/>
                  </a:lnTo>
                  <a:lnTo>
                    <a:pt x="24" y="168"/>
                  </a:lnTo>
                  <a:lnTo>
                    <a:pt x="8" y="152"/>
                  </a:lnTo>
                  <a:lnTo>
                    <a:pt x="8" y="136"/>
                  </a:lnTo>
                  <a:lnTo>
                    <a:pt x="0" y="128"/>
                  </a:lnTo>
                  <a:lnTo>
                    <a:pt x="0" y="112"/>
                  </a:lnTo>
                  <a:lnTo>
                    <a:pt x="16" y="112"/>
                  </a:lnTo>
                  <a:lnTo>
                    <a:pt x="24" y="104"/>
                  </a:lnTo>
                  <a:lnTo>
                    <a:pt x="32" y="104"/>
                  </a:lnTo>
                  <a:lnTo>
                    <a:pt x="48" y="88"/>
                  </a:lnTo>
                  <a:lnTo>
                    <a:pt x="56" y="88"/>
                  </a:lnTo>
                  <a:lnTo>
                    <a:pt x="64" y="80"/>
                  </a:lnTo>
                  <a:lnTo>
                    <a:pt x="64" y="64"/>
                  </a:lnTo>
                  <a:lnTo>
                    <a:pt x="72" y="56"/>
                  </a:lnTo>
                  <a:lnTo>
                    <a:pt x="72" y="48"/>
                  </a:lnTo>
                  <a:lnTo>
                    <a:pt x="88" y="32"/>
                  </a:lnTo>
                  <a:lnTo>
                    <a:pt x="88" y="16"/>
                  </a:lnTo>
                  <a:lnTo>
                    <a:pt x="96" y="8"/>
                  </a:lnTo>
                  <a:lnTo>
                    <a:pt x="112" y="8"/>
                  </a:lnTo>
                  <a:lnTo>
                    <a:pt x="120" y="0"/>
                  </a:lnTo>
                  <a:close/>
                </a:path>
              </a:pathLst>
            </a:custGeom>
            <a:solidFill>
              <a:srgbClr val="C0C0C0">
                <a:alpha val="70195"/>
              </a:srgbClr>
            </a:solidFill>
            <a:ln w="12700">
              <a:noFill/>
              <a:round/>
              <a:headEnd/>
              <a:tailEnd/>
            </a:ln>
          </p:spPr>
          <p:txBody>
            <a:bodyPr/>
            <a:lstStyle/>
            <a:p>
              <a:endParaRPr lang="ja-JP" altLang="en-US"/>
            </a:p>
          </p:txBody>
        </p:sp>
        <p:sp>
          <p:nvSpPr>
            <p:cNvPr id="44" name="Freeform 46"/>
            <p:cNvSpPr>
              <a:spLocks noChangeAspect="1"/>
            </p:cNvSpPr>
            <p:nvPr/>
          </p:nvSpPr>
          <p:spPr bwMode="auto">
            <a:xfrm>
              <a:off x="658" y="2752"/>
              <a:ext cx="360" cy="592"/>
            </a:xfrm>
            <a:custGeom>
              <a:avLst/>
              <a:gdLst>
                <a:gd name="T0" fmla="*/ 320 w 360"/>
                <a:gd name="T1" fmla="*/ 0 h 592"/>
                <a:gd name="T2" fmla="*/ 328 w 360"/>
                <a:gd name="T3" fmla="*/ 48 h 592"/>
                <a:gd name="T4" fmla="*/ 352 w 360"/>
                <a:gd name="T5" fmla="*/ 104 h 592"/>
                <a:gd name="T6" fmla="*/ 360 w 360"/>
                <a:gd name="T7" fmla="*/ 120 h 592"/>
                <a:gd name="T8" fmla="*/ 336 w 360"/>
                <a:gd name="T9" fmla="*/ 152 h 592"/>
                <a:gd name="T10" fmla="*/ 328 w 360"/>
                <a:gd name="T11" fmla="*/ 176 h 592"/>
                <a:gd name="T12" fmla="*/ 312 w 360"/>
                <a:gd name="T13" fmla="*/ 200 h 592"/>
                <a:gd name="T14" fmla="*/ 280 w 360"/>
                <a:gd name="T15" fmla="*/ 248 h 592"/>
                <a:gd name="T16" fmla="*/ 272 w 360"/>
                <a:gd name="T17" fmla="*/ 272 h 592"/>
                <a:gd name="T18" fmla="*/ 280 w 360"/>
                <a:gd name="T19" fmla="*/ 296 h 592"/>
                <a:gd name="T20" fmla="*/ 304 w 360"/>
                <a:gd name="T21" fmla="*/ 352 h 592"/>
                <a:gd name="T22" fmla="*/ 312 w 360"/>
                <a:gd name="T23" fmla="*/ 368 h 592"/>
                <a:gd name="T24" fmla="*/ 328 w 360"/>
                <a:gd name="T25" fmla="*/ 432 h 592"/>
                <a:gd name="T26" fmla="*/ 336 w 360"/>
                <a:gd name="T27" fmla="*/ 456 h 592"/>
                <a:gd name="T28" fmla="*/ 344 w 360"/>
                <a:gd name="T29" fmla="*/ 480 h 592"/>
                <a:gd name="T30" fmla="*/ 352 w 360"/>
                <a:gd name="T31" fmla="*/ 520 h 592"/>
                <a:gd name="T32" fmla="*/ 312 w 360"/>
                <a:gd name="T33" fmla="*/ 544 h 592"/>
                <a:gd name="T34" fmla="*/ 304 w 360"/>
                <a:gd name="T35" fmla="*/ 584 h 592"/>
                <a:gd name="T36" fmla="*/ 288 w 360"/>
                <a:gd name="T37" fmla="*/ 592 h 592"/>
                <a:gd name="T38" fmla="*/ 280 w 360"/>
                <a:gd name="T39" fmla="*/ 568 h 592"/>
                <a:gd name="T40" fmla="*/ 272 w 360"/>
                <a:gd name="T41" fmla="*/ 528 h 592"/>
                <a:gd name="T42" fmla="*/ 280 w 360"/>
                <a:gd name="T43" fmla="*/ 488 h 592"/>
                <a:gd name="T44" fmla="*/ 256 w 360"/>
                <a:gd name="T45" fmla="*/ 480 h 592"/>
                <a:gd name="T46" fmla="*/ 248 w 360"/>
                <a:gd name="T47" fmla="*/ 520 h 592"/>
                <a:gd name="T48" fmla="*/ 240 w 360"/>
                <a:gd name="T49" fmla="*/ 552 h 592"/>
                <a:gd name="T50" fmla="*/ 232 w 360"/>
                <a:gd name="T51" fmla="*/ 584 h 592"/>
                <a:gd name="T52" fmla="*/ 208 w 360"/>
                <a:gd name="T53" fmla="*/ 576 h 592"/>
                <a:gd name="T54" fmla="*/ 200 w 360"/>
                <a:gd name="T55" fmla="*/ 560 h 592"/>
                <a:gd name="T56" fmla="*/ 184 w 360"/>
                <a:gd name="T57" fmla="*/ 520 h 592"/>
                <a:gd name="T58" fmla="*/ 176 w 360"/>
                <a:gd name="T59" fmla="*/ 496 h 592"/>
                <a:gd name="T60" fmla="*/ 152 w 360"/>
                <a:gd name="T61" fmla="*/ 488 h 592"/>
                <a:gd name="T62" fmla="*/ 144 w 360"/>
                <a:gd name="T63" fmla="*/ 472 h 592"/>
                <a:gd name="T64" fmla="*/ 136 w 360"/>
                <a:gd name="T65" fmla="*/ 448 h 592"/>
                <a:gd name="T66" fmla="*/ 128 w 360"/>
                <a:gd name="T67" fmla="*/ 424 h 592"/>
                <a:gd name="T68" fmla="*/ 120 w 360"/>
                <a:gd name="T69" fmla="*/ 408 h 592"/>
                <a:gd name="T70" fmla="*/ 24 w 360"/>
                <a:gd name="T71" fmla="*/ 384 h 592"/>
                <a:gd name="T72" fmla="*/ 16 w 360"/>
                <a:gd name="T73" fmla="*/ 368 h 592"/>
                <a:gd name="T74" fmla="*/ 8 w 360"/>
                <a:gd name="T75" fmla="*/ 328 h 592"/>
                <a:gd name="T76" fmla="*/ 0 w 360"/>
                <a:gd name="T77" fmla="*/ 288 h 592"/>
                <a:gd name="T78" fmla="*/ 48 w 360"/>
                <a:gd name="T79" fmla="*/ 280 h 592"/>
                <a:gd name="T80" fmla="*/ 80 w 360"/>
                <a:gd name="T81" fmla="*/ 272 h 592"/>
                <a:gd name="T82" fmla="*/ 104 w 360"/>
                <a:gd name="T83" fmla="*/ 256 h 592"/>
                <a:gd name="T84" fmla="*/ 120 w 360"/>
                <a:gd name="T85" fmla="*/ 232 h 592"/>
                <a:gd name="T86" fmla="*/ 128 w 360"/>
                <a:gd name="T87" fmla="*/ 200 h 592"/>
                <a:gd name="T88" fmla="*/ 136 w 360"/>
                <a:gd name="T89" fmla="*/ 176 h 592"/>
                <a:gd name="T90" fmla="*/ 144 w 360"/>
                <a:gd name="T91" fmla="*/ 152 h 592"/>
                <a:gd name="T92" fmla="*/ 160 w 360"/>
                <a:gd name="T93" fmla="*/ 120 h 592"/>
                <a:gd name="T94" fmla="*/ 176 w 360"/>
                <a:gd name="T95" fmla="*/ 96 h 592"/>
                <a:gd name="T96" fmla="*/ 208 w 360"/>
                <a:gd name="T97" fmla="*/ 72 h 592"/>
                <a:gd name="T98" fmla="*/ 232 w 360"/>
                <a:gd name="T99" fmla="*/ 64 h 592"/>
                <a:gd name="T100" fmla="*/ 288 w 360"/>
                <a:gd name="T101" fmla="*/ 40 h 592"/>
                <a:gd name="T102" fmla="*/ 296 w 360"/>
                <a:gd name="T103" fmla="*/ 24 h 592"/>
                <a:gd name="T104" fmla="*/ 304 w 360"/>
                <a:gd name="T105" fmla="*/ 0 h 5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592"/>
                <a:gd name="T161" fmla="*/ 360 w 360"/>
                <a:gd name="T162" fmla="*/ 592 h 5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592">
                  <a:moveTo>
                    <a:pt x="304" y="0"/>
                  </a:moveTo>
                  <a:lnTo>
                    <a:pt x="320" y="0"/>
                  </a:lnTo>
                  <a:lnTo>
                    <a:pt x="328" y="8"/>
                  </a:lnTo>
                  <a:lnTo>
                    <a:pt x="328" y="48"/>
                  </a:lnTo>
                  <a:lnTo>
                    <a:pt x="352" y="72"/>
                  </a:lnTo>
                  <a:lnTo>
                    <a:pt x="352" y="104"/>
                  </a:lnTo>
                  <a:lnTo>
                    <a:pt x="360" y="112"/>
                  </a:lnTo>
                  <a:lnTo>
                    <a:pt x="360" y="120"/>
                  </a:lnTo>
                  <a:lnTo>
                    <a:pt x="336" y="144"/>
                  </a:lnTo>
                  <a:lnTo>
                    <a:pt x="336" y="152"/>
                  </a:lnTo>
                  <a:lnTo>
                    <a:pt x="328" y="160"/>
                  </a:lnTo>
                  <a:lnTo>
                    <a:pt x="328" y="176"/>
                  </a:lnTo>
                  <a:lnTo>
                    <a:pt x="312" y="192"/>
                  </a:lnTo>
                  <a:lnTo>
                    <a:pt x="312" y="200"/>
                  </a:lnTo>
                  <a:lnTo>
                    <a:pt x="280" y="232"/>
                  </a:lnTo>
                  <a:lnTo>
                    <a:pt x="280" y="248"/>
                  </a:lnTo>
                  <a:lnTo>
                    <a:pt x="272" y="256"/>
                  </a:lnTo>
                  <a:lnTo>
                    <a:pt x="272" y="272"/>
                  </a:lnTo>
                  <a:lnTo>
                    <a:pt x="280" y="280"/>
                  </a:lnTo>
                  <a:lnTo>
                    <a:pt x="280" y="296"/>
                  </a:lnTo>
                  <a:lnTo>
                    <a:pt x="304" y="320"/>
                  </a:lnTo>
                  <a:lnTo>
                    <a:pt x="304" y="352"/>
                  </a:lnTo>
                  <a:lnTo>
                    <a:pt x="312" y="360"/>
                  </a:lnTo>
                  <a:lnTo>
                    <a:pt x="312" y="368"/>
                  </a:lnTo>
                  <a:lnTo>
                    <a:pt x="328" y="384"/>
                  </a:lnTo>
                  <a:lnTo>
                    <a:pt x="328" y="432"/>
                  </a:lnTo>
                  <a:lnTo>
                    <a:pt x="336" y="440"/>
                  </a:lnTo>
                  <a:lnTo>
                    <a:pt x="336" y="456"/>
                  </a:lnTo>
                  <a:lnTo>
                    <a:pt x="344" y="464"/>
                  </a:lnTo>
                  <a:lnTo>
                    <a:pt x="344" y="480"/>
                  </a:lnTo>
                  <a:lnTo>
                    <a:pt x="352" y="488"/>
                  </a:lnTo>
                  <a:lnTo>
                    <a:pt x="352" y="520"/>
                  </a:lnTo>
                  <a:lnTo>
                    <a:pt x="328" y="544"/>
                  </a:lnTo>
                  <a:lnTo>
                    <a:pt x="312" y="544"/>
                  </a:lnTo>
                  <a:lnTo>
                    <a:pt x="304" y="552"/>
                  </a:lnTo>
                  <a:lnTo>
                    <a:pt x="304" y="584"/>
                  </a:lnTo>
                  <a:lnTo>
                    <a:pt x="296" y="592"/>
                  </a:lnTo>
                  <a:lnTo>
                    <a:pt x="288" y="592"/>
                  </a:lnTo>
                  <a:lnTo>
                    <a:pt x="280" y="584"/>
                  </a:lnTo>
                  <a:lnTo>
                    <a:pt x="280" y="568"/>
                  </a:lnTo>
                  <a:lnTo>
                    <a:pt x="272" y="560"/>
                  </a:lnTo>
                  <a:lnTo>
                    <a:pt x="272" y="528"/>
                  </a:lnTo>
                  <a:lnTo>
                    <a:pt x="280" y="520"/>
                  </a:lnTo>
                  <a:lnTo>
                    <a:pt x="280" y="488"/>
                  </a:lnTo>
                  <a:lnTo>
                    <a:pt x="272" y="480"/>
                  </a:lnTo>
                  <a:lnTo>
                    <a:pt x="256" y="480"/>
                  </a:lnTo>
                  <a:lnTo>
                    <a:pt x="248" y="488"/>
                  </a:lnTo>
                  <a:lnTo>
                    <a:pt x="248" y="520"/>
                  </a:lnTo>
                  <a:lnTo>
                    <a:pt x="240" y="528"/>
                  </a:lnTo>
                  <a:lnTo>
                    <a:pt x="240" y="552"/>
                  </a:lnTo>
                  <a:lnTo>
                    <a:pt x="232" y="560"/>
                  </a:lnTo>
                  <a:lnTo>
                    <a:pt x="232" y="584"/>
                  </a:lnTo>
                  <a:lnTo>
                    <a:pt x="224" y="592"/>
                  </a:lnTo>
                  <a:lnTo>
                    <a:pt x="208" y="576"/>
                  </a:lnTo>
                  <a:lnTo>
                    <a:pt x="208" y="568"/>
                  </a:lnTo>
                  <a:lnTo>
                    <a:pt x="200" y="560"/>
                  </a:lnTo>
                  <a:lnTo>
                    <a:pt x="184" y="560"/>
                  </a:lnTo>
                  <a:lnTo>
                    <a:pt x="184" y="520"/>
                  </a:lnTo>
                  <a:lnTo>
                    <a:pt x="176" y="512"/>
                  </a:lnTo>
                  <a:lnTo>
                    <a:pt x="176" y="496"/>
                  </a:lnTo>
                  <a:lnTo>
                    <a:pt x="168" y="488"/>
                  </a:lnTo>
                  <a:lnTo>
                    <a:pt x="152" y="488"/>
                  </a:lnTo>
                  <a:lnTo>
                    <a:pt x="144" y="480"/>
                  </a:lnTo>
                  <a:lnTo>
                    <a:pt x="144" y="472"/>
                  </a:lnTo>
                  <a:lnTo>
                    <a:pt x="136" y="464"/>
                  </a:lnTo>
                  <a:lnTo>
                    <a:pt x="136" y="448"/>
                  </a:lnTo>
                  <a:lnTo>
                    <a:pt x="128" y="440"/>
                  </a:lnTo>
                  <a:lnTo>
                    <a:pt x="128" y="424"/>
                  </a:lnTo>
                  <a:lnTo>
                    <a:pt x="120" y="416"/>
                  </a:lnTo>
                  <a:lnTo>
                    <a:pt x="120" y="408"/>
                  </a:lnTo>
                  <a:lnTo>
                    <a:pt x="96" y="384"/>
                  </a:lnTo>
                  <a:lnTo>
                    <a:pt x="24" y="384"/>
                  </a:lnTo>
                  <a:lnTo>
                    <a:pt x="16" y="376"/>
                  </a:lnTo>
                  <a:lnTo>
                    <a:pt x="16" y="368"/>
                  </a:lnTo>
                  <a:lnTo>
                    <a:pt x="8" y="360"/>
                  </a:lnTo>
                  <a:lnTo>
                    <a:pt x="8" y="328"/>
                  </a:lnTo>
                  <a:lnTo>
                    <a:pt x="0" y="320"/>
                  </a:lnTo>
                  <a:lnTo>
                    <a:pt x="0" y="288"/>
                  </a:lnTo>
                  <a:lnTo>
                    <a:pt x="40" y="288"/>
                  </a:lnTo>
                  <a:lnTo>
                    <a:pt x="48" y="280"/>
                  </a:lnTo>
                  <a:lnTo>
                    <a:pt x="72" y="280"/>
                  </a:lnTo>
                  <a:lnTo>
                    <a:pt x="80" y="272"/>
                  </a:lnTo>
                  <a:lnTo>
                    <a:pt x="88" y="272"/>
                  </a:lnTo>
                  <a:lnTo>
                    <a:pt x="104" y="256"/>
                  </a:lnTo>
                  <a:lnTo>
                    <a:pt x="104" y="248"/>
                  </a:lnTo>
                  <a:lnTo>
                    <a:pt x="120" y="232"/>
                  </a:lnTo>
                  <a:lnTo>
                    <a:pt x="120" y="208"/>
                  </a:lnTo>
                  <a:lnTo>
                    <a:pt x="128" y="200"/>
                  </a:lnTo>
                  <a:lnTo>
                    <a:pt x="128" y="184"/>
                  </a:lnTo>
                  <a:lnTo>
                    <a:pt x="136" y="176"/>
                  </a:lnTo>
                  <a:lnTo>
                    <a:pt x="136" y="160"/>
                  </a:lnTo>
                  <a:lnTo>
                    <a:pt x="144" y="152"/>
                  </a:lnTo>
                  <a:lnTo>
                    <a:pt x="144" y="136"/>
                  </a:lnTo>
                  <a:lnTo>
                    <a:pt x="160" y="120"/>
                  </a:lnTo>
                  <a:lnTo>
                    <a:pt x="160" y="112"/>
                  </a:lnTo>
                  <a:lnTo>
                    <a:pt x="176" y="96"/>
                  </a:lnTo>
                  <a:lnTo>
                    <a:pt x="184" y="96"/>
                  </a:lnTo>
                  <a:lnTo>
                    <a:pt x="208" y="72"/>
                  </a:lnTo>
                  <a:lnTo>
                    <a:pt x="224" y="72"/>
                  </a:lnTo>
                  <a:lnTo>
                    <a:pt x="232" y="64"/>
                  </a:lnTo>
                  <a:lnTo>
                    <a:pt x="264" y="64"/>
                  </a:lnTo>
                  <a:lnTo>
                    <a:pt x="288" y="40"/>
                  </a:lnTo>
                  <a:lnTo>
                    <a:pt x="288" y="32"/>
                  </a:lnTo>
                  <a:lnTo>
                    <a:pt x="296" y="24"/>
                  </a:lnTo>
                  <a:lnTo>
                    <a:pt x="296" y="8"/>
                  </a:lnTo>
                  <a:lnTo>
                    <a:pt x="304" y="0"/>
                  </a:lnTo>
                  <a:close/>
                </a:path>
              </a:pathLst>
            </a:custGeom>
            <a:solidFill>
              <a:srgbClr val="C0C0C0">
                <a:alpha val="70195"/>
              </a:srgbClr>
            </a:solidFill>
            <a:ln w="12700">
              <a:noFill/>
              <a:round/>
              <a:headEnd/>
              <a:tailEnd/>
            </a:ln>
          </p:spPr>
          <p:txBody>
            <a:bodyPr/>
            <a:lstStyle/>
            <a:p>
              <a:endParaRPr lang="ja-JP" altLang="en-US"/>
            </a:p>
          </p:txBody>
        </p:sp>
        <p:sp>
          <p:nvSpPr>
            <p:cNvPr id="45" name="Freeform 47"/>
            <p:cNvSpPr>
              <a:spLocks noChangeAspect="1"/>
            </p:cNvSpPr>
            <p:nvPr/>
          </p:nvSpPr>
          <p:spPr bwMode="auto">
            <a:xfrm>
              <a:off x="954" y="3208"/>
              <a:ext cx="272" cy="144"/>
            </a:xfrm>
            <a:custGeom>
              <a:avLst/>
              <a:gdLst>
                <a:gd name="T0" fmla="*/ 240 w 272"/>
                <a:gd name="T1" fmla="*/ 0 h 144"/>
                <a:gd name="T2" fmla="*/ 256 w 272"/>
                <a:gd name="T3" fmla="*/ 16 h 144"/>
                <a:gd name="T4" fmla="*/ 256 w 272"/>
                <a:gd name="T5" fmla="*/ 24 h 144"/>
                <a:gd name="T6" fmla="*/ 264 w 272"/>
                <a:gd name="T7" fmla="*/ 32 h 144"/>
                <a:gd name="T8" fmla="*/ 264 w 272"/>
                <a:gd name="T9" fmla="*/ 64 h 144"/>
                <a:gd name="T10" fmla="*/ 272 w 272"/>
                <a:gd name="T11" fmla="*/ 72 h 144"/>
                <a:gd name="T12" fmla="*/ 272 w 272"/>
                <a:gd name="T13" fmla="*/ 136 h 144"/>
                <a:gd name="T14" fmla="*/ 264 w 272"/>
                <a:gd name="T15" fmla="*/ 144 h 144"/>
                <a:gd name="T16" fmla="*/ 248 w 272"/>
                <a:gd name="T17" fmla="*/ 144 h 144"/>
                <a:gd name="T18" fmla="*/ 240 w 272"/>
                <a:gd name="T19" fmla="*/ 136 h 144"/>
                <a:gd name="T20" fmla="*/ 224 w 272"/>
                <a:gd name="T21" fmla="*/ 136 h 144"/>
                <a:gd name="T22" fmla="*/ 216 w 272"/>
                <a:gd name="T23" fmla="*/ 128 h 144"/>
                <a:gd name="T24" fmla="*/ 216 w 272"/>
                <a:gd name="T25" fmla="*/ 120 h 144"/>
                <a:gd name="T26" fmla="*/ 208 w 272"/>
                <a:gd name="T27" fmla="*/ 112 h 144"/>
                <a:gd name="T28" fmla="*/ 184 w 272"/>
                <a:gd name="T29" fmla="*/ 112 h 144"/>
                <a:gd name="T30" fmla="*/ 176 w 272"/>
                <a:gd name="T31" fmla="*/ 104 h 144"/>
                <a:gd name="T32" fmla="*/ 136 w 272"/>
                <a:gd name="T33" fmla="*/ 104 h 144"/>
                <a:gd name="T34" fmla="*/ 128 w 272"/>
                <a:gd name="T35" fmla="*/ 112 h 144"/>
                <a:gd name="T36" fmla="*/ 120 w 272"/>
                <a:gd name="T37" fmla="*/ 112 h 144"/>
                <a:gd name="T38" fmla="*/ 112 w 272"/>
                <a:gd name="T39" fmla="*/ 120 h 144"/>
                <a:gd name="T40" fmla="*/ 112 w 272"/>
                <a:gd name="T41" fmla="*/ 136 h 144"/>
                <a:gd name="T42" fmla="*/ 104 w 272"/>
                <a:gd name="T43" fmla="*/ 144 h 144"/>
                <a:gd name="T44" fmla="*/ 88 w 272"/>
                <a:gd name="T45" fmla="*/ 144 h 144"/>
                <a:gd name="T46" fmla="*/ 80 w 272"/>
                <a:gd name="T47" fmla="*/ 136 h 144"/>
                <a:gd name="T48" fmla="*/ 80 w 272"/>
                <a:gd name="T49" fmla="*/ 120 h 144"/>
                <a:gd name="T50" fmla="*/ 72 w 272"/>
                <a:gd name="T51" fmla="*/ 112 h 144"/>
                <a:gd name="T52" fmla="*/ 64 w 272"/>
                <a:gd name="T53" fmla="*/ 112 h 144"/>
                <a:gd name="T54" fmla="*/ 56 w 272"/>
                <a:gd name="T55" fmla="*/ 120 h 144"/>
                <a:gd name="T56" fmla="*/ 56 w 272"/>
                <a:gd name="T57" fmla="*/ 128 h 144"/>
                <a:gd name="T58" fmla="*/ 48 w 272"/>
                <a:gd name="T59" fmla="*/ 136 h 144"/>
                <a:gd name="T60" fmla="*/ 40 w 272"/>
                <a:gd name="T61" fmla="*/ 136 h 144"/>
                <a:gd name="T62" fmla="*/ 32 w 272"/>
                <a:gd name="T63" fmla="*/ 144 h 144"/>
                <a:gd name="T64" fmla="*/ 8 w 272"/>
                <a:gd name="T65" fmla="*/ 144 h 144"/>
                <a:gd name="T66" fmla="*/ 0 w 272"/>
                <a:gd name="T67" fmla="*/ 136 h 144"/>
                <a:gd name="T68" fmla="*/ 8 w 272"/>
                <a:gd name="T69" fmla="*/ 128 h 144"/>
                <a:gd name="T70" fmla="*/ 8 w 272"/>
                <a:gd name="T71" fmla="*/ 96 h 144"/>
                <a:gd name="T72" fmla="*/ 16 w 272"/>
                <a:gd name="T73" fmla="*/ 88 h 144"/>
                <a:gd name="T74" fmla="*/ 32 w 272"/>
                <a:gd name="T75" fmla="*/ 88 h 144"/>
                <a:gd name="T76" fmla="*/ 56 w 272"/>
                <a:gd name="T77" fmla="*/ 64 h 144"/>
                <a:gd name="T78" fmla="*/ 72 w 272"/>
                <a:gd name="T79" fmla="*/ 64 h 144"/>
                <a:gd name="T80" fmla="*/ 96 w 272"/>
                <a:gd name="T81" fmla="*/ 88 h 144"/>
                <a:gd name="T82" fmla="*/ 112 w 272"/>
                <a:gd name="T83" fmla="*/ 88 h 144"/>
                <a:gd name="T84" fmla="*/ 128 w 272"/>
                <a:gd name="T85" fmla="*/ 72 h 144"/>
                <a:gd name="T86" fmla="*/ 136 w 272"/>
                <a:gd name="T87" fmla="*/ 72 h 144"/>
                <a:gd name="T88" fmla="*/ 144 w 272"/>
                <a:gd name="T89" fmla="*/ 64 h 144"/>
                <a:gd name="T90" fmla="*/ 160 w 272"/>
                <a:gd name="T91" fmla="*/ 64 h 144"/>
                <a:gd name="T92" fmla="*/ 168 w 272"/>
                <a:gd name="T93" fmla="*/ 56 h 144"/>
                <a:gd name="T94" fmla="*/ 184 w 272"/>
                <a:gd name="T95" fmla="*/ 56 h 144"/>
                <a:gd name="T96" fmla="*/ 192 w 272"/>
                <a:gd name="T97" fmla="*/ 48 h 144"/>
                <a:gd name="T98" fmla="*/ 200 w 272"/>
                <a:gd name="T99" fmla="*/ 48 h 144"/>
                <a:gd name="T100" fmla="*/ 232 w 272"/>
                <a:gd name="T101" fmla="*/ 16 h 144"/>
                <a:gd name="T102" fmla="*/ 232 w 272"/>
                <a:gd name="T103" fmla="*/ 8 h 144"/>
                <a:gd name="T104" fmla="*/ 240 w 272"/>
                <a:gd name="T105" fmla="*/ 0 h 1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144"/>
                <a:gd name="T161" fmla="*/ 272 w 272"/>
                <a:gd name="T162" fmla="*/ 144 h 1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144">
                  <a:moveTo>
                    <a:pt x="240" y="0"/>
                  </a:moveTo>
                  <a:lnTo>
                    <a:pt x="256" y="16"/>
                  </a:lnTo>
                  <a:lnTo>
                    <a:pt x="256" y="24"/>
                  </a:lnTo>
                  <a:lnTo>
                    <a:pt x="264" y="32"/>
                  </a:lnTo>
                  <a:lnTo>
                    <a:pt x="264" y="64"/>
                  </a:lnTo>
                  <a:lnTo>
                    <a:pt x="272" y="72"/>
                  </a:lnTo>
                  <a:lnTo>
                    <a:pt x="272" y="136"/>
                  </a:lnTo>
                  <a:lnTo>
                    <a:pt x="264" y="144"/>
                  </a:lnTo>
                  <a:lnTo>
                    <a:pt x="248" y="144"/>
                  </a:lnTo>
                  <a:lnTo>
                    <a:pt x="240" y="136"/>
                  </a:lnTo>
                  <a:lnTo>
                    <a:pt x="224" y="136"/>
                  </a:lnTo>
                  <a:lnTo>
                    <a:pt x="216" y="128"/>
                  </a:lnTo>
                  <a:lnTo>
                    <a:pt x="216" y="120"/>
                  </a:lnTo>
                  <a:lnTo>
                    <a:pt x="208" y="112"/>
                  </a:lnTo>
                  <a:lnTo>
                    <a:pt x="184" y="112"/>
                  </a:lnTo>
                  <a:lnTo>
                    <a:pt x="176" y="104"/>
                  </a:lnTo>
                  <a:lnTo>
                    <a:pt x="136" y="104"/>
                  </a:lnTo>
                  <a:lnTo>
                    <a:pt x="128" y="112"/>
                  </a:lnTo>
                  <a:lnTo>
                    <a:pt x="120" y="112"/>
                  </a:lnTo>
                  <a:lnTo>
                    <a:pt x="112" y="120"/>
                  </a:lnTo>
                  <a:lnTo>
                    <a:pt x="112" y="136"/>
                  </a:lnTo>
                  <a:lnTo>
                    <a:pt x="104" y="144"/>
                  </a:lnTo>
                  <a:lnTo>
                    <a:pt x="88" y="144"/>
                  </a:lnTo>
                  <a:lnTo>
                    <a:pt x="80" y="136"/>
                  </a:lnTo>
                  <a:lnTo>
                    <a:pt x="80" y="120"/>
                  </a:lnTo>
                  <a:lnTo>
                    <a:pt x="72" y="112"/>
                  </a:lnTo>
                  <a:lnTo>
                    <a:pt x="64" y="112"/>
                  </a:lnTo>
                  <a:lnTo>
                    <a:pt x="56" y="120"/>
                  </a:lnTo>
                  <a:lnTo>
                    <a:pt x="56" y="128"/>
                  </a:lnTo>
                  <a:lnTo>
                    <a:pt x="48" y="136"/>
                  </a:lnTo>
                  <a:lnTo>
                    <a:pt x="40" y="136"/>
                  </a:lnTo>
                  <a:lnTo>
                    <a:pt x="32" y="144"/>
                  </a:lnTo>
                  <a:lnTo>
                    <a:pt x="8" y="144"/>
                  </a:lnTo>
                  <a:lnTo>
                    <a:pt x="0" y="136"/>
                  </a:lnTo>
                  <a:lnTo>
                    <a:pt x="8" y="128"/>
                  </a:lnTo>
                  <a:lnTo>
                    <a:pt x="8" y="96"/>
                  </a:lnTo>
                  <a:lnTo>
                    <a:pt x="16" y="88"/>
                  </a:lnTo>
                  <a:lnTo>
                    <a:pt x="32" y="88"/>
                  </a:lnTo>
                  <a:lnTo>
                    <a:pt x="56" y="64"/>
                  </a:lnTo>
                  <a:lnTo>
                    <a:pt x="72" y="64"/>
                  </a:lnTo>
                  <a:lnTo>
                    <a:pt x="96" y="88"/>
                  </a:lnTo>
                  <a:lnTo>
                    <a:pt x="112" y="88"/>
                  </a:lnTo>
                  <a:lnTo>
                    <a:pt x="128" y="72"/>
                  </a:lnTo>
                  <a:lnTo>
                    <a:pt x="136" y="72"/>
                  </a:lnTo>
                  <a:lnTo>
                    <a:pt x="144" y="64"/>
                  </a:lnTo>
                  <a:lnTo>
                    <a:pt x="160" y="64"/>
                  </a:lnTo>
                  <a:lnTo>
                    <a:pt x="168" y="56"/>
                  </a:lnTo>
                  <a:lnTo>
                    <a:pt x="184" y="56"/>
                  </a:lnTo>
                  <a:lnTo>
                    <a:pt x="192" y="48"/>
                  </a:lnTo>
                  <a:lnTo>
                    <a:pt x="200" y="48"/>
                  </a:lnTo>
                  <a:lnTo>
                    <a:pt x="232" y="16"/>
                  </a:lnTo>
                  <a:lnTo>
                    <a:pt x="232" y="8"/>
                  </a:lnTo>
                  <a:lnTo>
                    <a:pt x="240" y="0"/>
                  </a:lnTo>
                  <a:close/>
                </a:path>
              </a:pathLst>
            </a:custGeom>
            <a:solidFill>
              <a:srgbClr val="C0C0C0">
                <a:alpha val="70195"/>
              </a:srgbClr>
            </a:solidFill>
            <a:ln w="12700">
              <a:noFill/>
              <a:round/>
              <a:headEnd/>
              <a:tailEnd/>
            </a:ln>
          </p:spPr>
          <p:txBody>
            <a:bodyPr/>
            <a:lstStyle/>
            <a:p>
              <a:endParaRPr lang="ja-JP" altLang="en-US"/>
            </a:p>
          </p:txBody>
        </p:sp>
        <p:sp>
          <p:nvSpPr>
            <p:cNvPr id="46" name="Freeform 48"/>
            <p:cNvSpPr>
              <a:spLocks noChangeAspect="1"/>
            </p:cNvSpPr>
            <p:nvPr/>
          </p:nvSpPr>
          <p:spPr bwMode="auto">
            <a:xfrm>
              <a:off x="986" y="3032"/>
              <a:ext cx="208" cy="264"/>
            </a:xfrm>
            <a:custGeom>
              <a:avLst/>
              <a:gdLst>
                <a:gd name="T0" fmla="*/ 128 w 208"/>
                <a:gd name="T1" fmla="*/ 0 h 264"/>
                <a:gd name="T2" fmla="*/ 144 w 208"/>
                <a:gd name="T3" fmla="*/ 0 h 264"/>
                <a:gd name="T4" fmla="*/ 152 w 208"/>
                <a:gd name="T5" fmla="*/ 8 h 264"/>
                <a:gd name="T6" fmla="*/ 152 w 208"/>
                <a:gd name="T7" fmla="*/ 48 h 264"/>
                <a:gd name="T8" fmla="*/ 136 w 208"/>
                <a:gd name="T9" fmla="*/ 64 h 264"/>
                <a:gd name="T10" fmla="*/ 136 w 208"/>
                <a:gd name="T11" fmla="*/ 72 h 264"/>
                <a:gd name="T12" fmla="*/ 128 w 208"/>
                <a:gd name="T13" fmla="*/ 80 h 264"/>
                <a:gd name="T14" fmla="*/ 128 w 208"/>
                <a:gd name="T15" fmla="*/ 104 h 264"/>
                <a:gd name="T16" fmla="*/ 144 w 208"/>
                <a:gd name="T17" fmla="*/ 120 h 264"/>
                <a:gd name="T18" fmla="*/ 152 w 208"/>
                <a:gd name="T19" fmla="*/ 120 h 264"/>
                <a:gd name="T20" fmla="*/ 160 w 208"/>
                <a:gd name="T21" fmla="*/ 128 h 264"/>
                <a:gd name="T22" fmla="*/ 176 w 208"/>
                <a:gd name="T23" fmla="*/ 128 h 264"/>
                <a:gd name="T24" fmla="*/ 184 w 208"/>
                <a:gd name="T25" fmla="*/ 136 h 264"/>
                <a:gd name="T26" fmla="*/ 208 w 208"/>
                <a:gd name="T27" fmla="*/ 136 h 264"/>
                <a:gd name="T28" fmla="*/ 208 w 208"/>
                <a:gd name="T29" fmla="*/ 176 h 264"/>
                <a:gd name="T30" fmla="*/ 200 w 208"/>
                <a:gd name="T31" fmla="*/ 184 h 264"/>
                <a:gd name="T32" fmla="*/ 200 w 208"/>
                <a:gd name="T33" fmla="*/ 192 h 264"/>
                <a:gd name="T34" fmla="*/ 168 w 208"/>
                <a:gd name="T35" fmla="*/ 224 h 264"/>
                <a:gd name="T36" fmla="*/ 160 w 208"/>
                <a:gd name="T37" fmla="*/ 224 h 264"/>
                <a:gd name="T38" fmla="*/ 152 w 208"/>
                <a:gd name="T39" fmla="*/ 232 h 264"/>
                <a:gd name="T40" fmla="*/ 136 w 208"/>
                <a:gd name="T41" fmla="*/ 232 h 264"/>
                <a:gd name="T42" fmla="*/ 128 w 208"/>
                <a:gd name="T43" fmla="*/ 240 h 264"/>
                <a:gd name="T44" fmla="*/ 112 w 208"/>
                <a:gd name="T45" fmla="*/ 240 h 264"/>
                <a:gd name="T46" fmla="*/ 104 w 208"/>
                <a:gd name="T47" fmla="*/ 248 h 264"/>
                <a:gd name="T48" fmla="*/ 96 w 208"/>
                <a:gd name="T49" fmla="*/ 248 h 264"/>
                <a:gd name="T50" fmla="*/ 80 w 208"/>
                <a:gd name="T51" fmla="*/ 264 h 264"/>
                <a:gd name="T52" fmla="*/ 64 w 208"/>
                <a:gd name="T53" fmla="*/ 264 h 264"/>
                <a:gd name="T54" fmla="*/ 40 w 208"/>
                <a:gd name="T55" fmla="*/ 240 h 264"/>
                <a:gd name="T56" fmla="*/ 24 w 208"/>
                <a:gd name="T57" fmla="*/ 240 h 264"/>
                <a:gd name="T58" fmla="*/ 24 w 208"/>
                <a:gd name="T59" fmla="*/ 208 h 264"/>
                <a:gd name="T60" fmla="*/ 16 w 208"/>
                <a:gd name="T61" fmla="*/ 200 h 264"/>
                <a:gd name="T62" fmla="*/ 16 w 208"/>
                <a:gd name="T63" fmla="*/ 184 h 264"/>
                <a:gd name="T64" fmla="*/ 8 w 208"/>
                <a:gd name="T65" fmla="*/ 176 h 264"/>
                <a:gd name="T66" fmla="*/ 8 w 208"/>
                <a:gd name="T67" fmla="*/ 160 h 264"/>
                <a:gd name="T68" fmla="*/ 0 w 208"/>
                <a:gd name="T69" fmla="*/ 152 h 264"/>
                <a:gd name="T70" fmla="*/ 0 w 208"/>
                <a:gd name="T71" fmla="*/ 104 h 264"/>
                <a:gd name="T72" fmla="*/ 8 w 208"/>
                <a:gd name="T73" fmla="*/ 96 h 264"/>
                <a:gd name="T74" fmla="*/ 24 w 208"/>
                <a:gd name="T75" fmla="*/ 96 h 264"/>
                <a:gd name="T76" fmla="*/ 32 w 208"/>
                <a:gd name="T77" fmla="*/ 88 h 264"/>
                <a:gd name="T78" fmla="*/ 40 w 208"/>
                <a:gd name="T79" fmla="*/ 88 h 264"/>
                <a:gd name="T80" fmla="*/ 48 w 208"/>
                <a:gd name="T81" fmla="*/ 80 h 264"/>
                <a:gd name="T82" fmla="*/ 56 w 208"/>
                <a:gd name="T83" fmla="*/ 80 h 264"/>
                <a:gd name="T84" fmla="*/ 64 w 208"/>
                <a:gd name="T85" fmla="*/ 72 h 264"/>
                <a:gd name="T86" fmla="*/ 72 w 208"/>
                <a:gd name="T87" fmla="*/ 72 h 264"/>
                <a:gd name="T88" fmla="*/ 88 w 208"/>
                <a:gd name="T89" fmla="*/ 56 h 264"/>
                <a:gd name="T90" fmla="*/ 96 w 208"/>
                <a:gd name="T91" fmla="*/ 56 h 264"/>
                <a:gd name="T92" fmla="*/ 104 w 208"/>
                <a:gd name="T93" fmla="*/ 48 h 264"/>
                <a:gd name="T94" fmla="*/ 104 w 208"/>
                <a:gd name="T95" fmla="*/ 32 h 264"/>
                <a:gd name="T96" fmla="*/ 112 w 208"/>
                <a:gd name="T97" fmla="*/ 24 h 264"/>
                <a:gd name="T98" fmla="*/ 112 w 208"/>
                <a:gd name="T99" fmla="*/ 16 h 264"/>
                <a:gd name="T100" fmla="*/ 128 w 208"/>
                <a:gd name="T101" fmla="*/ 0 h 2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8"/>
                <a:gd name="T154" fmla="*/ 0 h 264"/>
                <a:gd name="T155" fmla="*/ 208 w 208"/>
                <a:gd name="T156" fmla="*/ 264 h 2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8" h="264">
                  <a:moveTo>
                    <a:pt x="128" y="0"/>
                  </a:moveTo>
                  <a:lnTo>
                    <a:pt x="144" y="0"/>
                  </a:lnTo>
                  <a:lnTo>
                    <a:pt x="152" y="8"/>
                  </a:lnTo>
                  <a:lnTo>
                    <a:pt x="152" y="48"/>
                  </a:lnTo>
                  <a:lnTo>
                    <a:pt x="136" y="64"/>
                  </a:lnTo>
                  <a:lnTo>
                    <a:pt x="136" y="72"/>
                  </a:lnTo>
                  <a:lnTo>
                    <a:pt x="128" y="80"/>
                  </a:lnTo>
                  <a:lnTo>
                    <a:pt x="128" y="104"/>
                  </a:lnTo>
                  <a:lnTo>
                    <a:pt x="144" y="120"/>
                  </a:lnTo>
                  <a:lnTo>
                    <a:pt x="152" y="120"/>
                  </a:lnTo>
                  <a:lnTo>
                    <a:pt x="160" y="128"/>
                  </a:lnTo>
                  <a:lnTo>
                    <a:pt x="176" y="128"/>
                  </a:lnTo>
                  <a:lnTo>
                    <a:pt x="184" y="136"/>
                  </a:lnTo>
                  <a:lnTo>
                    <a:pt x="208" y="136"/>
                  </a:lnTo>
                  <a:lnTo>
                    <a:pt x="208" y="176"/>
                  </a:lnTo>
                  <a:lnTo>
                    <a:pt x="200" y="184"/>
                  </a:lnTo>
                  <a:lnTo>
                    <a:pt x="200" y="192"/>
                  </a:lnTo>
                  <a:lnTo>
                    <a:pt x="168" y="224"/>
                  </a:lnTo>
                  <a:lnTo>
                    <a:pt x="160" y="224"/>
                  </a:lnTo>
                  <a:lnTo>
                    <a:pt x="152" y="232"/>
                  </a:lnTo>
                  <a:lnTo>
                    <a:pt x="136" y="232"/>
                  </a:lnTo>
                  <a:lnTo>
                    <a:pt x="128" y="240"/>
                  </a:lnTo>
                  <a:lnTo>
                    <a:pt x="112" y="240"/>
                  </a:lnTo>
                  <a:lnTo>
                    <a:pt x="104" y="248"/>
                  </a:lnTo>
                  <a:lnTo>
                    <a:pt x="96" y="248"/>
                  </a:lnTo>
                  <a:lnTo>
                    <a:pt x="80" y="264"/>
                  </a:lnTo>
                  <a:lnTo>
                    <a:pt x="64" y="264"/>
                  </a:lnTo>
                  <a:lnTo>
                    <a:pt x="40" y="240"/>
                  </a:lnTo>
                  <a:lnTo>
                    <a:pt x="24" y="240"/>
                  </a:lnTo>
                  <a:lnTo>
                    <a:pt x="24" y="208"/>
                  </a:lnTo>
                  <a:lnTo>
                    <a:pt x="16" y="200"/>
                  </a:lnTo>
                  <a:lnTo>
                    <a:pt x="16" y="184"/>
                  </a:lnTo>
                  <a:lnTo>
                    <a:pt x="8" y="176"/>
                  </a:lnTo>
                  <a:lnTo>
                    <a:pt x="8" y="160"/>
                  </a:lnTo>
                  <a:lnTo>
                    <a:pt x="0" y="152"/>
                  </a:lnTo>
                  <a:lnTo>
                    <a:pt x="0" y="104"/>
                  </a:lnTo>
                  <a:lnTo>
                    <a:pt x="8" y="96"/>
                  </a:lnTo>
                  <a:lnTo>
                    <a:pt x="24" y="96"/>
                  </a:lnTo>
                  <a:lnTo>
                    <a:pt x="32" y="88"/>
                  </a:lnTo>
                  <a:lnTo>
                    <a:pt x="40" y="88"/>
                  </a:lnTo>
                  <a:lnTo>
                    <a:pt x="48" y="80"/>
                  </a:lnTo>
                  <a:lnTo>
                    <a:pt x="56" y="80"/>
                  </a:lnTo>
                  <a:lnTo>
                    <a:pt x="64" y="72"/>
                  </a:lnTo>
                  <a:lnTo>
                    <a:pt x="72" y="72"/>
                  </a:lnTo>
                  <a:lnTo>
                    <a:pt x="88" y="56"/>
                  </a:lnTo>
                  <a:lnTo>
                    <a:pt x="96" y="56"/>
                  </a:lnTo>
                  <a:lnTo>
                    <a:pt x="104" y="48"/>
                  </a:lnTo>
                  <a:lnTo>
                    <a:pt x="104" y="32"/>
                  </a:lnTo>
                  <a:lnTo>
                    <a:pt x="112" y="24"/>
                  </a:lnTo>
                  <a:lnTo>
                    <a:pt x="112" y="16"/>
                  </a:lnTo>
                  <a:lnTo>
                    <a:pt x="128" y="0"/>
                  </a:lnTo>
                  <a:close/>
                </a:path>
              </a:pathLst>
            </a:custGeom>
            <a:solidFill>
              <a:srgbClr val="C0C0C0">
                <a:alpha val="70195"/>
              </a:srgbClr>
            </a:solidFill>
            <a:ln w="12700">
              <a:noFill/>
              <a:round/>
              <a:headEnd/>
              <a:tailEnd/>
            </a:ln>
          </p:spPr>
          <p:txBody>
            <a:bodyPr/>
            <a:lstStyle/>
            <a:p>
              <a:endParaRPr lang="ja-JP" altLang="en-US"/>
            </a:p>
          </p:txBody>
        </p:sp>
        <p:sp>
          <p:nvSpPr>
            <p:cNvPr id="47" name="Freeform 49"/>
            <p:cNvSpPr>
              <a:spLocks noChangeAspect="1"/>
            </p:cNvSpPr>
            <p:nvPr/>
          </p:nvSpPr>
          <p:spPr bwMode="auto">
            <a:xfrm>
              <a:off x="930" y="2848"/>
              <a:ext cx="400" cy="320"/>
            </a:xfrm>
            <a:custGeom>
              <a:avLst/>
              <a:gdLst>
                <a:gd name="T0" fmla="*/ 184 w 400"/>
                <a:gd name="T1" fmla="*/ 0 h 320"/>
                <a:gd name="T2" fmla="*/ 200 w 400"/>
                <a:gd name="T3" fmla="*/ 8 h 320"/>
                <a:gd name="T4" fmla="*/ 208 w 400"/>
                <a:gd name="T5" fmla="*/ 32 h 320"/>
                <a:gd name="T6" fmla="*/ 216 w 400"/>
                <a:gd name="T7" fmla="*/ 56 h 320"/>
                <a:gd name="T8" fmla="*/ 264 w 400"/>
                <a:gd name="T9" fmla="*/ 80 h 320"/>
                <a:gd name="T10" fmla="*/ 272 w 400"/>
                <a:gd name="T11" fmla="*/ 56 h 320"/>
                <a:gd name="T12" fmla="*/ 280 w 400"/>
                <a:gd name="T13" fmla="*/ 40 h 320"/>
                <a:gd name="T14" fmla="*/ 288 w 400"/>
                <a:gd name="T15" fmla="*/ 16 h 320"/>
                <a:gd name="T16" fmla="*/ 304 w 400"/>
                <a:gd name="T17" fmla="*/ 8 h 320"/>
                <a:gd name="T18" fmla="*/ 320 w 400"/>
                <a:gd name="T19" fmla="*/ 16 h 320"/>
                <a:gd name="T20" fmla="*/ 336 w 400"/>
                <a:gd name="T21" fmla="*/ 24 h 320"/>
                <a:gd name="T22" fmla="*/ 384 w 400"/>
                <a:gd name="T23" fmla="*/ 32 h 320"/>
                <a:gd name="T24" fmla="*/ 392 w 400"/>
                <a:gd name="T25" fmla="*/ 48 h 320"/>
                <a:gd name="T26" fmla="*/ 400 w 400"/>
                <a:gd name="T27" fmla="*/ 80 h 320"/>
                <a:gd name="T28" fmla="*/ 392 w 400"/>
                <a:gd name="T29" fmla="*/ 104 h 320"/>
                <a:gd name="T30" fmla="*/ 384 w 400"/>
                <a:gd name="T31" fmla="*/ 120 h 320"/>
                <a:gd name="T32" fmla="*/ 376 w 400"/>
                <a:gd name="T33" fmla="*/ 136 h 320"/>
                <a:gd name="T34" fmla="*/ 368 w 400"/>
                <a:gd name="T35" fmla="*/ 176 h 320"/>
                <a:gd name="T36" fmla="*/ 344 w 400"/>
                <a:gd name="T37" fmla="*/ 184 h 320"/>
                <a:gd name="T38" fmla="*/ 312 w 400"/>
                <a:gd name="T39" fmla="*/ 232 h 320"/>
                <a:gd name="T40" fmla="*/ 296 w 400"/>
                <a:gd name="T41" fmla="*/ 256 h 320"/>
                <a:gd name="T42" fmla="*/ 280 w 400"/>
                <a:gd name="T43" fmla="*/ 280 h 320"/>
                <a:gd name="T44" fmla="*/ 264 w 400"/>
                <a:gd name="T45" fmla="*/ 320 h 320"/>
                <a:gd name="T46" fmla="*/ 232 w 400"/>
                <a:gd name="T47" fmla="*/ 312 h 320"/>
                <a:gd name="T48" fmla="*/ 208 w 400"/>
                <a:gd name="T49" fmla="*/ 304 h 320"/>
                <a:gd name="T50" fmla="*/ 184 w 400"/>
                <a:gd name="T51" fmla="*/ 288 h 320"/>
                <a:gd name="T52" fmla="*/ 192 w 400"/>
                <a:gd name="T53" fmla="*/ 256 h 320"/>
                <a:gd name="T54" fmla="*/ 208 w 400"/>
                <a:gd name="T55" fmla="*/ 232 h 320"/>
                <a:gd name="T56" fmla="*/ 200 w 400"/>
                <a:gd name="T57" fmla="*/ 184 h 320"/>
                <a:gd name="T58" fmla="*/ 168 w 400"/>
                <a:gd name="T59" fmla="*/ 200 h 320"/>
                <a:gd name="T60" fmla="*/ 160 w 400"/>
                <a:gd name="T61" fmla="*/ 216 h 320"/>
                <a:gd name="T62" fmla="*/ 152 w 400"/>
                <a:gd name="T63" fmla="*/ 240 h 320"/>
                <a:gd name="T64" fmla="*/ 128 w 400"/>
                <a:gd name="T65" fmla="*/ 256 h 320"/>
                <a:gd name="T66" fmla="*/ 112 w 400"/>
                <a:gd name="T67" fmla="*/ 264 h 320"/>
                <a:gd name="T68" fmla="*/ 96 w 400"/>
                <a:gd name="T69" fmla="*/ 272 h 320"/>
                <a:gd name="T70" fmla="*/ 80 w 400"/>
                <a:gd name="T71" fmla="*/ 280 h 320"/>
                <a:gd name="T72" fmla="*/ 56 w 400"/>
                <a:gd name="T73" fmla="*/ 288 h 320"/>
                <a:gd name="T74" fmla="*/ 40 w 400"/>
                <a:gd name="T75" fmla="*/ 264 h 320"/>
                <a:gd name="T76" fmla="*/ 32 w 400"/>
                <a:gd name="T77" fmla="*/ 224 h 320"/>
                <a:gd name="T78" fmla="*/ 8 w 400"/>
                <a:gd name="T79" fmla="*/ 184 h 320"/>
                <a:gd name="T80" fmla="*/ 0 w 400"/>
                <a:gd name="T81" fmla="*/ 160 h 320"/>
                <a:gd name="T82" fmla="*/ 8 w 400"/>
                <a:gd name="T83" fmla="*/ 136 h 320"/>
                <a:gd name="T84" fmla="*/ 40 w 400"/>
                <a:gd name="T85" fmla="*/ 96 h 320"/>
                <a:gd name="T86" fmla="*/ 56 w 400"/>
                <a:gd name="T87" fmla="*/ 64 h 320"/>
                <a:gd name="T88" fmla="*/ 64 w 400"/>
                <a:gd name="T89" fmla="*/ 48 h 320"/>
                <a:gd name="T90" fmla="*/ 88 w 400"/>
                <a:gd name="T91" fmla="*/ 16 h 320"/>
                <a:gd name="T92" fmla="*/ 112 w 400"/>
                <a:gd name="T93" fmla="*/ 8 h 320"/>
                <a:gd name="T94" fmla="*/ 144 w 400"/>
                <a:gd name="T95" fmla="*/ 0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0"/>
                <a:gd name="T145" fmla="*/ 0 h 320"/>
                <a:gd name="T146" fmla="*/ 400 w 400"/>
                <a:gd name="T147" fmla="*/ 320 h 3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0" h="320">
                  <a:moveTo>
                    <a:pt x="144" y="0"/>
                  </a:moveTo>
                  <a:lnTo>
                    <a:pt x="184" y="0"/>
                  </a:lnTo>
                  <a:lnTo>
                    <a:pt x="192" y="8"/>
                  </a:lnTo>
                  <a:lnTo>
                    <a:pt x="200" y="8"/>
                  </a:lnTo>
                  <a:lnTo>
                    <a:pt x="208" y="16"/>
                  </a:lnTo>
                  <a:lnTo>
                    <a:pt x="208" y="32"/>
                  </a:lnTo>
                  <a:lnTo>
                    <a:pt x="216" y="40"/>
                  </a:lnTo>
                  <a:lnTo>
                    <a:pt x="216" y="56"/>
                  </a:lnTo>
                  <a:lnTo>
                    <a:pt x="240" y="80"/>
                  </a:lnTo>
                  <a:lnTo>
                    <a:pt x="264" y="80"/>
                  </a:lnTo>
                  <a:lnTo>
                    <a:pt x="272" y="72"/>
                  </a:lnTo>
                  <a:lnTo>
                    <a:pt x="272" y="56"/>
                  </a:lnTo>
                  <a:lnTo>
                    <a:pt x="280" y="48"/>
                  </a:lnTo>
                  <a:lnTo>
                    <a:pt x="280" y="40"/>
                  </a:lnTo>
                  <a:lnTo>
                    <a:pt x="288" y="32"/>
                  </a:lnTo>
                  <a:lnTo>
                    <a:pt x="288" y="16"/>
                  </a:lnTo>
                  <a:lnTo>
                    <a:pt x="296" y="8"/>
                  </a:lnTo>
                  <a:lnTo>
                    <a:pt x="304" y="8"/>
                  </a:lnTo>
                  <a:lnTo>
                    <a:pt x="312" y="16"/>
                  </a:lnTo>
                  <a:lnTo>
                    <a:pt x="320" y="16"/>
                  </a:lnTo>
                  <a:lnTo>
                    <a:pt x="328" y="24"/>
                  </a:lnTo>
                  <a:lnTo>
                    <a:pt x="336" y="24"/>
                  </a:lnTo>
                  <a:lnTo>
                    <a:pt x="344" y="32"/>
                  </a:lnTo>
                  <a:lnTo>
                    <a:pt x="384" y="32"/>
                  </a:lnTo>
                  <a:lnTo>
                    <a:pt x="392" y="40"/>
                  </a:lnTo>
                  <a:lnTo>
                    <a:pt x="392" y="48"/>
                  </a:lnTo>
                  <a:lnTo>
                    <a:pt x="400" y="56"/>
                  </a:lnTo>
                  <a:lnTo>
                    <a:pt x="400" y="80"/>
                  </a:lnTo>
                  <a:lnTo>
                    <a:pt x="392" y="88"/>
                  </a:lnTo>
                  <a:lnTo>
                    <a:pt x="392" y="104"/>
                  </a:lnTo>
                  <a:lnTo>
                    <a:pt x="384" y="112"/>
                  </a:lnTo>
                  <a:lnTo>
                    <a:pt x="384" y="120"/>
                  </a:lnTo>
                  <a:lnTo>
                    <a:pt x="376" y="128"/>
                  </a:lnTo>
                  <a:lnTo>
                    <a:pt x="376" y="136"/>
                  </a:lnTo>
                  <a:lnTo>
                    <a:pt x="368" y="144"/>
                  </a:lnTo>
                  <a:lnTo>
                    <a:pt x="368" y="176"/>
                  </a:lnTo>
                  <a:lnTo>
                    <a:pt x="360" y="184"/>
                  </a:lnTo>
                  <a:lnTo>
                    <a:pt x="344" y="184"/>
                  </a:lnTo>
                  <a:lnTo>
                    <a:pt x="312" y="216"/>
                  </a:lnTo>
                  <a:lnTo>
                    <a:pt x="312" y="232"/>
                  </a:lnTo>
                  <a:lnTo>
                    <a:pt x="296" y="248"/>
                  </a:lnTo>
                  <a:lnTo>
                    <a:pt x="296" y="256"/>
                  </a:lnTo>
                  <a:lnTo>
                    <a:pt x="280" y="272"/>
                  </a:lnTo>
                  <a:lnTo>
                    <a:pt x="280" y="280"/>
                  </a:lnTo>
                  <a:lnTo>
                    <a:pt x="264" y="296"/>
                  </a:lnTo>
                  <a:lnTo>
                    <a:pt x="264" y="320"/>
                  </a:lnTo>
                  <a:lnTo>
                    <a:pt x="240" y="320"/>
                  </a:lnTo>
                  <a:lnTo>
                    <a:pt x="232" y="312"/>
                  </a:lnTo>
                  <a:lnTo>
                    <a:pt x="216" y="312"/>
                  </a:lnTo>
                  <a:lnTo>
                    <a:pt x="208" y="304"/>
                  </a:lnTo>
                  <a:lnTo>
                    <a:pt x="200" y="304"/>
                  </a:lnTo>
                  <a:lnTo>
                    <a:pt x="184" y="288"/>
                  </a:lnTo>
                  <a:lnTo>
                    <a:pt x="184" y="264"/>
                  </a:lnTo>
                  <a:lnTo>
                    <a:pt x="192" y="256"/>
                  </a:lnTo>
                  <a:lnTo>
                    <a:pt x="192" y="248"/>
                  </a:lnTo>
                  <a:lnTo>
                    <a:pt x="208" y="232"/>
                  </a:lnTo>
                  <a:lnTo>
                    <a:pt x="208" y="192"/>
                  </a:lnTo>
                  <a:lnTo>
                    <a:pt x="200" y="184"/>
                  </a:lnTo>
                  <a:lnTo>
                    <a:pt x="184" y="184"/>
                  </a:lnTo>
                  <a:lnTo>
                    <a:pt x="168" y="200"/>
                  </a:lnTo>
                  <a:lnTo>
                    <a:pt x="168" y="208"/>
                  </a:lnTo>
                  <a:lnTo>
                    <a:pt x="160" y="216"/>
                  </a:lnTo>
                  <a:lnTo>
                    <a:pt x="160" y="232"/>
                  </a:lnTo>
                  <a:lnTo>
                    <a:pt x="152" y="240"/>
                  </a:lnTo>
                  <a:lnTo>
                    <a:pt x="144" y="240"/>
                  </a:lnTo>
                  <a:lnTo>
                    <a:pt x="128" y="256"/>
                  </a:lnTo>
                  <a:lnTo>
                    <a:pt x="120" y="256"/>
                  </a:lnTo>
                  <a:lnTo>
                    <a:pt x="112" y="264"/>
                  </a:lnTo>
                  <a:lnTo>
                    <a:pt x="104" y="264"/>
                  </a:lnTo>
                  <a:lnTo>
                    <a:pt x="96" y="272"/>
                  </a:lnTo>
                  <a:lnTo>
                    <a:pt x="88" y="272"/>
                  </a:lnTo>
                  <a:lnTo>
                    <a:pt x="80" y="280"/>
                  </a:lnTo>
                  <a:lnTo>
                    <a:pt x="64" y="280"/>
                  </a:lnTo>
                  <a:lnTo>
                    <a:pt x="56" y="288"/>
                  </a:lnTo>
                  <a:lnTo>
                    <a:pt x="40" y="272"/>
                  </a:lnTo>
                  <a:lnTo>
                    <a:pt x="40" y="264"/>
                  </a:lnTo>
                  <a:lnTo>
                    <a:pt x="32" y="256"/>
                  </a:lnTo>
                  <a:lnTo>
                    <a:pt x="32" y="224"/>
                  </a:lnTo>
                  <a:lnTo>
                    <a:pt x="8" y="200"/>
                  </a:lnTo>
                  <a:lnTo>
                    <a:pt x="8" y="184"/>
                  </a:lnTo>
                  <a:lnTo>
                    <a:pt x="0" y="176"/>
                  </a:lnTo>
                  <a:lnTo>
                    <a:pt x="0" y="160"/>
                  </a:lnTo>
                  <a:lnTo>
                    <a:pt x="8" y="152"/>
                  </a:lnTo>
                  <a:lnTo>
                    <a:pt x="8" y="136"/>
                  </a:lnTo>
                  <a:lnTo>
                    <a:pt x="40" y="104"/>
                  </a:lnTo>
                  <a:lnTo>
                    <a:pt x="40" y="96"/>
                  </a:lnTo>
                  <a:lnTo>
                    <a:pt x="56" y="80"/>
                  </a:lnTo>
                  <a:lnTo>
                    <a:pt x="56" y="64"/>
                  </a:lnTo>
                  <a:lnTo>
                    <a:pt x="64" y="56"/>
                  </a:lnTo>
                  <a:lnTo>
                    <a:pt x="64" y="48"/>
                  </a:lnTo>
                  <a:lnTo>
                    <a:pt x="88" y="24"/>
                  </a:lnTo>
                  <a:lnTo>
                    <a:pt x="88" y="16"/>
                  </a:lnTo>
                  <a:lnTo>
                    <a:pt x="104" y="16"/>
                  </a:lnTo>
                  <a:lnTo>
                    <a:pt x="112" y="8"/>
                  </a:lnTo>
                  <a:lnTo>
                    <a:pt x="136" y="8"/>
                  </a:lnTo>
                  <a:lnTo>
                    <a:pt x="144" y="0"/>
                  </a:lnTo>
                  <a:close/>
                </a:path>
              </a:pathLst>
            </a:custGeom>
            <a:solidFill>
              <a:srgbClr val="C0C0C0">
                <a:alpha val="70195"/>
              </a:srgbClr>
            </a:solidFill>
            <a:ln w="12700">
              <a:noFill/>
              <a:round/>
              <a:headEnd/>
              <a:tailEnd/>
            </a:ln>
          </p:spPr>
          <p:txBody>
            <a:bodyPr/>
            <a:lstStyle/>
            <a:p>
              <a:endParaRPr lang="ja-JP" altLang="en-US"/>
            </a:p>
          </p:txBody>
        </p:sp>
        <p:sp>
          <p:nvSpPr>
            <p:cNvPr id="48" name="Freeform 50"/>
            <p:cNvSpPr>
              <a:spLocks noChangeAspect="1"/>
            </p:cNvSpPr>
            <p:nvPr/>
          </p:nvSpPr>
          <p:spPr bwMode="auto">
            <a:xfrm>
              <a:off x="1194" y="3024"/>
              <a:ext cx="240" cy="168"/>
            </a:xfrm>
            <a:custGeom>
              <a:avLst/>
              <a:gdLst>
                <a:gd name="T0" fmla="*/ 104 w 240"/>
                <a:gd name="T1" fmla="*/ 0 h 168"/>
                <a:gd name="T2" fmla="*/ 112 w 240"/>
                <a:gd name="T3" fmla="*/ 8 h 168"/>
                <a:gd name="T4" fmla="*/ 120 w 240"/>
                <a:gd name="T5" fmla="*/ 8 h 168"/>
                <a:gd name="T6" fmla="*/ 128 w 240"/>
                <a:gd name="T7" fmla="*/ 16 h 168"/>
                <a:gd name="T8" fmla="*/ 136 w 240"/>
                <a:gd name="T9" fmla="*/ 16 h 168"/>
                <a:gd name="T10" fmla="*/ 152 w 240"/>
                <a:gd name="T11" fmla="*/ 32 h 168"/>
                <a:gd name="T12" fmla="*/ 160 w 240"/>
                <a:gd name="T13" fmla="*/ 32 h 168"/>
                <a:gd name="T14" fmla="*/ 168 w 240"/>
                <a:gd name="T15" fmla="*/ 40 h 168"/>
                <a:gd name="T16" fmla="*/ 184 w 240"/>
                <a:gd name="T17" fmla="*/ 40 h 168"/>
                <a:gd name="T18" fmla="*/ 200 w 240"/>
                <a:gd name="T19" fmla="*/ 56 h 168"/>
                <a:gd name="T20" fmla="*/ 208 w 240"/>
                <a:gd name="T21" fmla="*/ 56 h 168"/>
                <a:gd name="T22" fmla="*/ 216 w 240"/>
                <a:gd name="T23" fmla="*/ 64 h 168"/>
                <a:gd name="T24" fmla="*/ 232 w 240"/>
                <a:gd name="T25" fmla="*/ 64 h 168"/>
                <a:gd name="T26" fmla="*/ 240 w 240"/>
                <a:gd name="T27" fmla="*/ 72 h 168"/>
                <a:gd name="T28" fmla="*/ 240 w 240"/>
                <a:gd name="T29" fmla="*/ 80 h 168"/>
                <a:gd name="T30" fmla="*/ 232 w 240"/>
                <a:gd name="T31" fmla="*/ 88 h 168"/>
                <a:gd name="T32" fmla="*/ 184 w 240"/>
                <a:gd name="T33" fmla="*/ 88 h 168"/>
                <a:gd name="T34" fmla="*/ 176 w 240"/>
                <a:gd name="T35" fmla="*/ 96 h 168"/>
                <a:gd name="T36" fmla="*/ 144 w 240"/>
                <a:gd name="T37" fmla="*/ 96 h 168"/>
                <a:gd name="T38" fmla="*/ 136 w 240"/>
                <a:gd name="T39" fmla="*/ 104 h 168"/>
                <a:gd name="T40" fmla="*/ 112 w 240"/>
                <a:gd name="T41" fmla="*/ 104 h 168"/>
                <a:gd name="T42" fmla="*/ 96 w 240"/>
                <a:gd name="T43" fmla="*/ 120 h 168"/>
                <a:gd name="T44" fmla="*/ 96 w 240"/>
                <a:gd name="T45" fmla="*/ 128 h 168"/>
                <a:gd name="T46" fmla="*/ 88 w 240"/>
                <a:gd name="T47" fmla="*/ 136 h 168"/>
                <a:gd name="T48" fmla="*/ 88 w 240"/>
                <a:gd name="T49" fmla="*/ 144 h 168"/>
                <a:gd name="T50" fmla="*/ 72 w 240"/>
                <a:gd name="T51" fmla="*/ 160 h 168"/>
                <a:gd name="T52" fmla="*/ 64 w 240"/>
                <a:gd name="T53" fmla="*/ 160 h 168"/>
                <a:gd name="T54" fmla="*/ 56 w 240"/>
                <a:gd name="T55" fmla="*/ 168 h 168"/>
                <a:gd name="T56" fmla="*/ 32 w 240"/>
                <a:gd name="T57" fmla="*/ 168 h 168"/>
                <a:gd name="T58" fmla="*/ 24 w 240"/>
                <a:gd name="T59" fmla="*/ 160 h 168"/>
                <a:gd name="T60" fmla="*/ 0 w 240"/>
                <a:gd name="T61" fmla="*/ 160 h 168"/>
                <a:gd name="T62" fmla="*/ 0 w 240"/>
                <a:gd name="T63" fmla="*/ 120 h 168"/>
                <a:gd name="T64" fmla="*/ 16 w 240"/>
                <a:gd name="T65" fmla="*/ 104 h 168"/>
                <a:gd name="T66" fmla="*/ 16 w 240"/>
                <a:gd name="T67" fmla="*/ 96 h 168"/>
                <a:gd name="T68" fmla="*/ 32 w 240"/>
                <a:gd name="T69" fmla="*/ 80 h 168"/>
                <a:gd name="T70" fmla="*/ 32 w 240"/>
                <a:gd name="T71" fmla="*/ 72 h 168"/>
                <a:gd name="T72" fmla="*/ 48 w 240"/>
                <a:gd name="T73" fmla="*/ 56 h 168"/>
                <a:gd name="T74" fmla="*/ 48 w 240"/>
                <a:gd name="T75" fmla="*/ 40 h 168"/>
                <a:gd name="T76" fmla="*/ 80 w 240"/>
                <a:gd name="T77" fmla="*/ 8 h 168"/>
                <a:gd name="T78" fmla="*/ 96 w 240"/>
                <a:gd name="T79" fmla="*/ 8 h 168"/>
                <a:gd name="T80" fmla="*/ 104 w 240"/>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168"/>
                <a:gd name="T125" fmla="*/ 240 w 24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168">
                  <a:moveTo>
                    <a:pt x="104" y="0"/>
                  </a:moveTo>
                  <a:lnTo>
                    <a:pt x="112" y="8"/>
                  </a:lnTo>
                  <a:lnTo>
                    <a:pt x="120" y="8"/>
                  </a:lnTo>
                  <a:lnTo>
                    <a:pt x="128" y="16"/>
                  </a:lnTo>
                  <a:lnTo>
                    <a:pt x="136" y="16"/>
                  </a:lnTo>
                  <a:lnTo>
                    <a:pt x="152" y="32"/>
                  </a:lnTo>
                  <a:lnTo>
                    <a:pt x="160" y="32"/>
                  </a:lnTo>
                  <a:lnTo>
                    <a:pt x="168" y="40"/>
                  </a:lnTo>
                  <a:lnTo>
                    <a:pt x="184" y="40"/>
                  </a:lnTo>
                  <a:lnTo>
                    <a:pt x="200" y="56"/>
                  </a:lnTo>
                  <a:lnTo>
                    <a:pt x="208" y="56"/>
                  </a:lnTo>
                  <a:lnTo>
                    <a:pt x="216" y="64"/>
                  </a:lnTo>
                  <a:lnTo>
                    <a:pt x="232" y="64"/>
                  </a:lnTo>
                  <a:lnTo>
                    <a:pt x="240" y="72"/>
                  </a:lnTo>
                  <a:lnTo>
                    <a:pt x="240" y="80"/>
                  </a:lnTo>
                  <a:lnTo>
                    <a:pt x="232" y="88"/>
                  </a:lnTo>
                  <a:lnTo>
                    <a:pt x="184" y="88"/>
                  </a:lnTo>
                  <a:lnTo>
                    <a:pt x="176" y="96"/>
                  </a:lnTo>
                  <a:lnTo>
                    <a:pt x="144" y="96"/>
                  </a:lnTo>
                  <a:lnTo>
                    <a:pt x="136" y="104"/>
                  </a:lnTo>
                  <a:lnTo>
                    <a:pt x="112" y="104"/>
                  </a:lnTo>
                  <a:lnTo>
                    <a:pt x="96" y="120"/>
                  </a:lnTo>
                  <a:lnTo>
                    <a:pt x="96" y="128"/>
                  </a:lnTo>
                  <a:lnTo>
                    <a:pt x="88" y="136"/>
                  </a:lnTo>
                  <a:lnTo>
                    <a:pt x="88" y="144"/>
                  </a:lnTo>
                  <a:lnTo>
                    <a:pt x="72" y="160"/>
                  </a:lnTo>
                  <a:lnTo>
                    <a:pt x="64" y="160"/>
                  </a:lnTo>
                  <a:lnTo>
                    <a:pt x="56" y="168"/>
                  </a:lnTo>
                  <a:lnTo>
                    <a:pt x="32" y="168"/>
                  </a:lnTo>
                  <a:lnTo>
                    <a:pt x="24" y="160"/>
                  </a:lnTo>
                  <a:lnTo>
                    <a:pt x="0" y="160"/>
                  </a:lnTo>
                  <a:lnTo>
                    <a:pt x="0" y="120"/>
                  </a:lnTo>
                  <a:lnTo>
                    <a:pt x="16" y="104"/>
                  </a:lnTo>
                  <a:lnTo>
                    <a:pt x="16" y="96"/>
                  </a:lnTo>
                  <a:lnTo>
                    <a:pt x="32" y="80"/>
                  </a:lnTo>
                  <a:lnTo>
                    <a:pt x="32" y="72"/>
                  </a:lnTo>
                  <a:lnTo>
                    <a:pt x="48" y="56"/>
                  </a:lnTo>
                  <a:lnTo>
                    <a:pt x="48" y="40"/>
                  </a:lnTo>
                  <a:lnTo>
                    <a:pt x="80" y="8"/>
                  </a:lnTo>
                  <a:lnTo>
                    <a:pt x="96" y="8"/>
                  </a:lnTo>
                  <a:lnTo>
                    <a:pt x="104" y="0"/>
                  </a:lnTo>
                  <a:close/>
                </a:path>
              </a:pathLst>
            </a:custGeom>
            <a:solidFill>
              <a:srgbClr val="C0C0C0">
                <a:alpha val="70195"/>
              </a:srgbClr>
            </a:solidFill>
            <a:ln w="12700">
              <a:noFill/>
              <a:round/>
              <a:headEnd/>
              <a:tailEnd/>
            </a:ln>
          </p:spPr>
          <p:txBody>
            <a:bodyPr/>
            <a:lstStyle/>
            <a:p>
              <a:endParaRPr lang="ja-JP" altLang="en-US"/>
            </a:p>
          </p:txBody>
        </p:sp>
        <p:sp>
          <p:nvSpPr>
            <p:cNvPr id="49" name="Freeform 51"/>
            <p:cNvSpPr>
              <a:spLocks noChangeAspect="1"/>
            </p:cNvSpPr>
            <p:nvPr/>
          </p:nvSpPr>
          <p:spPr bwMode="auto">
            <a:xfrm>
              <a:off x="1658" y="2440"/>
              <a:ext cx="328" cy="384"/>
            </a:xfrm>
            <a:custGeom>
              <a:avLst/>
              <a:gdLst>
                <a:gd name="T0" fmla="*/ 32 w 328"/>
                <a:gd name="T1" fmla="*/ 0 h 384"/>
                <a:gd name="T2" fmla="*/ 40 w 328"/>
                <a:gd name="T3" fmla="*/ 16 h 384"/>
                <a:gd name="T4" fmla="*/ 56 w 328"/>
                <a:gd name="T5" fmla="*/ 48 h 384"/>
                <a:gd name="T6" fmla="*/ 80 w 328"/>
                <a:gd name="T7" fmla="*/ 80 h 384"/>
                <a:gd name="T8" fmla="*/ 88 w 328"/>
                <a:gd name="T9" fmla="*/ 104 h 384"/>
                <a:gd name="T10" fmla="*/ 104 w 328"/>
                <a:gd name="T11" fmla="*/ 128 h 384"/>
                <a:gd name="T12" fmla="*/ 112 w 328"/>
                <a:gd name="T13" fmla="*/ 144 h 384"/>
                <a:gd name="T14" fmla="*/ 136 w 328"/>
                <a:gd name="T15" fmla="*/ 152 h 384"/>
                <a:gd name="T16" fmla="*/ 160 w 328"/>
                <a:gd name="T17" fmla="*/ 168 h 384"/>
                <a:gd name="T18" fmla="*/ 208 w 328"/>
                <a:gd name="T19" fmla="*/ 176 h 384"/>
                <a:gd name="T20" fmla="*/ 216 w 328"/>
                <a:gd name="T21" fmla="*/ 208 h 384"/>
                <a:gd name="T22" fmla="*/ 240 w 328"/>
                <a:gd name="T23" fmla="*/ 216 h 384"/>
                <a:gd name="T24" fmla="*/ 280 w 328"/>
                <a:gd name="T25" fmla="*/ 208 h 384"/>
                <a:gd name="T26" fmla="*/ 328 w 328"/>
                <a:gd name="T27" fmla="*/ 200 h 384"/>
                <a:gd name="T28" fmla="*/ 320 w 328"/>
                <a:gd name="T29" fmla="*/ 216 h 384"/>
                <a:gd name="T30" fmla="*/ 312 w 328"/>
                <a:gd name="T31" fmla="*/ 240 h 384"/>
                <a:gd name="T32" fmla="*/ 304 w 328"/>
                <a:gd name="T33" fmla="*/ 264 h 384"/>
                <a:gd name="T34" fmla="*/ 296 w 328"/>
                <a:gd name="T35" fmla="*/ 288 h 384"/>
                <a:gd name="T36" fmla="*/ 288 w 328"/>
                <a:gd name="T37" fmla="*/ 336 h 384"/>
                <a:gd name="T38" fmla="*/ 280 w 328"/>
                <a:gd name="T39" fmla="*/ 384 h 384"/>
                <a:gd name="T40" fmla="*/ 240 w 328"/>
                <a:gd name="T41" fmla="*/ 376 h 384"/>
                <a:gd name="T42" fmla="*/ 208 w 328"/>
                <a:gd name="T43" fmla="*/ 352 h 384"/>
                <a:gd name="T44" fmla="*/ 184 w 328"/>
                <a:gd name="T45" fmla="*/ 336 h 384"/>
                <a:gd name="T46" fmla="*/ 160 w 328"/>
                <a:gd name="T47" fmla="*/ 344 h 384"/>
                <a:gd name="T48" fmla="*/ 136 w 328"/>
                <a:gd name="T49" fmla="*/ 336 h 384"/>
                <a:gd name="T50" fmla="*/ 120 w 328"/>
                <a:gd name="T51" fmla="*/ 328 h 384"/>
                <a:gd name="T52" fmla="*/ 96 w 328"/>
                <a:gd name="T53" fmla="*/ 312 h 384"/>
                <a:gd name="T54" fmla="*/ 88 w 328"/>
                <a:gd name="T55" fmla="*/ 296 h 384"/>
                <a:gd name="T56" fmla="*/ 80 w 328"/>
                <a:gd name="T57" fmla="*/ 280 h 384"/>
                <a:gd name="T58" fmla="*/ 72 w 328"/>
                <a:gd name="T59" fmla="*/ 256 h 384"/>
                <a:gd name="T60" fmla="*/ 64 w 328"/>
                <a:gd name="T61" fmla="*/ 232 h 384"/>
                <a:gd name="T62" fmla="*/ 56 w 328"/>
                <a:gd name="T63" fmla="*/ 208 h 384"/>
                <a:gd name="T64" fmla="*/ 24 w 328"/>
                <a:gd name="T65" fmla="*/ 192 h 384"/>
                <a:gd name="T66" fmla="*/ 32 w 328"/>
                <a:gd name="T67" fmla="*/ 152 h 384"/>
                <a:gd name="T68" fmla="*/ 24 w 328"/>
                <a:gd name="T69" fmla="*/ 104 h 384"/>
                <a:gd name="T70" fmla="*/ 16 w 328"/>
                <a:gd name="T71" fmla="*/ 88 h 384"/>
                <a:gd name="T72" fmla="*/ 8 w 328"/>
                <a:gd name="T73" fmla="*/ 72 h 384"/>
                <a:gd name="T74" fmla="*/ 0 w 328"/>
                <a:gd name="T75" fmla="*/ 40 h 384"/>
                <a:gd name="T76" fmla="*/ 8 w 328"/>
                <a:gd name="T77" fmla="*/ 16 h 384"/>
                <a:gd name="T78" fmla="*/ 16 w 328"/>
                <a:gd name="T79" fmla="*/ 0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8"/>
                <a:gd name="T121" fmla="*/ 0 h 384"/>
                <a:gd name="T122" fmla="*/ 328 w 328"/>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8" h="384">
                  <a:moveTo>
                    <a:pt x="16" y="0"/>
                  </a:moveTo>
                  <a:lnTo>
                    <a:pt x="32" y="0"/>
                  </a:lnTo>
                  <a:lnTo>
                    <a:pt x="40" y="8"/>
                  </a:lnTo>
                  <a:lnTo>
                    <a:pt x="40" y="16"/>
                  </a:lnTo>
                  <a:lnTo>
                    <a:pt x="56" y="32"/>
                  </a:lnTo>
                  <a:lnTo>
                    <a:pt x="56" y="48"/>
                  </a:lnTo>
                  <a:lnTo>
                    <a:pt x="80" y="72"/>
                  </a:lnTo>
                  <a:lnTo>
                    <a:pt x="80" y="80"/>
                  </a:lnTo>
                  <a:lnTo>
                    <a:pt x="88" y="88"/>
                  </a:lnTo>
                  <a:lnTo>
                    <a:pt x="88" y="104"/>
                  </a:lnTo>
                  <a:lnTo>
                    <a:pt x="104" y="120"/>
                  </a:lnTo>
                  <a:lnTo>
                    <a:pt x="104" y="128"/>
                  </a:lnTo>
                  <a:lnTo>
                    <a:pt x="112" y="136"/>
                  </a:lnTo>
                  <a:lnTo>
                    <a:pt x="112" y="144"/>
                  </a:lnTo>
                  <a:lnTo>
                    <a:pt x="120" y="152"/>
                  </a:lnTo>
                  <a:lnTo>
                    <a:pt x="136" y="152"/>
                  </a:lnTo>
                  <a:lnTo>
                    <a:pt x="152" y="168"/>
                  </a:lnTo>
                  <a:lnTo>
                    <a:pt x="160" y="168"/>
                  </a:lnTo>
                  <a:lnTo>
                    <a:pt x="168" y="176"/>
                  </a:lnTo>
                  <a:lnTo>
                    <a:pt x="208" y="176"/>
                  </a:lnTo>
                  <a:lnTo>
                    <a:pt x="216" y="184"/>
                  </a:lnTo>
                  <a:lnTo>
                    <a:pt x="216" y="208"/>
                  </a:lnTo>
                  <a:lnTo>
                    <a:pt x="224" y="216"/>
                  </a:lnTo>
                  <a:lnTo>
                    <a:pt x="240" y="216"/>
                  </a:lnTo>
                  <a:lnTo>
                    <a:pt x="248" y="208"/>
                  </a:lnTo>
                  <a:lnTo>
                    <a:pt x="280" y="208"/>
                  </a:lnTo>
                  <a:lnTo>
                    <a:pt x="288" y="200"/>
                  </a:lnTo>
                  <a:lnTo>
                    <a:pt x="328" y="200"/>
                  </a:lnTo>
                  <a:lnTo>
                    <a:pt x="328" y="208"/>
                  </a:lnTo>
                  <a:lnTo>
                    <a:pt x="320" y="216"/>
                  </a:lnTo>
                  <a:lnTo>
                    <a:pt x="320" y="232"/>
                  </a:lnTo>
                  <a:lnTo>
                    <a:pt x="312" y="240"/>
                  </a:lnTo>
                  <a:lnTo>
                    <a:pt x="312" y="256"/>
                  </a:lnTo>
                  <a:lnTo>
                    <a:pt x="304" y="264"/>
                  </a:lnTo>
                  <a:lnTo>
                    <a:pt x="304" y="280"/>
                  </a:lnTo>
                  <a:lnTo>
                    <a:pt x="296" y="288"/>
                  </a:lnTo>
                  <a:lnTo>
                    <a:pt x="296" y="328"/>
                  </a:lnTo>
                  <a:lnTo>
                    <a:pt x="288" y="336"/>
                  </a:lnTo>
                  <a:lnTo>
                    <a:pt x="288" y="376"/>
                  </a:lnTo>
                  <a:lnTo>
                    <a:pt x="280" y="384"/>
                  </a:lnTo>
                  <a:lnTo>
                    <a:pt x="248" y="384"/>
                  </a:lnTo>
                  <a:lnTo>
                    <a:pt x="240" y="376"/>
                  </a:lnTo>
                  <a:lnTo>
                    <a:pt x="232" y="376"/>
                  </a:lnTo>
                  <a:lnTo>
                    <a:pt x="208" y="352"/>
                  </a:lnTo>
                  <a:lnTo>
                    <a:pt x="200" y="352"/>
                  </a:lnTo>
                  <a:lnTo>
                    <a:pt x="184" y="336"/>
                  </a:lnTo>
                  <a:lnTo>
                    <a:pt x="168" y="336"/>
                  </a:lnTo>
                  <a:lnTo>
                    <a:pt x="160" y="344"/>
                  </a:lnTo>
                  <a:lnTo>
                    <a:pt x="152" y="336"/>
                  </a:lnTo>
                  <a:lnTo>
                    <a:pt x="136" y="336"/>
                  </a:lnTo>
                  <a:lnTo>
                    <a:pt x="128" y="328"/>
                  </a:lnTo>
                  <a:lnTo>
                    <a:pt x="120" y="328"/>
                  </a:lnTo>
                  <a:lnTo>
                    <a:pt x="104" y="312"/>
                  </a:lnTo>
                  <a:lnTo>
                    <a:pt x="96" y="312"/>
                  </a:lnTo>
                  <a:lnTo>
                    <a:pt x="88" y="304"/>
                  </a:lnTo>
                  <a:lnTo>
                    <a:pt x="88" y="296"/>
                  </a:lnTo>
                  <a:lnTo>
                    <a:pt x="80" y="288"/>
                  </a:lnTo>
                  <a:lnTo>
                    <a:pt x="80" y="280"/>
                  </a:lnTo>
                  <a:lnTo>
                    <a:pt x="72" y="272"/>
                  </a:lnTo>
                  <a:lnTo>
                    <a:pt x="72" y="256"/>
                  </a:lnTo>
                  <a:lnTo>
                    <a:pt x="64" y="248"/>
                  </a:lnTo>
                  <a:lnTo>
                    <a:pt x="64" y="232"/>
                  </a:lnTo>
                  <a:lnTo>
                    <a:pt x="56" y="224"/>
                  </a:lnTo>
                  <a:lnTo>
                    <a:pt x="56" y="208"/>
                  </a:lnTo>
                  <a:lnTo>
                    <a:pt x="40" y="192"/>
                  </a:lnTo>
                  <a:lnTo>
                    <a:pt x="24" y="192"/>
                  </a:lnTo>
                  <a:lnTo>
                    <a:pt x="24" y="160"/>
                  </a:lnTo>
                  <a:lnTo>
                    <a:pt x="32" y="152"/>
                  </a:lnTo>
                  <a:lnTo>
                    <a:pt x="32" y="112"/>
                  </a:lnTo>
                  <a:lnTo>
                    <a:pt x="24" y="104"/>
                  </a:lnTo>
                  <a:lnTo>
                    <a:pt x="24" y="96"/>
                  </a:lnTo>
                  <a:lnTo>
                    <a:pt x="16" y="88"/>
                  </a:lnTo>
                  <a:lnTo>
                    <a:pt x="16" y="80"/>
                  </a:lnTo>
                  <a:lnTo>
                    <a:pt x="8" y="72"/>
                  </a:lnTo>
                  <a:lnTo>
                    <a:pt x="8" y="48"/>
                  </a:lnTo>
                  <a:lnTo>
                    <a:pt x="0" y="40"/>
                  </a:lnTo>
                  <a:lnTo>
                    <a:pt x="0" y="24"/>
                  </a:lnTo>
                  <a:lnTo>
                    <a:pt x="8" y="16"/>
                  </a:lnTo>
                  <a:lnTo>
                    <a:pt x="8" y="8"/>
                  </a:lnTo>
                  <a:lnTo>
                    <a:pt x="16" y="0"/>
                  </a:lnTo>
                  <a:close/>
                </a:path>
              </a:pathLst>
            </a:custGeom>
            <a:solidFill>
              <a:srgbClr val="C0C0C0">
                <a:alpha val="70195"/>
              </a:srgbClr>
            </a:solidFill>
            <a:ln w="12700">
              <a:noFill/>
              <a:round/>
              <a:headEnd/>
              <a:tailEnd/>
            </a:ln>
          </p:spPr>
          <p:txBody>
            <a:bodyPr/>
            <a:lstStyle/>
            <a:p>
              <a:endParaRPr lang="ja-JP" altLang="en-US"/>
            </a:p>
          </p:txBody>
        </p:sp>
        <p:sp>
          <p:nvSpPr>
            <p:cNvPr id="50" name="Freeform 52"/>
            <p:cNvSpPr>
              <a:spLocks noChangeAspect="1"/>
            </p:cNvSpPr>
            <p:nvPr/>
          </p:nvSpPr>
          <p:spPr bwMode="auto">
            <a:xfrm>
              <a:off x="1850" y="3032"/>
              <a:ext cx="496" cy="544"/>
            </a:xfrm>
            <a:custGeom>
              <a:avLst/>
              <a:gdLst>
                <a:gd name="T0" fmla="*/ 128 w 496"/>
                <a:gd name="T1" fmla="*/ 0 h 544"/>
                <a:gd name="T2" fmla="*/ 152 w 496"/>
                <a:gd name="T3" fmla="*/ 40 h 544"/>
                <a:gd name="T4" fmla="*/ 184 w 496"/>
                <a:gd name="T5" fmla="*/ 48 h 544"/>
                <a:gd name="T6" fmla="*/ 216 w 496"/>
                <a:gd name="T7" fmla="*/ 56 h 544"/>
                <a:gd name="T8" fmla="*/ 264 w 496"/>
                <a:gd name="T9" fmla="*/ 64 h 544"/>
                <a:gd name="T10" fmla="*/ 288 w 496"/>
                <a:gd name="T11" fmla="*/ 80 h 544"/>
                <a:gd name="T12" fmla="*/ 304 w 496"/>
                <a:gd name="T13" fmla="*/ 88 h 544"/>
                <a:gd name="T14" fmla="*/ 312 w 496"/>
                <a:gd name="T15" fmla="*/ 104 h 544"/>
                <a:gd name="T16" fmla="*/ 336 w 496"/>
                <a:gd name="T17" fmla="*/ 112 h 544"/>
                <a:gd name="T18" fmla="*/ 344 w 496"/>
                <a:gd name="T19" fmla="*/ 128 h 544"/>
                <a:gd name="T20" fmla="*/ 360 w 496"/>
                <a:gd name="T21" fmla="*/ 136 h 544"/>
                <a:gd name="T22" fmla="*/ 400 w 496"/>
                <a:gd name="T23" fmla="*/ 160 h 544"/>
                <a:gd name="T24" fmla="*/ 432 w 496"/>
                <a:gd name="T25" fmla="*/ 176 h 544"/>
                <a:gd name="T26" fmla="*/ 448 w 496"/>
                <a:gd name="T27" fmla="*/ 184 h 544"/>
                <a:gd name="T28" fmla="*/ 472 w 496"/>
                <a:gd name="T29" fmla="*/ 200 h 544"/>
                <a:gd name="T30" fmla="*/ 496 w 496"/>
                <a:gd name="T31" fmla="*/ 216 h 544"/>
                <a:gd name="T32" fmla="*/ 488 w 496"/>
                <a:gd name="T33" fmla="*/ 232 h 544"/>
                <a:gd name="T34" fmla="*/ 480 w 496"/>
                <a:gd name="T35" fmla="*/ 272 h 544"/>
                <a:gd name="T36" fmla="*/ 472 w 496"/>
                <a:gd name="T37" fmla="*/ 312 h 544"/>
                <a:gd name="T38" fmla="*/ 464 w 496"/>
                <a:gd name="T39" fmla="*/ 328 h 544"/>
                <a:gd name="T40" fmla="*/ 432 w 496"/>
                <a:gd name="T41" fmla="*/ 336 h 544"/>
                <a:gd name="T42" fmla="*/ 376 w 496"/>
                <a:gd name="T43" fmla="*/ 344 h 544"/>
                <a:gd name="T44" fmla="*/ 368 w 496"/>
                <a:gd name="T45" fmla="*/ 368 h 544"/>
                <a:gd name="T46" fmla="*/ 352 w 496"/>
                <a:gd name="T47" fmla="*/ 376 h 544"/>
                <a:gd name="T48" fmla="*/ 336 w 496"/>
                <a:gd name="T49" fmla="*/ 384 h 544"/>
                <a:gd name="T50" fmla="*/ 328 w 496"/>
                <a:gd name="T51" fmla="*/ 448 h 544"/>
                <a:gd name="T52" fmla="*/ 336 w 496"/>
                <a:gd name="T53" fmla="*/ 472 h 544"/>
                <a:gd name="T54" fmla="*/ 360 w 496"/>
                <a:gd name="T55" fmla="*/ 488 h 544"/>
                <a:gd name="T56" fmla="*/ 368 w 496"/>
                <a:gd name="T57" fmla="*/ 504 h 544"/>
                <a:gd name="T58" fmla="*/ 304 w 496"/>
                <a:gd name="T59" fmla="*/ 496 h 544"/>
                <a:gd name="T60" fmla="*/ 248 w 496"/>
                <a:gd name="T61" fmla="*/ 512 h 544"/>
                <a:gd name="T62" fmla="*/ 208 w 496"/>
                <a:gd name="T63" fmla="*/ 544 h 544"/>
                <a:gd name="T64" fmla="*/ 152 w 496"/>
                <a:gd name="T65" fmla="*/ 496 h 544"/>
                <a:gd name="T66" fmla="*/ 128 w 496"/>
                <a:gd name="T67" fmla="*/ 488 h 544"/>
                <a:gd name="T68" fmla="*/ 96 w 496"/>
                <a:gd name="T69" fmla="*/ 464 h 544"/>
                <a:gd name="T70" fmla="*/ 104 w 496"/>
                <a:gd name="T71" fmla="*/ 448 h 544"/>
                <a:gd name="T72" fmla="*/ 112 w 496"/>
                <a:gd name="T73" fmla="*/ 368 h 544"/>
                <a:gd name="T74" fmla="*/ 104 w 496"/>
                <a:gd name="T75" fmla="*/ 288 h 544"/>
                <a:gd name="T76" fmla="*/ 96 w 496"/>
                <a:gd name="T77" fmla="*/ 256 h 544"/>
                <a:gd name="T78" fmla="*/ 80 w 496"/>
                <a:gd name="T79" fmla="*/ 224 h 544"/>
                <a:gd name="T80" fmla="*/ 64 w 496"/>
                <a:gd name="T81" fmla="*/ 200 h 544"/>
                <a:gd name="T82" fmla="*/ 40 w 496"/>
                <a:gd name="T83" fmla="*/ 184 h 544"/>
                <a:gd name="T84" fmla="*/ 16 w 496"/>
                <a:gd name="T85" fmla="*/ 176 h 544"/>
                <a:gd name="T86" fmla="*/ 8 w 496"/>
                <a:gd name="T87" fmla="*/ 168 h 544"/>
                <a:gd name="T88" fmla="*/ 0 w 496"/>
                <a:gd name="T89" fmla="*/ 144 h 544"/>
                <a:gd name="T90" fmla="*/ 16 w 496"/>
                <a:gd name="T91" fmla="*/ 136 h 544"/>
                <a:gd name="T92" fmla="*/ 16 w 496"/>
                <a:gd name="T93" fmla="*/ 120 h 544"/>
                <a:gd name="T94" fmla="*/ 24 w 496"/>
                <a:gd name="T95" fmla="*/ 96 h 544"/>
                <a:gd name="T96" fmla="*/ 56 w 496"/>
                <a:gd name="T97" fmla="*/ 88 h 544"/>
                <a:gd name="T98" fmla="*/ 80 w 496"/>
                <a:gd name="T99" fmla="*/ 80 h 544"/>
                <a:gd name="T100" fmla="*/ 96 w 496"/>
                <a:gd name="T101" fmla="*/ 72 h 544"/>
                <a:gd name="T102" fmla="*/ 104 w 496"/>
                <a:gd name="T103" fmla="*/ 0 h 5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6"/>
                <a:gd name="T157" fmla="*/ 0 h 544"/>
                <a:gd name="T158" fmla="*/ 496 w 496"/>
                <a:gd name="T159" fmla="*/ 544 h 5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6" h="544">
                  <a:moveTo>
                    <a:pt x="104" y="0"/>
                  </a:moveTo>
                  <a:lnTo>
                    <a:pt x="128" y="0"/>
                  </a:lnTo>
                  <a:lnTo>
                    <a:pt x="128" y="16"/>
                  </a:lnTo>
                  <a:lnTo>
                    <a:pt x="152" y="40"/>
                  </a:lnTo>
                  <a:lnTo>
                    <a:pt x="176" y="40"/>
                  </a:lnTo>
                  <a:lnTo>
                    <a:pt x="184" y="48"/>
                  </a:lnTo>
                  <a:lnTo>
                    <a:pt x="208" y="48"/>
                  </a:lnTo>
                  <a:lnTo>
                    <a:pt x="216" y="56"/>
                  </a:lnTo>
                  <a:lnTo>
                    <a:pt x="256" y="56"/>
                  </a:lnTo>
                  <a:lnTo>
                    <a:pt x="264" y="64"/>
                  </a:lnTo>
                  <a:lnTo>
                    <a:pt x="272" y="64"/>
                  </a:lnTo>
                  <a:lnTo>
                    <a:pt x="288" y="80"/>
                  </a:lnTo>
                  <a:lnTo>
                    <a:pt x="296" y="80"/>
                  </a:lnTo>
                  <a:lnTo>
                    <a:pt x="304" y="88"/>
                  </a:lnTo>
                  <a:lnTo>
                    <a:pt x="304" y="96"/>
                  </a:lnTo>
                  <a:lnTo>
                    <a:pt x="312" y="104"/>
                  </a:lnTo>
                  <a:lnTo>
                    <a:pt x="328" y="104"/>
                  </a:lnTo>
                  <a:lnTo>
                    <a:pt x="336" y="112"/>
                  </a:lnTo>
                  <a:lnTo>
                    <a:pt x="336" y="120"/>
                  </a:lnTo>
                  <a:lnTo>
                    <a:pt x="344" y="128"/>
                  </a:lnTo>
                  <a:lnTo>
                    <a:pt x="352" y="128"/>
                  </a:lnTo>
                  <a:lnTo>
                    <a:pt x="360" y="136"/>
                  </a:lnTo>
                  <a:lnTo>
                    <a:pt x="376" y="136"/>
                  </a:lnTo>
                  <a:lnTo>
                    <a:pt x="400" y="160"/>
                  </a:lnTo>
                  <a:lnTo>
                    <a:pt x="416" y="160"/>
                  </a:lnTo>
                  <a:lnTo>
                    <a:pt x="432" y="176"/>
                  </a:lnTo>
                  <a:lnTo>
                    <a:pt x="440" y="176"/>
                  </a:lnTo>
                  <a:lnTo>
                    <a:pt x="448" y="184"/>
                  </a:lnTo>
                  <a:lnTo>
                    <a:pt x="456" y="184"/>
                  </a:lnTo>
                  <a:lnTo>
                    <a:pt x="472" y="200"/>
                  </a:lnTo>
                  <a:lnTo>
                    <a:pt x="480" y="200"/>
                  </a:lnTo>
                  <a:lnTo>
                    <a:pt x="496" y="216"/>
                  </a:lnTo>
                  <a:lnTo>
                    <a:pt x="496" y="224"/>
                  </a:lnTo>
                  <a:lnTo>
                    <a:pt x="488" y="232"/>
                  </a:lnTo>
                  <a:lnTo>
                    <a:pt x="488" y="264"/>
                  </a:lnTo>
                  <a:lnTo>
                    <a:pt x="480" y="272"/>
                  </a:lnTo>
                  <a:lnTo>
                    <a:pt x="480" y="312"/>
                  </a:lnTo>
                  <a:lnTo>
                    <a:pt x="472" y="312"/>
                  </a:lnTo>
                  <a:lnTo>
                    <a:pt x="464" y="320"/>
                  </a:lnTo>
                  <a:lnTo>
                    <a:pt x="464" y="328"/>
                  </a:lnTo>
                  <a:lnTo>
                    <a:pt x="440" y="328"/>
                  </a:lnTo>
                  <a:lnTo>
                    <a:pt x="432" y="336"/>
                  </a:lnTo>
                  <a:lnTo>
                    <a:pt x="384" y="336"/>
                  </a:lnTo>
                  <a:lnTo>
                    <a:pt x="376" y="344"/>
                  </a:lnTo>
                  <a:lnTo>
                    <a:pt x="376" y="368"/>
                  </a:lnTo>
                  <a:lnTo>
                    <a:pt x="368" y="368"/>
                  </a:lnTo>
                  <a:lnTo>
                    <a:pt x="360" y="376"/>
                  </a:lnTo>
                  <a:lnTo>
                    <a:pt x="352" y="376"/>
                  </a:lnTo>
                  <a:lnTo>
                    <a:pt x="344" y="384"/>
                  </a:lnTo>
                  <a:lnTo>
                    <a:pt x="336" y="384"/>
                  </a:lnTo>
                  <a:lnTo>
                    <a:pt x="328" y="392"/>
                  </a:lnTo>
                  <a:lnTo>
                    <a:pt x="328" y="448"/>
                  </a:lnTo>
                  <a:lnTo>
                    <a:pt x="336" y="456"/>
                  </a:lnTo>
                  <a:lnTo>
                    <a:pt x="336" y="472"/>
                  </a:lnTo>
                  <a:lnTo>
                    <a:pt x="352" y="488"/>
                  </a:lnTo>
                  <a:lnTo>
                    <a:pt x="360" y="488"/>
                  </a:lnTo>
                  <a:lnTo>
                    <a:pt x="368" y="496"/>
                  </a:lnTo>
                  <a:lnTo>
                    <a:pt x="368" y="504"/>
                  </a:lnTo>
                  <a:lnTo>
                    <a:pt x="312" y="504"/>
                  </a:lnTo>
                  <a:lnTo>
                    <a:pt x="304" y="496"/>
                  </a:lnTo>
                  <a:lnTo>
                    <a:pt x="264" y="496"/>
                  </a:lnTo>
                  <a:lnTo>
                    <a:pt x="248" y="512"/>
                  </a:lnTo>
                  <a:lnTo>
                    <a:pt x="240" y="512"/>
                  </a:lnTo>
                  <a:lnTo>
                    <a:pt x="208" y="544"/>
                  </a:lnTo>
                  <a:lnTo>
                    <a:pt x="200" y="544"/>
                  </a:lnTo>
                  <a:lnTo>
                    <a:pt x="152" y="496"/>
                  </a:lnTo>
                  <a:lnTo>
                    <a:pt x="136" y="496"/>
                  </a:lnTo>
                  <a:lnTo>
                    <a:pt x="128" y="488"/>
                  </a:lnTo>
                  <a:lnTo>
                    <a:pt x="120" y="488"/>
                  </a:lnTo>
                  <a:lnTo>
                    <a:pt x="96" y="464"/>
                  </a:lnTo>
                  <a:lnTo>
                    <a:pt x="96" y="456"/>
                  </a:lnTo>
                  <a:lnTo>
                    <a:pt x="104" y="448"/>
                  </a:lnTo>
                  <a:lnTo>
                    <a:pt x="104" y="376"/>
                  </a:lnTo>
                  <a:lnTo>
                    <a:pt x="112" y="368"/>
                  </a:lnTo>
                  <a:lnTo>
                    <a:pt x="112" y="296"/>
                  </a:lnTo>
                  <a:lnTo>
                    <a:pt x="104" y="288"/>
                  </a:lnTo>
                  <a:lnTo>
                    <a:pt x="104" y="264"/>
                  </a:lnTo>
                  <a:lnTo>
                    <a:pt x="96" y="256"/>
                  </a:lnTo>
                  <a:lnTo>
                    <a:pt x="96" y="240"/>
                  </a:lnTo>
                  <a:lnTo>
                    <a:pt x="80" y="224"/>
                  </a:lnTo>
                  <a:lnTo>
                    <a:pt x="80" y="216"/>
                  </a:lnTo>
                  <a:lnTo>
                    <a:pt x="64" y="200"/>
                  </a:lnTo>
                  <a:lnTo>
                    <a:pt x="56" y="200"/>
                  </a:lnTo>
                  <a:lnTo>
                    <a:pt x="40" y="184"/>
                  </a:lnTo>
                  <a:lnTo>
                    <a:pt x="24" y="184"/>
                  </a:lnTo>
                  <a:lnTo>
                    <a:pt x="16" y="176"/>
                  </a:lnTo>
                  <a:lnTo>
                    <a:pt x="8" y="176"/>
                  </a:lnTo>
                  <a:lnTo>
                    <a:pt x="8" y="168"/>
                  </a:lnTo>
                  <a:lnTo>
                    <a:pt x="0" y="160"/>
                  </a:lnTo>
                  <a:lnTo>
                    <a:pt x="0" y="144"/>
                  </a:lnTo>
                  <a:lnTo>
                    <a:pt x="8" y="136"/>
                  </a:lnTo>
                  <a:lnTo>
                    <a:pt x="16" y="136"/>
                  </a:lnTo>
                  <a:lnTo>
                    <a:pt x="24" y="128"/>
                  </a:lnTo>
                  <a:lnTo>
                    <a:pt x="16" y="120"/>
                  </a:lnTo>
                  <a:lnTo>
                    <a:pt x="16" y="104"/>
                  </a:lnTo>
                  <a:lnTo>
                    <a:pt x="24" y="96"/>
                  </a:lnTo>
                  <a:lnTo>
                    <a:pt x="48" y="96"/>
                  </a:lnTo>
                  <a:lnTo>
                    <a:pt x="56" y="88"/>
                  </a:lnTo>
                  <a:lnTo>
                    <a:pt x="72" y="88"/>
                  </a:lnTo>
                  <a:lnTo>
                    <a:pt x="80" y="80"/>
                  </a:lnTo>
                  <a:lnTo>
                    <a:pt x="88" y="80"/>
                  </a:lnTo>
                  <a:lnTo>
                    <a:pt x="96" y="72"/>
                  </a:lnTo>
                  <a:lnTo>
                    <a:pt x="96" y="8"/>
                  </a:lnTo>
                  <a:lnTo>
                    <a:pt x="104" y="0"/>
                  </a:lnTo>
                  <a:close/>
                </a:path>
              </a:pathLst>
            </a:custGeom>
            <a:solidFill>
              <a:srgbClr val="C0C0C0">
                <a:alpha val="70195"/>
              </a:srgbClr>
            </a:solidFill>
            <a:ln w="12700">
              <a:noFill/>
              <a:round/>
              <a:headEnd/>
              <a:tailEnd/>
            </a:ln>
          </p:spPr>
          <p:txBody>
            <a:bodyPr/>
            <a:lstStyle/>
            <a:p>
              <a:endParaRPr lang="ja-JP" altLang="en-US"/>
            </a:p>
          </p:txBody>
        </p:sp>
        <p:sp>
          <p:nvSpPr>
            <p:cNvPr id="51" name="Freeform 53"/>
            <p:cNvSpPr>
              <a:spLocks noChangeAspect="1"/>
            </p:cNvSpPr>
            <p:nvPr/>
          </p:nvSpPr>
          <p:spPr bwMode="auto">
            <a:xfrm>
              <a:off x="1770" y="3208"/>
              <a:ext cx="192" cy="280"/>
            </a:xfrm>
            <a:custGeom>
              <a:avLst/>
              <a:gdLst>
                <a:gd name="T0" fmla="*/ 88 w 192"/>
                <a:gd name="T1" fmla="*/ 0 h 280"/>
                <a:gd name="T2" fmla="*/ 96 w 192"/>
                <a:gd name="T3" fmla="*/ 0 h 280"/>
                <a:gd name="T4" fmla="*/ 104 w 192"/>
                <a:gd name="T5" fmla="*/ 8 h 280"/>
                <a:gd name="T6" fmla="*/ 120 w 192"/>
                <a:gd name="T7" fmla="*/ 8 h 280"/>
                <a:gd name="T8" fmla="*/ 136 w 192"/>
                <a:gd name="T9" fmla="*/ 24 h 280"/>
                <a:gd name="T10" fmla="*/ 144 w 192"/>
                <a:gd name="T11" fmla="*/ 24 h 280"/>
                <a:gd name="T12" fmla="*/ 160 w 192"/>
                <a:gd name="T13" fmla="*/ 40 h 280"/>
                <a:gd name="T14" fmla="*/ 160 w 192"/>
                <a:gd name="T15" fmla="*/ 48 h 280"/>
                <a:gd name="T16" fmla="*/ 176 w 192"/>
                <a:gd name="T17" fmla="*/ 64 h 280"/>
                <a:gd name="T18" fmla="*/ 176 w 192"/>
                <a:gd name="T19" fmla="*/ 80 h 280"/>
                <a:gd name="T20" fmla="*/ 184 w 192"/>
                <a:gd name="T21" fmla="*/ 88 h 280"/>
                <a:gd name="T22" fmla="*/ 184 w 192"/>
                <a:gd name="T23" fmla="*/ 112 h 280"/>
                <a:gd name="T24" fmla="*/ 192 w 192"/>
                <a:gd name="T25" fmla="*/ 120 h 280"/>
                <a:gd name="T26" fmla="*/ 192 w 192"/>
                <a:gd name="T27" fmla="*/ 192 h 280"/>
                <a:gd name="T28" fmla="*/ 184 w 192"/>
                <a:gd name="T29" fmla="*/ 200 h 280"/>
                <a:gd name="T30" fmla="*/ 184 w 192"/>
                <a:gd name="T31" fmla="*/ 272 h 280"/>
                <a:gd name="T32" fmla="*/ 176 w 192"/>
                <a:gd name="T33" fmla="*/ 280 h 280"/>
                <a:gd name="T34" fmla="*/ 160 w 192"/>
                <a:gd name="T35" fmla="*/ 280 h 280"/>
                <a:gd name="T36" fmla="*/ 152 w 192"/>
                <a:gd name="T37" fmla="*/ 272 h 280"/>
                <a:gd name="T38" fmla="*/ 136 w 192"/>
                <a:gd name="T39" fmla="*/ 272 h 280"/>
                <a:gd name="T40" fmla="*/ 128 w 192"/>
                <a:gd name="T41" fmla="*/ 264 h 280"/>
                <a:gd name="T42" fmla="*/ 104 w 192"/>
                <a:gd name="T43" fmla="*/ 264 h 280"/>
                <a:gd name="T44" fmla="*/ 72 w 192"/>
                <a:gd name="T45" fmla="*/ 232 h 280"/>
                <a:gd name="T46" fmla="*/ 72 w 192"/>
                <a:gd name="T47" fmla="*/ 224 h 280"/>
                <a:gd name="T48" fmla="*/ 64 w 192"/>
                <a:gd name="T49" fmla="*/ 216 h 280"/>
                <a:gd name="T50" fmla="*/ 56 w 192"/>
                <a:gd name="T51" fmla="*/ 216 h 280"/>
                <a:gd name="T52" fmla="*/ 48 w 192"/>
                <a:gd name="T53" fmla="*/ 208 h 280"/>
                <a:gd name="T54" fmla="*/ 48 w 192"/>
                <a:gd name="T55" fmla="*/ 176 h 280"/>
                <a:gd name="T56" fmla="*/ 72 w 192"/>
                <a:gd name="T57" fmla="*/ 152 h 280"/>
                <a:gd name="T58" fmla="*/ 72 w 192"/>
                <a:gd name="T59" fmla="*/ 120 h 280"/>
                <a:gd name="T60" fmla="*/ 64 w 192"/>
                <a:gd name="T61" fmla="*/ 112 h 280"/>
                <a:gd name="T62" fmla="*/ 48 w 192"/>
                <a:gd name="T63" fmla="*/ 112 h 280"/>
                <a:gd name="T64" fmla="*/ 40 w 192"/>
                <a:gd name="T65" fmla="*/ 104 h 280"/>
                <a:gd name="T66" fmla="*/ 32 w 192"/>
                <a:gd name="T67" fmla="*/ 104 h 280"/>
                <a:gd name="T68" fmla="*/ 16 w 192"/>
                <a:gd name="T69" fmla="*/ 88 h 280"/>
                <a:gd name="T70" fmla="*/ 8 w 192"/>
                <a:gd name="T71" fmla="*/ 88 h 280"/>
                <a:gd name="T72" fmla="*/ 0 w 192"/>
                <a:gd name="T73" fmla="*/ 80 h 280"/>
                <a:gd name="T74" fmla="*/ 0 w 192"/>
                <a:gd name="T75" fmla="*/ 64 h 280"/>
                <a:gd name="T76" fmla="*/ 8 w 192"/>
                <a:gd name="T77" fmla="*/ 56 h 280"/>
                <a:gd name="T78" fmla="*/ 48 w 192"/>
                <a:gd name="T79" fmla="*/ 56 h 280"/>
                <a:gd name="T80" fmla="*/ 56 w 192"/>
                <a:gd name="T81" fmla="*/ 48 h 280"/>
                <a:gd name="T82" fmla="*/ 64 w 192"/>
                <a:gd name="T83" fmla="*/ 48 h 280"/>
                <a:gd name="T84" fmla="*/ 80 w 192"/>
                <a:gd name="T85" fmla="*/ 32 h 280"/>
                <a:gd name="T86" fmla="*/ 80 w 192"/>
                <a:gd name="T87" fmla="*/ 8 h 280"/>
                <a:gd name="T88" fmla="*/ 88 w 192"/>
                <a:gd name="T89" fmla="*/ 0 h 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280"/>
                <a:gd name="T137" fmla="*/ 192 w 192"/>
                <a:gd name="T138" fmla="*/ 280 h 2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280">
                  <a:moveTo>
                    <a:pt x="88" y="0"/>
                  </a:moveTo>
                  <a:lnTo>
                    <a:pt x="96" y="0"/>
                  </a:lnTo>
                  <a:lnTo>
                    <a:pt x="104" y="8"/>
                  </a:lnTo>
                  <a:lnTo>
                    <a:pt x="120" y="8"/>
                  </a:lnTo>
                  <a:lnTo>
                    <a:pt x="136" y="24"/>
                  </a:lnTo>
                  <a:lnTo>
                    <a:pt x="144" y="24"/>
                  </a:lnTo>
                  <a:lnTo>
                    <a:pt x="160" y="40"/>
                  </a:lnTo>
                  <a:lnTo>
                    <a:pt x="160" y="48"/>
                  </a:lnTo>
                  <a:lnTo>
                    <a:pt x="176" y="64"/>
                  </a:lnTo>
                  <a:lnTo>
                    <a:pt x="176" y="80"/>
                  </a:lnTo>
                  <a:lnTo>
                    <a:pt x="184" y="88"/>
                  </a:lnTo>
                  <a:lnTo>
                    <a:pt x="184" y="112"/>
                  </a:lnTo>
                  <a:lnTo>
                    <a:pt x="192" y="120"/>
                  </a:lnTo>
                  <a:lnTo>
                    <a:pt x="192" y="192"/>
                  </a:lnTo>
                  <a:lnTo>
                    <a:pt x="184" y="200"/>
                  </a:lnTo>
                  <a:lnTo>
                    <a:pt x="184" y="272"/>
                  </a:lnTo>
                  <a:lnTo>
                    <a:pt x="176" y="280"/>
                  </a:lnTo>
                  <a:lnTo>
                    <a:pt x="160" y="280"/>
                  </a:lnTo>
                  <a:lnTo>
                    <a:pt x="152" y="272"/>
                  </a:lnTo>
                  <a:lnTo>
                    <a:pt x="136" y="272"/>
                  </a:lnTo>
                  <a:lnTo>
                    <a:pt x="128" y="264"/>
                  </a:lnTo>
                  <a:lnTo>
                    <a:pt x="104" y="264"/>
                  </a:lnTo>
                  <a:lnTo>
                    <a:pt x="72" y="232"/>
                  </a:lnTo>
                  <a:lnTo>
                    <a:pt x="72" y="224"/>
                  </a:lnTo>
                  <a:lnTo>
                    <a:pt x="64" y="216"/>
                  </a:lnTo>
                  <a:lnTo>
                    <a:pt x="56" y="216"/>
                  </a:lnTo>
                  <a:lnTo>
                    <a:pt x="48" y="208"/>
                  </a:lnTo>
                  <a:lnTo>
                    <a:pt x="48" y="176"/>
                  </a:lnTo>
                  <a:lnTo>
                    <a:pt x="72" y="152"/>
                  </a:lnTo>
                  <a:lnTo>
                    <a:pt x="72" y="120"/>
                  </a:lnTo>
                  <a:lnTo>
                    <a:pt x="64" y="112"/>
                  </a:lnTo>
                  <a:lnTo>
                    <a:pt x="48" y="112"/>
                  </a:lnTo>
                  <a:lnTo>
                    <a:pt x="40" y="104"/>
                  </a:lnTo>
                  <a:lnTo>
                    <a:pt x="32" y="104"/>
                  </a:lnTo>
                  <a:lnTo>
                    <a:pt x="16" y="88"/>
                  </a:lnTo>
                  <a:lnTo>
                    <a:pt x="8" y="88"/>
                  </a:lnTo>
                  <a:lnTo>
                    <a:pt x="0" y="80"/>
                  </a:lnTo>
                  <a:lnTo>
                    <a:pt x="0" y="64"/>
                  </a:lnTo>
                  <a:lnTo>
                    <a:pt x="8" y="56"/>
                  </a:lnTo>
                  <a:lnTo>
                    <a:pt x="48" y="56"/>
                  </a:lnTo>
                  <a:lnTo>
                    <a:pt x="56" y="48"/>
                  </a:lnTo>
                  <a:lnTo>
                    <a:pt x="64" y="48"/>
                  </a:lnTo>
                  <a:lnTo>
                    <a:pt x="80" y="32"/>
                  </a:lnTo>
                  <a:lnTo>
                    <a:pt x="80" y="8"/>
                  </a:lnTo>
                  <a:lnTo>
                    <a:pt x="88" y="0"/>
                  </a:lnTo>
                  <a:close/>
                </a:path>
              </a:pathLst>
            </a:custGeom>
            <a:solidFill>
              <a:srgbClr val="C0C0C0">
                <a:alpha val="70195"/>
              </a:srgbClr>
            </a:solidFill>
            <a:ln w="12700">
              <a:noFill/>
              <a:round/>
              <a:headEnd/>
              <a:tailEnd/>
            </a:ln>
          </p:spPr>
          <p:txBody>
            <a:bodyPr/>
            <a:lstStyle/>
            <a:p>
              <a:endParaRPr lang="ja-JP" altLang="en-US"/>
            </a:p>
          </p:txBody>
        </p:sp>
        <p:sp>
          <p:nvSpPr>
            <p:cNvPr id="52" name="Freeform 54"/>
            <p:cNvSpPr>
              <a:spLocks noChangeAspect="1"/>
            </p:cNvSpPr>
            <p:nvPr/>
          </p:nvSpPr>
          <p:spPr bwMode="auto">
            <a:xfrm>
              <a:off x="1922" y="2504"/>
              <a:ext cx="472" cy="640"/>
            </a:xfrm>
            <a:custGeom>
              <a:avLst/>
              <a:gdLst>
                <a:gd name="T0" fmla="*/ 200 w 472"/>
                <a:gd name="T1" fmla="*/ 0 h 640"/>
                <a:gd name="T2" fmla="*/ 216 w 472"/>
                <a:gd name="T3" fmla="*/ 24 h 640"/>
                <a:gd name="T4" fmla="*/ 232 w 472"/>
                <a:gd name="T5" fmla="*/ 88 h 640"/>
                <a:gd name="T6" fmla="*/ 240 w 472"/>
                <a:gd name="T7" fmla="*/ 104 h 640"/>
                <a:gd name="T8" fmla="*/ 312 w 472"/>
                <a:gd name="T9" fmla="*/ 112 h 640"/>
                <a:gd name="T10" fmla="*/ 320 w 472"/>
                <a:gd name="T11" fmla="*/ 144 h 640"/>
                <a:gd name="T12" fmla="*/ 336 w 472"/>
                <a:gd name="T13" fmla="*/ 168 h 640"/>
                <a:gd name="T14" fmla="*/ 344 w 472"/>
                <a:gd name="T15" fmla="*/ 184 h 640"/>
                <a:gd name="T16" fmla="*/ 368 w 472"/>
                <a:gd name="T17" fmla="*/ 192 h 640"/>
                <a:gd name="T18" fmla="*/ 392 w 472"/>
                <a:gd name="T19" fmla="*/ 200 h 640"/>
                <a:gd name="T20" fmla="*/ 416 w 472"/>
                <a:gd name="T21" fmla="*/ 208 h 640"/>
                <a:gd name="T22" fmla="*/ 472 w 472"/>
                <a:gd name="T23" fmla="*/ 216 h 640"/>
                <a:gd name="T24" fmla="*/ 464 w 472"/>
                <a:gd name="T25" fmla="*/ 248 h 640"/>
                <a:gd name="T26" fmla="*/ 456 w 472"/>
                <a:gd name="T27" fmla="*/ 264 h 640"/>
                <a:gd name="T28" fmla="*/ 448 w 472"/>
                <a:gd name="T29" fmla="*/ 280 h 640"/>
                <a:gd name="T30" fmla="*/ 440 w 472"/>
                <a:gd name="T31" fmla="*/ 296 h 640"/>
                <a:gd name="T32" fmla="*/ 408 w 472"/>
                <a:gd name="T33" fmla="*/ 304 h 640"/>
                <a:gd name="T34" fmla="*/ 376 w 472"/>
                <a:gd name="T35" fmla="*/ 312 h 640"/>
                <a:gd name="T36" fmla="*/ 344 w 472"/>
                <a:gd name="T37" fmla="*/ 320 h 640"/>
                <a:gd name="T38" fmla="*/ 336 w 472"/>
                <a:gd name="T39" fmla="*/ 448 h 640"/>
                <a:gd name="T40" fmla="*/ 328 w 472"/>
                <a:gd name="T41" fmla="*/ 472 h 640"/>
                <a:gd name="T42" fmla="*/ 320 w 472"/>
                <a:gd name="T43" fmla="*/ 504 h 640"/>
                <a:gd name="T44" fmla="*/ 304 w 472"/>
                <a:gd name="T45" fmla="*/ 536 h 640"/>
                <a:gd name="T46" fmla="*/ 288 w 472"/>
                <a:gd name="T47" fmla="*/ 560 h 640"/>
                <a:gd name="T48" fmla="*/ 280 w 472"/>
                <a:gd name="T49" fmla="*/ 608 h 640"/>
                <a:gd name="T50" fmla="*/ 272 w 472"/>
                <a:gd name="T51" fmla="*/ 624 h 640"/>
                <a:gd name="T52" fmla="*/ 264 w 472"/>
                <a:gd name="T53" fmla="*/ 640 h 640"/>
                <a:gd name="T54" fmla="*/ 240 w 472"/>
                <a:gd name="T55" fmla="*/ 632 h 640"/>
                <a:gd name="T56" fmla="*/ 232 w 472"/>
                <a:gd name="T57" fmla="*/ 616 h 640"/>
                <a:gd name="T58" fmla="*/ 216 w 472"/>
                <a:gd name="T59" fmla="*/ 608 h 640"/>
                <a:gd name="T60" fmla="*/ 192 w 472"/>
                <a:gd name="T61" fmla="*/ 592 h 640"/>
                <a:gd name="T62" fmla="*/ 144 w 472"/>
                <a:gd name="T63" fmla="*/ 584 h 640"/>
                <a:gd name="T64" fmla="*/ 112 w 472"/>
                <a:gd name="T65" fmla="*/ 576 h 640"/>
                <a:gd name="T66" fmla="*/ 80 w 472"/>
                <a:gd name="T67" fmla="*/ 568 h 640"/>
                <a:gd name="T68" fmla="*/ 56 w 472"/>
                <a:gd name="T69" fmla="*/ 512 h 640"/>
                <a:gd name="T70" fmla="*/ 40 w 472"/>
                <a:gd name="T71" fmla="*/ 504 h 640"/>
                <a:gd name="T72" fmla="*/ 8 w 472"/>
                <a:gd name="T73" fmla="*/ 480 h 640"/>
                <a:gd name="T74" fmla="*/ 0 w 472"/>
                <a:gd name="T75" fmla="*/ 400 h 640"/>
                <a:gd name="T76" fmla="*/ 8 w 472"/>
                <a:gd name="T77" fmla="*/ 360 h 640"/>
                <a:gd name="T78" fmla="*/ 16 w 472"/>
                <a:gd name="T79" fmla="*/ 320 h 640"/>
                <a:gd name="T80" fmla="*/ 24 w 472"/>
                <a:gd name="T81" fmla="*/ 272 h 640"/>
                <a:gd name="T82" fmla="*/ 32 w 472"/>
                <a:gd name="T83" fmla="*/ 224 h 640"/>
                <a:gd name="T84" fmla="*/ 40 w 472"/>
                <a:gd name="T85" fmla="*/ 200 h 640"/>
                <a:gd name="T86" fmla="*/ 48 w 472"/>
                <a:gd name="T87" fmla="*/ 176 h 640"/>
                <a:gd name="T88" fmla="*/ 56 w 472"/>
                <a:gd name="T89" fmla="*/ 152 h 640"/>
                <a:gd name="T90" fmla="*/ 72 w 472"/>
                <a:gd name="T91" fmla="*/ 128 h 640"/>
                <a:gd name="T92" fmla="*/ 80 w 472"/>
                <a:gd name="T93" fmla="*/ 112 h 640"/>
                <a:gd name="T94" fmla="*/ 120 w 472"/>
                <a:gd name="T95" fmla="*/ 88 h 640"/>
                <a:gd name="T96" fmla="*/ 128 w 472"/>
                <a:gd name="T97" fmla="*/ 72 h 640"/>
                <a:gd name="T98" fmla="*/ 136 w 472"/>
                <a:gd name="T99" fmla="*/ 48 h 640"/>
                <a:gd name="T100" fmla="*/ 152 w 472"/>
                <a:gd name="T101" fmla="*/ 40 h 640"/>
                <a:gd name="T102" fmla="*/ 160 w 472"/>
                <a:gd name="T103" fmla="*/ 24 h 6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2"/>
                <a:gd name="T157" fmla="*/ 0 h 640"/>
                <a:gd name="T158" fmla="*/ 472 w 472"/>
                <a:gd name="T159" fmla="*/ 640 h 6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2" h="640">
                  <a:moveTo>
                    <a:pt x="184" y="0"/>
                  </a:moveTo>
                  <a:lnTo>
                    <a:pt x="200" y="0"/>
                  </a:lnTo>
                  <a:lnTo>
                    <a:pt x="216" y="16"/>
                  </a:lnTo>
                  <a:lnTo>
                    <a:pt x="216" y="24"/>
                  </a:lnTo>
                  <a:lnTo>
                    <a:pt x="232" y="40"/>
                  </a:lnTo>
                  <a:lnTo>
                    <a:pt x="232" y="88"/>
                  </a:lnTo>
                  <a:lnTo>
                    <a:pt x="240" y="96"/>
                  </a:lnTo>
                  <a:lnTo>
                    <a:pt x="240" y="104"/>
                  </a:lnTo>
                  <a:lnTo>
                    <a:pt x="248" y="112"/>
                  </a:lnTo>
                  <a:lnTo>
                    <a:pt x="312" y="112"/>
                  </a:lnTo>
                  <a:lnTo>
                    <a:pt x="320" y="120"/>
                  </a:lnTo>
                  <a:lnTo>
                    <a:pt x="320" y="144"/>
                  </a:lnTo>
                  <a:lnTo>
                    <a:pt x="336" y="160"/>
                  </a:lnTo>
                  <a:lnTo>
                    <a:pt x="336" y="168"/>
                  </a:lnTo>
                  <a:lnTo>
                    <a:pt x="344" y="176"/>
                  </a:lnTo>
                  <a:lnTo>
                    <a:pt x="344" y="184"/>
                  </a:lnTo>
                  <a:lnTo>
                    <a:pt x="352" y="192"/>
                  </a:lnTo>
                  <a:lnTo>
                    <a:pt x="368" y="192"/>
                  </a:lnTo>
                  <a:lnTo>
                    <a:pt x="376" y="200"/>
                  </a:lnTo>
                  <a:lnTo>
                    <a:pt x="392" y="200"/>
                  </a:lnTo>
                  <a:lnTo>
                    <a:pt x="400" y="208"/>
                  </a:lnTo>
                  <a:lnTo>
                    <a:pt x="416" y="208"/>
                  </a:lnTo>
                  <a:lnTo>
                    <a:pt x="424" y="216"/>
                  </a:lnTo>
                  <a:lnTo>
                    <a:pt x="472" y="216"/>
                  </a:lnTo>
                  <a:lnTo>
                    <a:pt x="472" y="240"/>
                  </a:lnTo>
                  <a:lnTo>
                    <a:pt x="464" y="248"/>
                  </a:lnTo>
                  <a:lnTo>
                    <a:pt x="464" y="256"/>
                  </a:lnTo>
                  <a:lnTo>
                    <a:pt x="456" y="264"/>
                  </a:lnTo>
                  <a:lnTo>
                    <a:pt x="456" y="272"/>
                  </a:lnTo>
                  <a:lnTo>
                    <a:pt x="448" y="280"/>
                  </a:lnTo>
                  <a:lnTo>
                    <a:pt x="448" y="288"/>
                  </a:lnTo>
                  <a:lnTo>
                    <a:pt x="440" y="296"/>
                  </a:lnTo>
                  <a:lnTo>
                    <a:pt x="416" y="296"/>
                  </a:lnTo>
                  <a:lnTo>
                    <a:pt x="408" y="304"/>
                  </a:lnTo>
                  <a:lnTo>
                    <a:pt x="384" y="304"/>
                  </a:lnTo>
                  <a:lnTo>
                    <a:pt x="376" y="312"/>
                  </a:lnTo>
                  <a:lnTo>
                    <a:pt x="352" y="312"/>
                  </a:lnTo>
                  <a:lnTo>
                    <a:pt x="344" y="320"/>
                  </a:lnTo>
                  <a:lnTo>
                    <a:pt x="344" y="440"/>
                  </a:lnTo>
                  <a:lnTo>
                    <a:pt x="336" y="448"/>
                  </a:lnTo>
                  <a:lnTo>
                    <a:pt x="336" y="464"/>
                  </a:lnTo>
                  <a:lnTo>
                    <a:pt x="328" y="472"/>
                  </a:lnTo>
                  <a:lnTo>
                    <a:pt x="328" y="496"/>
                  </a:lnTo>
                  <a:lnTo>
                    <a:pt x="320" y="504"/>
                  </a:lnTo>
                  <a:lnTo>
                    <a:pt x="320" y="520"/>
                  </a:lnTo>
                  <a:lnTo>
                    <a:pt x="304" y="536"/>
                  </a:lnTo>
                  <a:lnTo>
                    <a:pt x="304" y="544"/>
                  </a:lnTo>
                  <a:lnTo>
                    <a:pt x="288" y="560"/>
                  </a:lnTo>
                  <a:lnTo>
                    <a:pt x="288" y="600"/>
                  </a:lnTo>
                  <a:lnTo>
                    <a:pt x="280" y="608"/>
                  </a:lnTo>
                  <a:lnTo>
                    <a:pt x="280" y="616"/>
                  </a:lnTo>
                  <a:lnTo>
                    <a:pt x="272" y="624"/>
                  </a:lnTo>
                  <a:lnTo>
                    <a:pt x="272" y="632"/>
                  </a:lnTo>
                  <a:lnTo>
                    <a:pt x="264" y="640"/>
                  </a:lnTo>
                  <a:lnTo>
                    <a:pt x="256" y="632"/>
                  </a:lnTo>
                  <a:lnTo>
                    <a:pt x="240" y="632"/>
                  </a:lnTo>
                  <a:lnTo>
                    <a:pt x="232" y="624"/>
                  </a:lnTo>
                  <a:lnTo>
                    <a:pt x="232" y="616"/>
                  </a:lnTo>
                  <a:lnTo>
                    <a:pt x="224" y="608"/>
                  </a:lnTo>
                  <a:lnTo>
                    <a:pt x="216" y="608"/>
                  </a:lnTo>
                  <a:lnTo>
                    <a:pt x="200" y="592"/>
                  </a:lnTo>
                  <a:lnTo>
                    <a:pt x="192" y="592"/>
                  </a:lnTo>
                  <a:lnTo>
                    <a:pt x="184" y="584"/>
                  </a:lnTo>
                  <a:lnTo>
                    <a:pt x="144" y="584"/>
                  </a:lnTo>
                  <a:lnTo>
                    <a:pt x="136" y="576"/>
                  </a:lnTo>
                  <a:lnTo>
                    <a:pt x="112" y="576"/>
                  </a:lnTo>
                  <a:lnTo>
                    <a:pt x="104" y="568"/>
                  </a:lnTo>
                  <a:lnTo>
                    <a:pt x="80" y="568"/>
                  </a:lnTo>
                  <a:lnTo>
                    <a:pt x="56" y="544"/>
                  </a:lnTo>
                  <a:lnTo>
                    <a:pt x="56" y="512"/>
                  </a:lnTo>
                  <a:lnTo>
                    <a:pt x="48" y="504"/>
                  </a:lnTo>
                  <a:lnTo>
                    <a:pt x="40" y="504"/>
                  </a:lnTo>
                  <a:lnTo>
                    <a:pt x="16" y="480"/>
                  </a:lnTo>
                  <a:lnTo>
                    <a:pt x="8" y="480"/>
                  </a:lnTo>
                  <a:lnTo>
                    <a:pt x="0" y="472"/>
                  </a:lnTo>
                  <a:lnTo>
                    <a:pt x="0" y="400"/>
                  </a:lnTo>
                  <a:lnTo>
                    <a:pt x="8" y="392"/>
                  </a:lnTo>
                  <a:lnTo>
                    <a:pt x="8" y="360"/>
                  </a:lnTo>
                  <a:lnTo>
                    <a:pt x="16" y="352"/>
                  </a:lnTo>
                  <a:lnTo>
                    <a:pt x="16" y="320"/>
                  </a:lnTo>
                  <a:lnTo>
                    <a:pt x="24" y="312"/>
                  </a:lnTo>
                  <a:lnTo>
                    <a:pt x="24" y="272"/>
                  </a:lnTo>
                  <a:lnTo>
                    <a:pt x="32" y="264"/>
                  </a:lnTo>
                  <a:lnTo>
                    <a:pt x="32" y="224"/>
                  </a:lnTo>
                  <a:lnTo>
                    <a:pt x="40" y="216"/>
                  </a:lnTo>
                  <a:lnTo>
                    <a:pt x="40" y="200"/>
                  </a:lnTo>
                  <a:lnTo>
                    <a:pt x="48" y="192"/>
                  </a:lnTo>
                  <a:lnTo>
                    <a:pt x="48" y="176"/>
                  </a:lnTo>
                  <a:lnTo>
                    <a:pt x="56" y="168"/>
                  </a:lnTo>
                  <a:lnTo>
                    <a:pt x="56" y="152"/>
                  </a:lnTo>
                  <a:lnTo>
                    <a:pt x="72" y="136"/>
                  </a:lnTo>
                  <a:lnTo>
                    <a:pt x="72" y="128"/>
                  </a:lnTo>
                  <a:lnTo>
                    <a:pt x="80" y="120"/>
                  </a:lnTo>
                  <a:lnTo>
                    <a:pt x="80" y="112"/>
                  </a:lnTo>
                  <a:lnTo>
                    <a:pt x="104" y="88"/>
                  </a:lnTo>
                  <a:lnTo>
                    <a:pt x="120" y="88"/>
                  </a:lnTo>
                  <a:lnTo>
                    <a:pt x="128" y="80"/>
                  </a:lnTo>
                  <a:lnTo>
                    <a:pt x="128" y="72"/>
                  </a:lnTo>
                  <a:lnTo>
                    <a:pt x="136" y="64"/>
                  </a:lnTo>
                  <a:lnTo>
                    <a:pt x="136" y="48"/>
                  </a:lnTo>
                  <a:lnTo>
                    <a:pt x="144" y="40"/>
                  </a:lnTo>
                  <a:lnTo>
                    <a:pt x="152" y="40"/>
                  </a:lnTo>
                  <a:lnTo>
                    <a:pt x="160" y="32"/>
                  </a:lnTo>
                  <a:lnTo>
                    <a:pt x="160" y="24"/>
                  </a:lnTo>
                  <a:lnTo>
                    <a:pt x="184" y="0"/>
                  </a:lnTo>
                  <a:close/>
                </a:path>
              </a:pathLst>
            </a:custGeom>
            <a:solidFill>
              <a:srgbClr val="C0C0C0">
                <a:alpha val="70195"/>
              </a:srgbClr>
            </a:solidFill>
            <a:ln w="12700">
              <a:noFill/>
              <a:round/>
              <a:headEnd/>
              <a:tailEnd/>
            </a:ln>
          </p:spPr>
          <p:txBody>
            <a:bodyPr/>
            <a:lstStyle/>
            <a:p>
              <a:endParaRPr lang="ja-JP" altLang="en-US"/>
            </a:p>
          </p:txBody>
        </p:sp>
        <p:sp>
          <p:nvSpPr>
            <p:cNvPr id="53" name="Freeform 55"/>
            <p:cNvSpPr>
              <a:spLocks noChangeAspect="1"/>
            </p:cNvSpPr>
            <p:nvPr/>
          </p:nvSpPr>
          <p:spPr bwMode="auto">
            <a:xfrm>
              <a:off x="2474" y="2320"/>
              <a:ext cx="320" cy="208"/>
            </a:xfrm>
            <a:custGeom>
              <a:avLst/>
              <a:gdLst>
                <a:gd name="T0" fmla="*/ 32 w 320"/>
                <a:gd name="T1" fmla="*/ 0 h 208"/>
                <a:gd name="T2" fmla="*/ 64 w 320"/>
                <a:gd name="T3" fmla="*/ 0 h 208"/>
                <a:gd name="T4" fmla="*/ 72 w 320"/>
                <a:gd name="T5" fmla="*/ 8 h 208"/>
                <a:gd name="T6" fmla="*/ 184 w 320"/>
                <a:gd name="T7" fmla="*/ 8 h 208"/>
                <a:gd name="T8" fmla="*/ 192 w 320"/>
                <a:gd name="T9" fmla="*/ 16 h 208"/>
                <a:gd name="T10" fmla="*/ 192 w 320"/>
                <a:gd name="T11" fmla="*/ 32 h 208"/>
                <a:gd name="T12" fmla="*/ 200 w 320"/>
                <a:gd name="T13" fmla="*/ 40 h 208"/>
                <a:gd name="T14" fmla="*/ 200 w 320"/>
                <a:gd name="T15" fmla="*/ 56 h 208"/>
                <a:gd name="T16" fmla="*/ 216 w 320"/>
                <a:gd name="T17" fmla="*/ 72 h 208"/>
                <a:gd name="T18" fmla="*/ 240 w 320"/>
                <a:gd name="T19" fmla="*/ 72 h 208"/>
                <a:gd name="T20" fmla="*/ 248 w 320"/>
                <a:gd name="T21" fmla="*/ 80 h 208"/>
                <a:gd name="T22" fmla="*/ 280 w 320"/>
                <a:gd name="T23" fmla="*/ 80 h 208"/>
                <a:gd name="T24" fmla="*/ 288 w 320"/>
                <a:gd name="T25" fmla="*/ 88 h 208"/>
                <a:gd name="T26" fmla="*/ 312 w 320"/>
                <a:gd name="T27" fmla="*/ 88 h 208"/>
                <a:gd name="T28" fmla="*/ 320 w 320"/>
                <a:gd name="T29" fmla="*/ 96 h 208"/>
                <a:gd name="T30" fmla="*/ 320 w 320"/>
                <a:gd name="T31" fmla="*/ 104 h 208"/>
                <a:gd name="T32" fmla="*/ 312 w 320"/>
                <a:gd name="T33" fmla="*/ 112 h 208"/>
                <a:gd name="T34" fmla="*/ 288 w 320"/>
                <a:gd name="T35" fmla="*/ 112 h 208"/>
                <a:gd name="T36" fmla="*/ 280 w 320"/>
                <a:gd name="T37" fmla="*/ 120 h 208"/>
                <a:gd name="T38" fmla="*/ 264 w 320"/>
                <a:gd name="T39" fmla="*/ 120 h 208"/>
                <a:gd name="T40" fmla="*/ 248 w 320"/>
                <a:gd name="T41" fmla="*/ 136 h 208"/>
                <a:gd name="T42" fmla="*/ 240 w 320"/>
                <a:gd name="T43" fmla="*/ 136 h 208"/>
                <a:gd name="T44" fmla="*/ 232 w 320"/>
                <a:gd name="T45" fmla="*/ 144 h 208"/>
                <a:gd name="T46" fmla="*/ 192 w 320"/>
                <a:gd name="T47" fmla="*/ 144 h 208"/>
                <a:gd name="T48" fmla="*/ 184 w 320"/>
                <a:gd name="T49" fmla="*/ 152 h 208"/>
                <a:gd name="T50" fmla="*/ 176 w 320"/>
                <a:gd name="T51" fmla="*/ 152 h 208"/>
                <a:gd name="T52" fmla="*/ 168 w 320"/>
                <a:gd name="T53" fmla="*/ 160 h 208"/>
                <a:gd name="T54" fmla="*/ 160 w 320"/>
                <a:gd name="T55" fmla="*/ 160 h 208"/>
                <a:gd name="T56" fmla="*/ 136 w 320"/>
                <a:gd name="T57" fmla="*/ 184 h 208"/>
                <a:gd name="T58" fmla="*/ 136 w 320"/>
                <a:gd name="T59" fmla="*/ 192 h 208"/>
                <a:gd name="T60" fmla="*/ 120 w 320"/>
                <a:gd name="T61" fmla="*/ 208 h 208"/>
                <a:gd name="T62" fmla="*/ 104 w 320"/>
                <a:gd name="T63" fmla="*/ 208 h 208"/>
                <a:gd name="T64" fmla="*/ 96 w 320"/>
                <a:gd name="T65" fmla="*/ 200 h 208"/>
                <a:gd name="T66" fmla="*/ 88 w 320"/>
                <a:gd name="T67" fmla="*/ 200 h 208"/>
                <a:gd name="T68" fmla="*/ 80 w 320"/>
                <a:gd name="T69" fmla="*/ 192 h 208"/>
                <a:gd name="T70" fmla="*/ 56 w 320"/>
                <a:gd name="T71" fmla="*/ 192 h 208"/>
                <a:gd name="T72" fmla="*/ 40 w 320"/>
                <a:gd name="T73" fmla="*/ 208 h 208"/>
                <a:gd name="T74" fmla="*/ 32 w 320"/>
                <a:gd name="T75" fmla="*/ 208 h 208"/>
                <a:gd name="T76" fmla="*/ 24 w 320"/>
                <a:gd name="T77" fmla="*/ 200 h 208"/>
                <a:gd name="T78" fmla="*/ 24 w 320"/>
                <a:gd name="T79" fmla="*/ 128 h 208"/>
                <a:gd name="T80" fmla="*/ 16 w 320"/>
                <a:gd name="T81" fmla="*/ 120 h 208"/>
                <a:gd name="T82" fmla="*/ 8 w 320"/>
                <a:gd name="T83" fmla="*/ 120 h 208"/>
                <a:gd name="T84" fmla="*/ 8 w 320"/>
                <a:gd name="T85" fmla="*/ 88 h 208"/>
                <a:gd name="T86" fmla="*/ 0 w 320"/>
                <a:gd name="T87" fmla="*/ 80 h 208"/>
                <a:gd name="T88" fmla="*/ 0 w 320"/>
                <a:gd name="T89" fmla="*/ 64 h 208"/>
                <a:gd name="T90" fmla="*/ 24 w 320"/>
                <a:gd name="T91" fmla="*/ 40 h 208"/>
                <a:gd name="T92" fmla="*/ 24 w 320"/>
                <a:gd name="T93" fmla="*/ 32 h 208"/>
                <a:gd name="T94" fmla="*/ 32 w 320"/>
                <a:gd name="T95" fmla="*/ 24 h 208"/>
                <a:gd name="T96" fmla="*/ 32 w 320"/>
                <a:gd name="T97" fmla="*/ 0 h 2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208"/>
                <a:gd name="T149" fmla="*/ 320 w 320"/>
                <a:gd name="T150" fmla="*/ 208 h 2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208">
                  <a:moveTo>
                    <a:pt x="32" y="0"/>
                  </a:moveTo>
                  <a:lnTo>
                    <a:pt x="64" y="0"/>
                  </a:lnTo>
                  <a:lnTo>
                    <a:pt x="72" y="8"/>
                  </a:lnTo>
                  <a:lnTo>
                    <a:pt x="184" y="8"/>
                  </a:lnTo>
                  <a:lnTo>
                    <a:pt x="192" y="16"/>
                  </a:lnTo>
                  <a:lnTo>
                    <a:pt x="192" y="32"/>
                  </a:lnTo>
                  <a:lnTo>
                    <a:pt x="200" y="40"/>
                  </a:lnTo>
                  <a:lnTo>
                    <a:pt x="200" y="56"/>
                  </a:lnTo>
                  <a:lnTo>
                    <a:pt x="216" y="72"/>
                  </a:lnTo>
                  <a:lnTo>
                    <a:pt x="240" y="72"/>
                  </a:lnTo>
                  <a:lnTo>
                    <a:pt x="248" y="80"/>
                  </a:lnTo>
                  <a:lnTo>
                    <a:pt x="280" y="80"/>
                  </a:lnTo>
                  <a:lnTo>
                    <a:pt x="288" y="88"/>
                  </a:lnTo>
                  <a:lnTo>
                    <a:pt x="312" y="88"/>
                  </a:lnTo>
                  <a:lnTo>
                    <a:pt x="320" y="96"/>
                  </a:lnTo>
                  <a:lnTo>
                    <a:pt x="320" y="104"/>
                  </a:lnTo>
                  <a:lnTo>
                    <a:pt x="312" y="112"/>
                  </a:lnTo>
                  <a:lnTo>
                    <a:pt x="288" y="112"/>
                  </a:lnTo>
                  <a:lnTo>
                    <a:pt x="280" y="120"/>
                  </a:lnTo>
                  <a:lnTo>
                    <a:pt x="264" y="120"/>
                  </a:lnTo>
                  <a:lnTo>
                    <a:pt x="248" y="136"/>
                  </a:lnTo>
                  <a:lnTo>
                    <a:pt x="240" y="136"/>
                  </a:lnTo>
                  <a:lnTo>
                    <a:pt x="232" y="144"/>
                  </a:lnTo>
                  <a:lnTo>
                    <a:pt x="192" y="144"/>
                  </a:lnTo>
                  <a:lnTo>
                    <a:pt x="184" y="152"/>
                  </a:lnTo>
                  <a:lnTo>
                    <a:pt x="176" y="152"/>
                  </a:lnTo>
                  <a:lnTo>
                    <a:pt x="168" y="160"/>
                  </a:lnTo>
                  <a:lnTo>
                    <a:pt x="160" y="160"/>
                  </a:lnTo>
                  <a:lnTo>
                    <a:pt x="136" y="184"/>
                  </a:lnTo>
                  <a:lnTo>
                    <a:pt x="136" y="192"/>
                  </a:lnTo>
                  <a:lnTo>
                    <a:pt x="120" y="208"/>
                  </a:lnTo>
                  <a:lnTo>
                    <a:pt x="104" y="208"/>
                  </a:lnTo>
                  <a:lnTo>
                    <a:pt x="96" y="200"/>
                  </a:lnTo>
                  <a:lnTo>
                    <a:pt x="88" y="200"/>
                  </a:lnTo>
                  <a:lnTo>
                    <a:pt x="80" y="192"/>
                  </a:lnTo>
                  <a:lnTo>
                    <a:pt x="56" y="192"/>
                  </a:lnTo>
                  <a:lnTo>
                    <a:pt x="40" y="208"/>
                  </a:lnTo>
                  <a:lnTo>
                    <a:pt x="32" y="208"/>
                  </a:lnTo>
                  <a:lnTo>
                    <a:pt x="24" y="200"/>
                  </a:lnTo>
                  <a:lnTo>
                    <a:pt x="24" y="128"/>
                  </a:lnTo>
                  <a:lnTo>
                    <a:pt x="16" y="120"/>
                  </a:lnTo>
                  <a:lnTo>
                    <a:pt x="8" y="120"/>
                  </a:lnTo>
                  <a:lnTo>
                    <a:pt x="8" y="88"/>
                  </a:lnTo>
                  <a:lnTo>
                    <a:pt x="0" y="80"/>
                  </a:lnTo>
                  <a:lnTo>
                    <a:pt x="0" y="64"/>
                  </a:lnTo>
                  <a:lnTo>
                    <a:pt x="24" y="40"/>
                  </a:lnTo>
                  <a:lnTo>
                    <a:pt x="24" y="32"/>
                  </a:lnTo>
                  <a:lnTo>
                    <a:pt x="32" y="24"/>
                  </a:lnTo>
                  <a:lnTo>
                    <a:pt x="32" y="0"/>
                  </a:lnTo>
                  <a:close/>
                </a:path>
              </a:pathLst>
            </a:custGeom>
            <a:solidFill>
              <a:srgbClr val="C0C0C0">
                <a:alpha val="70195"/>
              </a:srgbClr>
            </a:solidFill>
            <a:ln w="12700">
              <a:noFill/>
              <a:round/>
              <a:headEnd/>
              <a:tailEnd/>
            </a:ln>
          </p:spPr>
          <p:txBody>
            <a:bodyPr/>
            <a:lstStyle/>
            <a:p>
              <a:endParaRPr lang="ja-JP" altLang="en-US"/>
            </a:p>
          </p:txBody>
        </p:sp>
        <p:sp>
          <p:nvSpPr>
            <p:cNvPr id="54" name="Freeform 56"/>
            <p:cNvSpPr>
              <a:spLocks noChangeAspect="1"/>
            </p:cNvSpPr>
            <p:nvPr/>
          </p:nvSpPr>
          <p:spPr bwMode="auto">
            <a:xfrm>
              <a:off x="2266" y="2720"/>
              <a:ext cx="280" cy="160"/>
            </a:xfrm>
            <a:custGeom>
              <a:avLst/>
              <a:gdLst>
                <a:gd name="T0" fmla="*/ 128 w 280"/>
                <a:gd name="T1" fmla="*/ 0 h 160"/>
                <a:gd name="T2" fmla="*/ 176 w 280"/>
                <a:gd name="T3" fmla="*/ 0 h 160"/>
                <a:gd name="T4" fmla="*/ 184 w 280"/>
                <a:gd name="T5" fmla="*/ 8 h 160"/>
                <a:gd name="T6" fmla="*/ 232 w 280"/>
                <a:gd name="T7" fmla="*/ 8 h 160"/>
                <a:gd name="T8" fmla="*/ 240 w 280"/>
                <a:gd name="T9" fmla="*/ 0 h 160"/>
                <a:gd name="T10" fmla="*/ 280 w 280"/>
                <a:gd name="T11" fmla="*/ 0 h 160"/>
                <a:gd name="T12" fmla="*/ 280 w 280"/>
                <a:gd name="T13" fmla="*/ 32 h 160"/>
                <a:gd name="T14" fmla="*/ 272 w 280"/>
                <a:gd name="T15" fmla="*/ 40 h 160"/>
                <a:gd name="T16" fmla="*/ 272 w 280"/>
                <a:gd name="T17" fmla="*/ 48 h 160"/>
                <a:gd name="T18" fmla="*/ 256 w 280"/>
                <a:gd name="T19" fmla="*/ 64 h 160"/>
                <a:gd name="T20" fmla="*/ 256 w 280"/>
                <a:gd name="T21" fmla="*/ 80 h 160"/>
                <a:gd name="T22" fmla="*/ 248 w 280"/>
                <a:gd name="T23" fmla="*/ 88 h 160"/>
                <a:gd name="T24" fmla="*/ 248 w 280"/>
                <a:gd name="T25" fmla="*/ 96 h 160"/>
                <a:gd name="T26" fmla="*/ 232 w 280"/>
                <a:gd name="T27" fmla="*/ 112 h 160"/>
                <a:gd name="T28" fmla="*/ 216 w 280"/>
                <a:gd name="T29" fmla="*/ 112 h 160"/>
                <a:gd name="T30" fmla="*/ 208 w 280"/>
                <a:gd name="T31" fmla="*/ 120 h 160"/>
                <a:gd name="T32" fmla="*/ 176 w 280"/>
                <a:gd name="T33" fmla="*/ 120 h 160"/>
                <a:gd name="T34" fmla="*/ 168 w 280"/>
                <a:gd name="T35" fmla="*/ 112 h 160"/>
                <a:gd name="T36" fmla="*/ 128 w 280"/>
                <a:gd name="T37" fmla="*/ 112 h 160"/>
                <a:gd name="T38" fmla="*/ 112 w 280"/>
                <a:gd name="T39" fmla="*/ 128 h 160"/>
                <a:gd name="T40" fmla="*/ 104 w 280"/>
                <a:gd name="T41" fmla="*/ 128 h 160"/>
                <a:gd name="T42" fmla="*/ 96 w 280"/>
                <a:gd name="T43" fmla="*/ 136 h 160"/>
                <a:gd name="T44" fmla="*/ 80 w 280"/>
                <a:gd name="T45" fmla="*/ 136 h 160"/>
                <a:gd name="T46" fmla="*/ 72 w 280"/>
                <a:gd name="T47" fmla="*/ 144 h 160"/>
                <a:gd name="T48" fmla="*/ 72 w 280"/>
                <a:gd name="T49" fmla="*/ 152 h 160"/>
                <a:gd name="T50" fmla="*/ 64 w 280"/>
                <a:gd name="T51" fmla="*/ 160 h 160"/>
                <a:gd name="T52" fmla="*/ 0 w 280"/>
                <a:gd name="T53" fmla="*/ 160 h 160"/>
                <a:gd name="T54" fmla="*/ 0 w 280"/>
                <a:gd name="T55" fmla="*/ 104 h 160"/>
                <a:gd name="T56" fmla="*/ 8 w 280"/>
                <a:gd name="T57" fmla="*/ 96 h 160"/>
                <a:gd name="T58" fmla="*/ 32 w 280"/>
                <a:gd name="T59" fmla="*/ 96 h 160"/>
                <a:gd name="T60" fmla="*/ 40 w 280"/>
                <a:gd name="T61" fmla="*/ 88 h 160"/>
                <a:gd name="T62" fmla="*/ 64 w 280"/>
                <a:gd name="T63" fmla="*/ 88 h 160"/>
                <a:gd name="T64" fmla="*/ 72 w 280"/>
                <a:gd name="T65" fmla="*/ 80 h 160"/>
                <a:gd name="T66" fmla="*/ 96 w 280"/>
                <a:gd name="T67" fmla="*/ 80 h 160"/>
                <a:gd name="T68" fmla="*/ 104 w 280"/>
                <a:gd name="T69" fmla="*/ 72 h 160"/>
                <a:gd name="T70" fmla="*/ 104 w 280"/>
                <a:gd name="T71" fmla="*/ 64 h 160"/>
                <a:gd name="T72" fmla="*/ 112 w 280"/>
                <a:gd name="T73" fmla="*/ 56 h 160"/>
                <a:gd name="T74" fmla="*/ 112 w 280"/>
                <a:gd name="T75" fmla="*/ 48 h 160"/>
                <a:gd name="T76" fmla="*/ 120 w 280"/>
                <a:gd name="T77" fmla="*/ 40 h 160"/>
                <a:gd name="T78" fmla="*/ 120 w 280"/>
                <a:gd name="T79" fmla="*/ 32 h 160"/>
                <a:gd name="T80" fmla="*/ 128 w 280"/>
                <a:gd name="T81" fmla="*/ 24 h 160"/>
                <a:gd name="T82" fmla="*/ 128 w 280"/>
                <a:gd name="T83" fmla="*/ 0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0"/>
                <a:gd name="T127" fmla="*/ 0 h 160"/>
                <a:gd name="T128" fmla="*/ 280 w 280"/>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0" h="160">
                  <a:moveTo>
                    <a:pt x="128" y="0"/>
                  </a:moveTo>
                  <a:lnTo>
                    <a:pt x="176" y="0"/>
                  </a:lnTo>
                  <a:lnTo>
                    <a:pt x="184" y="8"/>
                  </a:lnTo>
                  <a:lnTo>
                    <a:pt x="232" y="8"/>
                  </a:lnTo>
                  <a:lnTo>
                    <a:pt x="240" y="0"/>
                  </a:lnTo>
                  <a:lnTo>
                    <a:pt x="280" y="0"/>
                  </a:lnTo>
                  <a:lnTo>
                    <a:pt x="280" y="32"/>
                  </a:lnTo>
                  <a:lnTo>
                    <a:pt x="272" y="40"/>
                  </a:lnTo>
                  <a:lnTo>
                    <a:pt x="272" y="48"/>
                  </a:lnTo>
                  <a:lnTo>
                    <a:pt x="256" y="64"/>
                  </a:lnTo>
                  <a:lnTo>
                    <a:pt x="256" y="80"/>
                  </a:lnTo>
                  <a:lnTo>
                    <a:pt x="248" y="88"/>
                  </a:lnTo>
                  <a:lnTo>
                    <a:pt x="248" y="96"/>
                  </a:lnTo>
                  <a:lnTo>
                    <a:pt x="232" y="112"/>
                  </a:lnTo>
                  <a:lnTo>
                    <a:pt x="216" y="112"/>
                  </a:lnTo>
                  <a:lnTo>
                    <a:pt x="208" y="120"/>
                  </a:lnTo>
                  <a:lnTo>
                    <a:pt x="176" y="120"/>
                  </a:lnTo>
                  <a:lnTo>
                    <a:pt x="168" y="112"/>
                  </a:lnTo>
                  <a:lnTo>
                    <a:pt x="128" y="112"/>
                  </a:lnTo>
                  <a:lnTo>
                    <a:pt x="112" y="128"/>
                  </a:lnTo>
                  <a:lnTo>
                    <a:pt x="104" y="128"/>
                  </a:lnTo>
                  <a:lnTo>
                    <a:pt x="96" y="136"/>
                  </a:lnTo>
                  <a:lnTo>
                    <a:pt x="80" y="136"/>
                  </a:lnTo>
                  <a:lnTo>
                    <a:pt x="72" y="144"/>
                  </a:lnTo>
                  <a:lnTo>
                    <a:pt x="72" y="152"/>
                  </a:lnTo>
                  <a:lnTo>
                    <a:pt x="64" y="160"/>
                  </a:lnTo>
                  <a:lnTo>
                    <a:pt x="0" y="160"/>
                  </a:lnTo>
                  <a:lnTo>
                    <a:pt x="0" y="104"/>
                  </a:lnTo>
                  <a:lnTo>
                    <a:pt x="8" y="96"/>
                  </a:lnTo>
                  <a:lnTo>
                    <a:pt x="32" y="96"/>
                  </a:lnTo>
                  <a:lnTo>
                    <a:pt x="40" y="88"/>
                  </a:lnTo>
                  <a:lnTo>
                    <a:pt x="64" y="88"/>
                  </a:lnTo>
                  <a:lnTo>
                    <a:pt x="72" y="80"/>
                  </a:lnTo>
                  <a:lnTo>
                    <a:pt x="96" y="80"/>
                  </a:lnTo>
                  <a:lnTo>
                    <a:pt x="104" y="72"/>
                  </a:lnTo>
                  <a:lnTo>
                    <a:pt x="104" y="64"/>
                  </a:lnTo>
                  <a:lnTo>
                    <a:pt x="112" y="56"/>
                  </a:lnTo>
                  <a:lnTo>
                    <a:pt x="112" y="48"/>
                  </a:lnTo>
                  <a:lnTo>
                    <a:pt x="120" y="40"/>
                  </a:lnTo>
                  <a:lnTo>
                    <a:pt x="120" y="32"/>
                  </a:lnTo>
                  <a:lnTo>
                    <a:pt x="128" y="24"/>
                  </a:lnTo>
                  <a:lnTo>
                    <a:pt x="128" y="0"/>
                  </a:lnTo>
                  <a:close/>
                </a:path>
              </a:pathLst>
            </a:custGeom>
            <a:solidFill>
              <a:srgbClr val="C0C0C0">
                <a:alpha val="70195"/>
              </a:srgbClr>
            </a:solidFill>
            <a:ln w="12700">
              <a:noFill/>
              <a:round/>
              <a:headEnd/>
              <a:tailEnd/>
            </a:ln>
          </p:spPr>
          <p:txBody>
            <a:bodyPr/>
            <a:lstStyle/>
            <a:p>
              <a:endParaRPr lang="ja-JP" altLang="en-US"/>
            </a:p>
          </p:txBody>
        </p:sp>
        <p:sp>
          <p:nvSpPr>
            <p:cNvPr id="55" name="Freeform 57"/>
            <p:cNvSpPr>
              <a:spLocks noChangeAspect="1"/>
            </p:cNvSpPr>
            <p:nvPr/>
          </p:nvSpPr>
          <p:spPr bwMode="auto">
            <a:xfrm>
              <a:off x="2554" y="2736"/>
              <a:ext cx="344" cy="360"/>
            </a:xfrm>
            <a:custGeom>
              <a:avLst/>
              <a:gdLst>
                <a:gd name="T0" fmla="*/ 312 w 344"/>
                <a:gd name="T1" fmla="*/ 32 h 360"/>
                <a:gd name="T2" fmla="*/ 336 w 344"/>
                <a:gd name="T3" fmla="*/ 72 h 360"/>
                <a:gd name="T4" fmla="*/ 336 w 344"/>
                <a:gd name="T5" fmla="*/ 128 h 360"/>
                <a:gd name="T6" fmla="*/ 320 w 344"/>
                <a:gd name="T7" fmla="*/ 144 h 360"/>
                <a:gd name="T8" fmla="*/ 304 w 344"/>
                <a:gd name="T9" fmla="*/ 176 h 360"/>
                <a:gd name="T10" fmla="*/ 296 w 344"/>
                <a:gd name="T11" fmla="*/ 224 h 360"/>
                <a:gd name="T12" fmla="*/ 272 w 344"/>
                <a:gd name="T13" fmla="*/ 256 h 360"/>
                <a:gd name="T14" fmla="*/ 208 w 344"/>
                <a:gd name="T15" fmla="*/ 264 h 360"/>
                <a:gd name="T16" fmla="*/ 192 w 344"/>
                <a:gd name="T17" fmla="*/ 296 h 360"/>
                <a:gd name="T18" fmla="*/ 176 w 344"/>
                <a:gd name="T19" fmla="*/ 328 h 360"/>
                <a:gd name="T20" fmla="*/ 120 w 344"/>
                <a:gd name="T21" fmla="*/ 360 h 360"/>
                <a:gd name="T22" fmla="*/ 96 w 344"/>
                <a:gd name="T23" fmla="*/ 360 h 360"/>
                <a:gd name="T24" fmla="*/ 152 w 344"/>
                <a:gd name="T25" fmla="*/ 352 h 360"/>
                <a:gd name="T26" fmla="*/ 192 w 344"/>
                <a:gd name="T27" fmla="*/ 304 h 360"/>
                <a:gd name="T28" fmla="*/ 200 w 344"/>
                <a:gd name="T29" fmla="*/ 272 h 360"/>
                <a:gd name="T30" fmla="*/ 248 w 344"/>
                <a:gd name="T31" fmla="*/ 256 h 360"/>
                <a:gd name="T32" fmla="*/ 288 w 344"/>
                <a:gd name="T33" fmla="*/ 232 h 360"/>
                <a:gd name="T34" fmla="*/ 304 w 344"/>
                <a:gd name="T35" fmla="*/ 208 h 360"/>
                <a:gd name="T36" fmla="*/ 312 w 344"/>
                <a:gd name="T37" fmla="*/ 152 h 360"/>
                <a:gd name="T38" fmla="*/ 336 w 344"/>
                <a:gd name="T39" fmla="*/ 136 h 360"/>
                <a:gd name="T40" fmla="*/ 336 w 344"/>
                <a:gd name="T41" fmla="*/ 112 h 360"/>
                <a:gd name="T42" fmla="*/ 320 w 344"/>
                <a:gd name="T43" fmla="*/ 40 h 360"/>
                <a:gd name="T44" fmla="*/ 304 w 344"/>
                <a:gd name="T45" fmla="*/ 8 h 360"/>
                <a:gd name="T46" fmla="*/ 272 w 344"/>
                <a:gd name="T47" fmla="*/ 48 h 360"/>
                <a:gd name="T48" fmla="*/ 208 w 344"/>
                <a:gd name="T49" fmla="*/ 40 h 360"/>
                <a:gd name="T50" fmla="*/ 192 w 344"/>
                <a:gd name="T51" fmla="*/ 16 h 360"/>
                <a:gd name="T52" fmla="*/ 168 w 344"/>
                <a:gd name="T53" fmla="*/ 16 h 360"/>
                <a:gd name="T54" fmla="*/ 176 w 344"/>
                <a:gd name="T55" fmla="*/ 56 h 360"/>
                <a:gd name="T56" fmla="*/ 176 w 344"/>
                <a:gd name="T57" fmla="*/ 88 h 360"/>
                <a:gd name="T58" fmla="*/ 160 w 344"/>
                <a:gd name="T59" fmla="*/ 136 h 360"/>
                <a:gd name="T60" fmla="*/ 128 w 344"/>
                <a:gd name="T61" fmla="*/ 192 h 360"/>
                <a:gd name="T62" fmla="*/ 32 w 344"/>
                <a:gd name="T63" fmla="*/ 184 h 360"/>
                <a:gd name="T64" fmla="*/ 0 w 344"/>
                <a:gd name="T65" fmla="*/ 200 h 360"/>
                <a:gd name="T66" fmla="*/ 8 w 344"/>
                <a:gd name="T67" fmla="*/ 232 h 360"/>
                <a:gd name="T68" fmla="*/ 56 w 344"/>
                <a:gd name="T69" fmla="*/ 272 h 360"/>
                <a:gd name="T70" fmla="*/ 72 w 344"/>
                <a:gd name="T71" fmla="*/ 312 h 360"/>
                <a:gd name="T72" fmla="*/ 80 w 344"/>
                <a:gd name="T73" fmla="*/ 320 h 360"/>
                <a:gd name="T74" fmla="*/ 64 w 344"/>
                <a:gd name="T75" fmla="*/ 272 h 360"/>
                <a:gd name="T76" fmla="*/ 40 w 344"/>
                <a:gd name="T77" fmla="*/ 264 h 360"/>
                <a:gd name="T78" fmla="*/ 0 w 344"/>
                <a:gd name="T79" fmla="*/ 216 h 360"/>
                <a:gd name="T80" fmla="*/ 24 w 344"/>
                <a:gd name="T81" fmla="*/ 192 h 360"/>
                <a:gd name="T82" fmla="*/ 96 w 344"/>
                <a:gd name="T83" fmla="*/ 192 h 360"/>
                <a:gd name="T84" fmla="*/ 152 w 344"/>
                <a:gd name="T85" fmla="*/ 144 h 360"/>
                <a:gd name="T86" fmla="*/ 176 w 344"/>
                <a:gd name="T87" fmla="*/ 112 h 360"/>
                <a:gd name="T88" fmla="*/ 184 w 344"/>
                <a:gd name="T89" fmla="*/ 64 h 360"/>
                <a:gd name="T90" fmla="*/ 168 w 344"/>
                <a:gd name="T91" fmla="*/ 32 h 360"/>
                <a:gd name="T92" fmla="*/ 184 w 344"/>
                <a:gd name="T93" fmla="*/ 16 h 360"/>
                <a:gd name="T94" fmla="*/ 200 w 344"/>
                <a:gd name="T95" fmla="*/ 32 h 360"/>
                <a:gd name="T96" fmla="*/ 232 w 344"/>
                <a:gd name="T97" fmla="*/ 48 h 360"/>
                <a:gd name="T98" fmla="*/ 296 w 344"/>
                <a:gd name="T99" fmla="*/ 16 h 3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4"/>
                <a:gd name="T151" fmla="*/ 0 h 360"/>
                <a:gd name="T152" fmla="*/ 344 w 344"/>
                <a:gd name="T153" fmla="*/ 360 h 3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4" h="360">
                  <a:moveTo>
                    <a:pt x="304" y="0"/>
                  </a:moveTo>
                  <a:lnTo>
                    <a:pt x="312" y="0"/>
                  </a:lnTo>
                  <a:lnTo>
                    <a:pt x="312" y="32"/>
                  </a:lnTo>
                  <a:lnTo>
                    <a:pt x="320" y="40"/>
                  </a:lnTo>
                  <a:lnTo>
                    <a:pt x="320" y="56"/>
                  </a:lnTo>
                  <a:lnTo>
                    <a:pt x="336" y="72"/>
                  </a:lnTo>
                  <a:lnTo>
                    <a:pt x="336" y="112"/>
                  </a:lnTo>
                  <a:lnTo>
                    <a:pt x="344" y="120"/>
                  </a:lnTo>
                  <a:lnTo>
                    <a:pt x="336" y="128"/>
                  </a:lnTo>
                  <a:lnTo>
                    <a:pt x="336" y="136"/>
                  </a:lnTo>
                  <a:lnTo>
                    <a:pt x="328" y="144"/>
                  </a:lnTo>
                  <a:lnTo>
                    <a:pt x="320" y="144"/>
                  </a:lnTo>
                  <a:lnTo>
                    <a:pt x="312" y="152"/>
                  </a:lnTo>
                  <a:lnTo>
                    <a:pt x="312" y="168"/>
                  </a:lnTo>
                  <a:lnTo>
                    <a:pt x="304" y="176"/>
                  </a:lnTo>
                  <a:lnTo>
                    <a:pt x="304" y="208"/>
                  </a:lnTo>
                  <a:lnTo>
                    <a:pt x="296" y="216"/>
                  </a:lnTo>
                  <a:lnTo>
                    <a:pt x="296" y="224"/>
                  </a:lnTo>
                  <a:lnTo>
                    <a:pt x="288" y="232"/>
                  </a:lnTo>
                  <a:lnTo>
                    <a:pt x="288" y="240"/>
                  </a:lnTo>
                  <a:lnTo>
                    <a:pt x="272" y="256"/>
                  </a:lnTo>
                  <a:lnTo>
                    <a:pt x="256" y="256"/>
                  </a:lnTo>
                  <a:lnTo>
                    <a:pt x="248" y="264"/>
                  </a:lnTo>
                  <a:lnTo>
                    <a:pt x="208" y="264"/>
                  </a:lnTo>
                  <a:lnTo>
                    <a:pt x="200" y="272"/>
                  </a:lnTo>
                  <a:lnTo>
                    <a:pt x="200" y="288"/>
                  </a:lnTo>
                  <a:lnTo>
                    <a:pt x="192" y="296"/>
                  </a:lnTo>
                  <a:lnTo>
                    <a:pt x="192" y="304"/>
                  </a:lnTo>
                  <a:lnTo>
                    <a:pt x="176" y="320"/>
                  </a:lnTo>
                  <a:lnTo>
                    <a:pt x="176" y="328"/>
                  </a:lnTo>
                  <a:lnTo>
                    <a:pt x="152" y="352"/>
                  </a:lnTo>
                  <a:lnTo>
                    <a:pt x="128" y="352"/>
                  </a:lnTo>
                  <a:lnTo>
                    <a:pt x="120" y="360"/>
                  </a:lnTo>
                  <a:lnTo>
                    <a:pt x="96" y="360"/>
                  </a:lnTo>
                  <a:lnTo>
                    <a:pt x="88" y="352"/>
                  </a:lnTo>
                  <a:lnTo>
                    <a:pt x="96" y="360"/>
                  </a:lnTo>
                  <a:lnTo>
                    <a:pt x="120" y="360"/>
                  </a:lnTo>
                  <a:lnTo>
                    <a:pt x="128" y="352"/>
                  </a:lnTo>
                  <a:lnTo>
                    <a:pt x="152" y="352"/>
                  </a:lnTo>
                  <a:lnTo>
                    <a:pt x="176" y="328"/>
                  </a:lnTo>
                  <a:lnTo>
                    <a:pt x="176" y="320"/>
                  </a:lnTo>
                  <a:lnTo>
                    <a:pt x="192" y="304"/>
                  </a:lnTo>
                  <a:lnTo>
                    <a:pt x="192" y="296"/>
                  </a:lnTo>
                  <a:lnTo>
                    <a:pt x="200" y="288"/>
                  </a:lnTo>
                  <a:lnTo>
                    <a:pt x="200" y="272"/>
                  </a:lnTo>
                  <a:lnTo>
                    <a:pt x="208" y="264"/>
                  </a:lnTo>
                  <a:lnTo>
                    <a:pt x="240" y="264"/>
                  </a:lnTo>
                  <a:lnTo>
                    <a:pt x="248" y="256"/>
                  </a:lnTo>
                  <a:lnTo>
                    <a:pt x="272" y="256"/>
                  </a:lnTo>
                  <a:lnTo>
                    <a:pt x="288" y="240"/>
                  </a:lnTo>
                  <a:lnTo>
                    <a:pt x="288" y="232"/>
                  </a:lnTo>
                  <a:lnTo>
                    <a:pt x="296" y="224"/>
                  </a:lnTo>
                  <a:lnTo>
                    <a:pt x="296" y="216"/>
                  </a:lnTo>
                  <a:lnTo>
                    <a:pt x="304" y="208"/>
                  </a:lnTo>
                  <a:lnTo>
                    <a:pt x="304" y="176"/>
                  </a:lnTo>
                  <a:lnTo>
                    <a:pt x="312" y="168"/>
                  </a:lnTo>
                  <a:lnTo>
                    <a:pt x="312" y="152"/>
                  </a:lnTo>
                  <a:lnTo>
                    <a:pt x="320" y="144"/>
                  </a:lnTo>
                  <a:lnTo>
                    <a:pt x="328" y="144"/>
                  </a:lnTo>
                  <a:lnTo>
                    <a:pt x="336" y="136"/>
                  </a:lnTo>
                  <a:lnTo>
                    <a:pt x="336" y="128"/>
                  </a:lnTo>
                  <a:lnTo>
                    <a:pt x="344" y="120"/>
                  </a:lnTo>
                  <a:lnTo>
                    <a:pt x="336" y="112"/>
                  </a:lnTo>
                  <a:lnTo>
                    <a:pt x="336" y="72"/>
                  </a:lnTo>
                  <a:lnTo>
                    <a:pt x="320" y="56"/>
                  </a:lnTo>
                  <a:lnTo>
                    <a:pt x="320" y="40"/>
                  </a:lnTo>
                  <a:lnTo>
                    <a:pt x="312" y="32"/>
                  </a:lnTo>
                  <a:lnTo>
                    <a:pt x="312" y="16"/>
                  </a:lnTo>
                  <a:lnTo>
                    <a:pt x="304" y="8"/>
                  </a:lnTo>
                  <a:lnTo>
                    <a:pt x="296" y="16"/>
                  </a:lnTo>
                  <a:lnTo>
                    <a:pt x="296" y="24"/>
                  </a:lnTo>
                  <a:lnTo>
                    <a:pt x="272" y="48"/>
                  </a:lnTo>
                  <a:lnTo>
                    <a:pt x="232" y="48"/>
                  </a:lnTo>
                  <a:lnTo>
                    <a:pt x="224" y="40"/>
                  </a:lnTo>
                  <a:lnTo>
                    <a:pt x="208" y="40"/>
                  </a:lnTo>
                  <a:lnTo>
                    <a:pt x="200" y="32"/>
                  </a:lnTo>
                  <a:lnTo>
                    <a:pt x="200" y="24"/>
                  </a:lnTo>
                  <a:lnTo>
                    <a:pt x="192" y="16"/>
                  </a:lnTo>
                  <a:lnTo>
                    <a:pt x="184" y="16"/>
                  </a:lnTo>
                  <a:lnTo>
                    <a:pt x="176" y="8"/>
                  </a:lnTo>
                  <a:lnTo>
                    <a:pt x="168" y="16"/>
                  </a:lnTo>
                  <a:lnTo>
                    <a:pt x="168" y="32"/>
                  </a:lnTo>
                  <a:lnTo>
                    <a:pt x="176" y="40"/>
                  </a:lnTo>
                  <a:lnTo>
                    <a:pt x="176" y="56"/>
                  </a:lnTo>
                  <a:lnTo>
                    <a:pt x="184" y="64"/>
                  </a:lnTo>
                  <a:lnTo>
                    <a:pt x="184" y="80"/>
                  </a:lnTo>
                  <a:lnTo>
                    <a:pt x="176" y="88"/>
                  </a:lnTo>
                  <a:lnTo>
                    <a:pt x="176" y="112"/>
                  </a:lnTo>
                  <a:lnTo>
                    <a:pt x="160" y="128"/>
                  </a:lnTo>
                  <a:lnTo>
                    <a:pt x="160" y="136"/>
                  </a:lnTo>
                  <a:lnTo>
                    <a:pt x="152" y="144"/>
                  </a:lnTo>
                  <a:lnTo>
                    <a:pt x="152" y="168"/>
                  </a:lnTo>
                  <a:lnTo>
                    <a:pt x="128" y="192"/>
                  </a:lnTo>
                  <a:lnTo>
                    <a:pt x="96" y="192"/>
                  </a:lnTo>
                  <a:lnTo>
                    <a:pt x="88" y="184"/>
                  </a:lnTo>
                  <a:lnTo>
                    <a:pt x="32" y="184"/>
                  </a:lnTo>
                  <a:lnTo>
                    <a:pt x="24" y="192"/>
                  </a:lnTo>
                  <a:lnTo>
                    <a:pt x="8" y="192"/>
                  </a:lnTo>
                  <a:lnTo>
                    <a:pt x="0" y="200"/>
                  </a:lnTo>
                  <a:lnTo>
                    <a:pt x="0" y="216"/>
                  </a:lnTo>
                  <a:lnTo>
                    <a:pt x="8" y="224"/>
                  </a:lnTo>
                  <a:lnTo>
                    <a:pt x="8" y="232"/>
                  </a:lnTo>
                  <a:lnTo>
                    <a:pt x="40" y="264"/>
                  </a:lnTo>
                  <a:lnTo>
                    <a:pt x="48" y="264"/>
                  </a:lnTo>
                  <a:lnTo>
                    <a:pt x="56" y="272"/>
                  </a:lnTo>
                  <a:lnTo>
                    <a:pt x="64" y="272"/>
                  </a:lnTo>
                  <a:lnTo>
                    <a:pt x="72" y="280"/>
                  </a:lnTo>
                  <a:lnTo>
                    <a:pt x="72" y="312"/>
                  </a:lnTo>
                  <a:lnTo>
                    <a:pt x="80" y="320"/>
                  </a:lnTo>
                  <a:lnTo>
                    <a:pt x="80" y="336"/>
                  </a:lnTo>
                  <a:lnTo>
                    <a:pt x="80" y="320"/>
                  </a:lnTo>
                  <a:lnTo>
                    <a:pt x="72" y="312"/>
                  </a:lnTo>
                  <a:lnTo>
                    <a:pt x="72" y="280"/>
                  </a:lnTo>
                  <a:lnTo>
                    <a:pt x="64" y="272"/>
                  </a:lnTo>
                  <a:lnTo>
                    <a:pt x="56" y="272"/>
                  </a:lnTo>
                  <a:lnTo>
                    <a:pt x="48" y="264"/>
                  </a:lnTo>
                  <a:lnTo>
                    <a:pt x="40" y="264"/>
                  </a:lnTo>
                  <a:lnTo>
                    <a:pt x="8" y="232"/>
                  </a:lnTo>
                  <a:lnTo>
                    <a:pt x="8" y="224"/>
                  </a:lnTo>
                  <a:lnTo>
                    <a:pt x="0" y="216"/>
                  </a:lnTo>
                  <a:lnTo>
                    <a:pt x="0" y="200"/>
                  </a:lnTo>
                  <a:lnTo>
                    <a:pt x="8" y="192"/>
                  </a:lnTo>
                  <a:lnTo>
                    <a:pt x="24" y="192"/>
                  </a:lnTo>
                  <a:lnTo>
                    <a:pt x="32" y="184"/>
                  </a:lnTo>
                  <a:lnTo>
                    <a:pt x="88" y="184"/>
                  </a:lnTo>
                  <a:lnTo>
                    <a:pt x="96" y="192"/>
                  </a:lnTo>
                  <a:lnTo>
                    <a:pt x="128" y="192"/>
                  </a:lnTo>
                  <a:lnTo>
                    <a:pt x="152" y="168"/>
                  </a:lnTo>
                  <a:lnTo>
                    <a:pt x="152" y="144"/>
                  </a:lnTo>
                  <a:lnTo>
                    <a:pt x="160" y="136"/>
                  </a:lnTo>
                  <a:lnTo>
                    <a:pt x="160" y="128"/>
                  </a:lnTo>
                  <a:lnTo>
                    <a:pt x="176" y="112"/>
                  </a:lnTo>
                  <a:lnTo>
                    <a:pt x="176" y="88"/>
                  </a:lnTo>
                  <a:lnTo>
                    <a:pt x="184" y="80"/>
                  </a:lnTo>
                  <a:lnTo>
                    <a:pt x="184" y="64"/>
                  </a:lnTo>
                  <a:lnTo>
                    <a:pt x="176" y="56"/>
                  </a:lnTo>
                  <a:lnTo>
                    <a:pt x="176" y="40"/>
                  </a:lnTo>
                  <a:lnTo>
                    <a:pt x="168" y="32"/>
                  </a:lnTo>
                  <a:lnTo>
                    <a:pt x="168" y="16"/>
                  </a:lnTo>
                  <a:lnTo>
                    <a:pt x="176" y="8"/>
                  </a:lnTo>
                  <a:lnTo>
                    <a:pt x="184" y="16"/>
                  </a:lnTo>
                  <a:lnTo>
                    <a:pt x="192" y="16"/>
                  </a:lnTo>
                  <a:lnTo>
                    <a:pt x="200" y="24"/>
                  </a:lnTo>
                  <a:lnTo>
                    <a:pt x="200" y="32"/>
                  </a:lnTo>
                  <a:lnTo>
                    <a:pt x="208" y="40"/>
                  </a:lnTo>
                  <a:lnTo>
                    <a:pt x="224" y="40"/>
                  </a:lnTo>
                  <a:lnTo>
                    <a:pt x="232" y="48"/>
                  </a:lnTo>
                  <a:lnTo>
                    <a:pt x="272" y="48"/>
                  </a:lnTo>
                  <a:lnTo>
                    <a:pt x="296" y="24"/>
                  </a:lnTo>
                  <a:lnTo>
                    <a:pt x="296" y="16"/>
                  </a:lnTo>
                  <a:lnTo>
                    <a:pt x="304" y="8"/>
                  </a:lnTo>
                  <a:lnTo>
                    <a:pt x="304" y="0"/>
                  </a:lnTo>
                  <a:close/>
                </a:path>
              </a:pathLst>
            </a:custGeom>
            <a:solidFill>
              <a:srgbClr val="C0C0C0">
                <a:alpha val="70195"/>
              </a:srgbClr>
            </a:solidFill>
            <a:ln w="12700">
              <a:noFill/>
              <a:round/>
              <a:headEnd/>
              <a:tailEnd/>
            </a:ln>
          </p:spPr>
          <p:txBody>
            <a:bodyPr/>
            <a:lstStyle/>
            <a:p>
              <a:endParaRPr lang="ja-JP" altLang="en-US"/>
            </a:p>
          </p:txBody>
        </p:sp>
        <p:sp>
          <p:nvSpPr>
            <p:cNvPr id="56" name="Freeform 58"/>
            <p:cNvSpPr>
              <a:spLocks noChangeAspect="1"/>
            </p:cNvSpPr>
            <p:nvPr/>
          </p:nvSpPr>
          <p:spPr bwMode="auto">
            <a:xfrm>
              <a:off x="2762" y="2384"/>
              <a:ext cx="240" cy="368"/>
            </a:xfrm>
            <a:custGeom>
              <a:avLst/>
              <a:gdLst>
                <a:gd name="T0" fmla="*/ 128 w 240"/>
                <a:gd name="T1" fmla="*/ 0 h 368"/>
                <a:gd name="T2" fmla="*/ 176 w 240"/>
                <a:gd name="T3" fmla="*/ 0 h 368"/>
                <a:gd name="T4" fmla="*/ 184 w 240"/>
                <a:gd name="T5" fmla="*/ 8 h 368"/>
                <a:gd name="T6" fmla="*/ 208 w 240"/>
                <a:gd name="T7" fmla="*/ 8 h 368"/>
                <a:gd name="T8" fmla="*/ 208 w 240"/>
                <a:gd name="T9" fmla="*/ 16 h 368"/>
                <a:gd name="T10" fmla="*/ 216 w 240"/>
                <a:gd name="T11" fmla="*/ 24 h 368"/>
                <a:gd name="T12" fmla="*/ 224 w 240"/>
                <a:gd name="T13" fmla="*/ 24 h 368"/>
                <a:gd name="T14" fmla="*/ 232 w 240"/>
                <a:gd name="T15" fmla="*/ 32 h 368"/>
                <a:gd name="T16" fmla="*/ 232 w 240"/>
                <a:gd name="T17" fmla="*/ 152 h 368"/>
                <a:gd name="T18" fmla="*/ 240 w 240"/>
                <a:gd name="T19" fmla="*/ 160 h 368"/>
                <a:gd name="T20" fmla="*/ 240 w 240"/>
                <a:gd name="T21" fmla="*/ 256 h 368"/>
                <a:gd name="T22" fmla="*/ 232 w 240"/>
                <a:gd name="T23" fmla="*/ 264 h 368"/>
                <a:gd name="T24" fmla="*/ 232 w 240"/>
                <a:gd name="T25" fmla="*/ 312 h 368"/>
                <a:gd name="T26" fmla="*/ 224 w 240"/>
                <a:gd name="T27" fmla="*/ 320 h 368"/>
                <a:gd name="T28" fmla="*/ 224 w 240"/>
                <a:gd name="T29" fmla="*/ 328 h 368"/>
                <a:gd name="T30" fmla="*/ 184 w 240"/>
                <a:gd name="T31" fmla="*/ 368 h 368"/>
                <a:gd name="T32" fmla="*/ 176 w 240"/>
                <a:gd name="T33" fmla="*/ 360 h 368"/>
                <a:gd name="T34" fmla="*/ 176 w 240"/>
                <a:gd name="T35" fmla="*/ 352 h 368"/>
                <a:gd name="T36" fmla="*/ 168 w 240"/>
                <a:gd name="T37" fmla="*/ 344 h 368"/>
                <a:gd name="T38" fmla="*/ 104 w 240"/>
                <a:gd name="T39" fmla="*/ 344 h 368"/>
                <a:gd name="T40" fmla="*/ 104 w 240"/>
                <a:gd name="T41" fmla="*/ 312 h 368"/>
                <a:gd name="T42" fmla="*/ 96 w 240"/>
                <a:gd name="T43" fmla="*/ 304 h 368"/>
                <a:gd name="T44" fmla="*/ 96 w 240"/>
                <a:gd name="T45" fmla="*/ 264 h 368"/>
                <a:gd name="T46" fmla="*/ 72 w 240"/>
                <a:gd name="T47" fmla="*/ 240 h 368"/>
                <a:gd name="T48" fmla="*/ 56 w 240"/>
                <a:gd name="T49" fmla="*/ 240 h 368"/>
                <a:gd name="T50" fmla="*/ 48 w 240"/>
                <a:gd name="T51" fmla="*/ 232 h 368"/>
                <a:gd name="T52" fmla="*/ 48 w 240"/>
                <a:gd name="T53" fmla="*/ 208 h 368"/>
                <a:gd name="T54" fmla="*/ 0 w 240"/>
                <a:gd name="T55" fmla="*/ 160 h 368"/>
                <a:gd name="T56" fmla="*/ 0 w 240"/>
                <a:gd name="T57" fmla="*/ 136 h 368"/>
                <a:gd name="T58" fmla="*/ 8 w 240"/>
                <a:gd name="T59" fmla="*/ 128 h 368"/>
                <a:gd name="T60" fmla="*/ 16 w 240"/>
                <a:gd name="T61" fmla="*/ 128 h 368"/>
                <a:gd name="T62" fmla="*/ 24 w 240"/>
                <a:gd name="T63" fmla="*/ 120 h 368"/>
                <a:gd name="T64" fmla="*/ 24 w 240"/>
                <a:gd name="T65" fmla="*/ 112 h 368"/>
                <a:gd name="T66" fmla="*/ 32 w 240"/>
                <a:gd name="T67" fmla="*/ 104 h 368"/>
                <a:gd name="T68" fmla="*/ 48 w 240"/>
                <a:gd name="T69" fmla="*/ 104 h 368"/>
                <a:gd name="T70" fmla="*/ 72 w 240"/>
                <a:gd name="T71" fmla="*/ 80 h 368"/>
                <a:gd name="T72" fmla="*/ 88 w 240"/>
                <a:gd name="T73" fmla="*/ 80 h 368"/>
                <a:gd name="T74" fmla="*/ 96 w 240"/>
                <a:gd name="T75" fmla="*/ 72 h 368"/>
                <a:gd name="T76" fmla="*/ 96 w 240"/>
                <a:gd name="T77" fmla="*/ 64 h 368"/>
                <a:gd name="T78" fmla="*/ 104 w 240"/>
                <a:gd name="T79" fmla="*/ 56 h 368"/>
                <a:gd name="T80" fmla="*/ 104 w 240"/>
                <a:gd name="T81" fmla="*/ 48 h 368"/>
                <a:gd name="T82" fmla="*/ 112 w 240"/>
                <a:gd name="T83" fmla="*/ 40 h 368"/>
                <a:gd name="T84" fmla="*/ 112 w 240"/>
                <a:gd name="T85" fmla="*/ 8 h 368"/>
                <a:gd name="T86" fmla="*/ 120 w 240"/>
                <a:gd name="T87" fmla="*/ 8 h 368"/>
                <a:gd name="T88" fmla="*/ 128 w 240"/>
                <a:gd name="T89" fmla="*/ 0 h 3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
                <a:gd name="T136" fmla="*/ 0 h 368"/>
                <a:gd name="T137" fmla="*/ 240 w 240"/>
                <a:gd name="T138" fmla="*/ 368 h 3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 h="368">
                  <a:moveTo>
                    <a:pt x="128" y="0"/>
                  </a:moveTo>
                  <a:lnTo>
                    <a:pt x="176" y="0"/>
                  </a:lnTo>
                  <a:lnTo>
                    <a:pt x="184" y="8"/>
                  </a:lnTo>
                  <a:lnTo>
                    <a:pt x="208" y="8"/>
                  </a:lnTo>
                  <a:lnTo>
                    <a:pt x="208" y="16"/>
                  </a:lnTo>
                  <a:lnTo>
                    <a:pt x="216" y="24"/>
                  </a:lnTo>
                  <a:lnTo>
                    <a:pt x="224" y="24"/>
                  </a:lnTo>
                  <a:lnTo>
                    <a:pt x="232" y="32"/>
                  </a:lnTo>
                  <a:lnTo>
                    <a:pt x="232" y="152"/>
                  </a:lnTo>
                  <a:lnTo>
                    <a:pt x="240" y="160"/>
                  </a:lnTo>
                  <a:lnTo>
                    <a:pt x="240" y="256"/>
                  </a:lnTo>
                  <a:lnTo>
                    <a:pt x="232" y="264"/>
                  </a:lnTo>
                  <a:lnTo>
                    <a:pt x="232" y="312"/>
                  </a:lnTo>
                  <a:lnTo>
                    <a:pt x="224" y="320"/>
                  </a:lnTo>
                  <a:lnTo>
                    <a:pt x="224" y="328"/>
                  </a:lnTo>
                  <a:lnTo>
                    <a:pt x="184" y="368"/>
                  </a:lnTo>
                  <a:lnTo>
                    <a:pt x="176" y="360"/>
                  </a:lnTo>
                  <a:lnTo>
                    <a:pt x="176" y="352"/>
                  </a:lnTo>
                  <a:lnTo>
                    <a:pt x="168" y="344"/>
                  </a:lnTo>
                  <a:lnTo>
                    <a:pt x="104" y="344"/>
                  </a:lnTo>
                  <a:lnTo>
                    <a:pt x="104" y="312"/>
                  </a:lnTo>
                  <a:lnTo>
                    <a:pt x="96" y="304"/>
                  </a:lnTo>
                  <a:lnTo>
                    <a:pt x="96" y="264"/>
                  </a:lnTo>
                  <a:lnTo>
                    <a:pt x="72" y="240"/>
                  </a:lnTo>
                  <a:lnTo>
                    <a:pt x="56" y="240"/>
                  </a:lnTo>
                  <a:lnTo>
                    <a:pt x="48" y="232"/>
                  </a:lnTo>
                  <a:lnTo>
                    <a:pt x="48" y="208"/>
                  </a:lnTo>
                  <a:lnTo>
                    <a:pt x="0" y="160"/>
                  </a:lnTo>
                  <a:lnTo>
                    <a:pt x="0" y="136"/>
                  </a:lnTo>
                  <a:lnTo>
                    <a:pt x="8" y="128"/>
                  </a:lnTo>
                  <a:lnTo>
                    <a:pt x="16" y="128"/>
                  </a:lnTo>
                  <a:lnTo>
                    <a:pt x="24" y="120"/>
                  </a:lnTo>
                  <a:lnTo>
                    <a:pt x="24" y="112"/>
                  </a:lnTo>
                  <a:lnTo>
                    <a:pt x="32" y="104"/>
                  </a:lnTo>
                  <a:lnTo>
                    <a:pt x="48" y="104"/>
                  </a:lnTo>
                  <a:lnTo>
                    <a:pt x="72" y="80"/>
                  </a:lnTo>
                  <a:lnTo>
                    <a:pt x="88" y="80"/>
                  </a:lnTo>
                  <a:lnTo>
                    <a:pt x="96" y="72"/>
                  </a:lnTo>
                  <a:lnTo>
                    <a:pt x="96" y="64"/>
                  </a:lnTo>
                  <a:lnTo>
                    <a:pt x="104" y="56"/>
                  </a:lnTo>
                  <a:lnTo>
                    <a:pt x="104" y="48"/>
                  </a:lnTo>
                  <a:lnTo>
                    <a:pt x="112" y="40"/>
                  </a:lnTo>
                  <a:lnTo>
                    <a:pt x="112" y="8"/>
                  </a:lnTo>
                  <a:lnTo>
                    <a:pt x="120" y="8"/>
                  </a:lnTo>
                  <a:lnTo>
                    <a:pt x="128" y="0"/>
                  </a:lnTo>
                  <a:close/>
                </a:path>
              </a:pathLst>
            </a:custGeom>
            <a:solidFill>
              <a:srgbClr val="C0C0C0">
                <a:alpha val="70195"/>
              </a:srgbClr>
            </a:solidFill>
            <a:ln w="12700">
              <a:noFill/>
              <a:round/>
              <a:headEnd/>
              <a:tailEnd/>
            </a:ln>
          </p:spPr>
          <p:txBody>
            <a:bodyPr/>
            <a:lstStyle/>
            <a:p>
              <a:endParaRPr lang="ja-JP" altLang="en-US"/>
            </a:p>
          </p:txBody>
        </p:sp>
        <p:sp>
          <p:nvSpPr>
            <p:cNvPr id="57" name="Freeform 59"/>
            <p:cNvSpPr>
              <a:spLocks noChangeAspect="1"/>
            </p:cNvSpPr>
            <p:nvPr/>
          </p:nvSpPr>
          <p:spPr bwMode="auto">
            <a:xfrm>
              <a:off x="2330" y="2544"/>
              <a:ext cx="536" cy="448"/>
            </a:xfrm>
            <a:custGeom>
              <a:avLst/>
              <a:gdLst>
                <a:gd name="T0" fmla="*/ 432 w 536"/>
                <a:gd name="T1" fmla="*/ 0 h 448"/>
                <a:gd name="T2" fmla="*/ 480 w 536"/>
                <a:gd name="T3" fmla="*/ 72 h 448"/>
                <a:gd name="T4" fmla="*/ 504 w 536"/>
                <a:gd name="T5" fmla="*/ 80 h 448"/>
                <a:gd name="T6" fmla="*/ 528 w 536"/>
                <a:gd name="T7" fmla="*/ 144 h 448"/>
                <a:gd name="T8" fmla="*/ 536 w 536"/>
                <a:gd name="T9" fmla="*/ 192 h 448"/>
                <a:gd name="T10" fmla="*/ 520 w 536"/>
                <a:gd name="T11" fmla="*/ 216 h 448"/>
                <a:gd name="T12" fmla="*/ 456 w 536"/>
                <a:gd name="T13" fmla="*/ 240 h 448"/>
                <a:gd name="T14" fmla="*/ 432 w 536"/>
                <a:gd name="T15" fmla="*/ 232 h 448"/>
                <a:gd name="T16" fmla="*/ 424 w 536"/>
                <a:gd name="T17" fmla="*/ 216 h 448"/>
                <a:gd name="T18" fmla="*/ 408 w 536"/>
                <a:gd name="T19" fmla="*/ 208 h 448"/>
                <a:gd name="T20" fmla="*/ 392 w 536"/>
                <a:gd name="T21" fmla="*/ 208 h 448"/>
                <a:gd name="T22" fmla="*/ 400 w 536"/>
                <a:gd name="T23" fmla="*/ 232 h 448"/>
                <a:gd name="T24" fmla="*/ 408 w 536"/>
                <a:gd name="T25" fmla="*/ 256 h 448"/>
                <a:gd name="T26" fmla="*/ 400 w 536"/>
                <a:gd name="T27" fmla="*/ 280 h 448"/>
                <a:gd name="T28" fmla="*/ 384 w 536"/>
                <a:gd name="T29" fmla="*/ 320 h 448"/>
                <a:gd name="T30" fmla="*/ 376 w 536"/>
                <a:gd name="T31" fmla="*/ 336 h 448"/>
                <a:gd name="T32" fmla="*/ 352 w 536"/>
                <a:gd name="T33" fmla="*/ 384 h 448"/>
                <a:gd name="T34" fmla="*/ 312 w 536"/>
                <a:gd name="T35" fmla="*/ 376 h 448"/>
                <a:gd name="T36" fmla="*/ 248 w 536"/>
                <a:gd name="T37" fmla="*/ 384 h 448"/>
                <a:gd name="T38" fmla="*/ 224 w 536"/>
                <a:gd name="T39" fmla="*/ 392 h 448"/>
                <a:gd name="T40" fmla="*/ 176 w 536"/>
                <a:gd name="T41" fmla="*/ 400 h 448"/>
                <a:gd name="T42" fmla="*/ 144 w 536"/>
                <a:gd name="T43" fmla="*/ 408 h 448"/>
                <a:gd name="T44" fmla="*/ 120 w 536"/>
                <a:gd name="T45" fmla="*/ 416 h 448"/>
                <a:gd name="T46" fmla="*/ 112 w 536"/>
                <a:gd name="T47" fmla="*/ 432 h 448"/>
                <a:gd name="T48" fmla="*/ 88 w 536"/>
                <a:gd name="T49" fmla="*/ 440 h 448"/>
                <a:gd name="T50" fmla="*/ 16 w 536"/>
                <a:gd name="T51" fmla="*/ 448 h 448"/>
                <a:gd name="T52" fmla="*/ 16 w 536"/>
                <a:gd name="T53" fmla="*/ 432 h 448"/>
                <a:gd name="T54" fmla="*/ 24 w 536"/>
                <a:gd name="T55" fmla="*/ 408 h 448"/>
                <a:gd name="T56" fmla="*/ 40 w 536"/>
                <a:gd name="T57" fmla="*/ 384 h 448"/>
                <a:gd name="T58" fmla="*/ 32 w 536"/>
                <a:gd name="T59" fmla="*/ 360 h 448"/>
                <a:gd name="T60" fmla="*/ 0 w 536"/>
                <a:gd name="T61" fmla="*/ 336 h 448"/>
                <a:gd name="T62" fmla="*/ 8 w 536"/>
                <a:gd name="T63" fmla="*/ 320 h 448"/>
                <a:gd name="T64" fmla="*/ 32 w 536"/>
                <a:gd name="T65" fmla="*/ 312 h 448"/>
                <a:gd name="T66" fmla="*/ 48 w 536"/>
                <a:gd name="T67" fmla="*/ 304 h 448"/>
                <a:gd name="T68" fmla="*/ 104 w 536"/>
                <a:gd name="T69" fmla="*/ 288 h 448"/>
                <a:gd name="T70" fmla="*/ 144 w 536"/>
                <a:gd name="T71" fmla="*/ 296 h 448"/>
                <a:gd name="T72" fmla="*/ 168 w 536"/>
                <a:gd name="T73" fmla="*/ 288 h 448"/>
                <a:gd name="T74" fmla="*/ 184 w 536"/>
                <a:gd name="T75" fmla="*/ 264 h 448"/>
                <a:gd name="T76" fmla="*/ 192 w 536"/>
                <a:gd name="T77" fmla="*/ 240 h 448"/>
                <a:gd name="T78" fmla="*/ 208 w 536"/>
                <a:gd name="T79" fmla="*/ 216 h 448"/>
                <a:gd name="T80" fmla="*/ 216 w 536"/>
                <a:gd name="T81" fmla="*/ 184 h 448"/>
                <a:gd name="T82" fmla="*/ 272 w 536"/>
                <a:gd name="T83" fmla="*/ 176 h 448"/>
                <a:gd name="T84" fmla="*/ 304 w 536"/>
                <a:gd name="T85" fmla="*/ 168 h 448"/>
                <a:gd name="T86" fmla="*/ 328 w 536"/>
                <a:gd name="T87" fmla="*/ 160 h 448"/>
                <a:gd name="T88" fmla="*/ 368 w 536"/>
                <a:gd name="T89" fmla="*/ 152 h 448"/>
                <a:gd name="T90" fmla="*/ 376 w 536"/>
                <a:gd name="T91" fmla="*/ 136 h 448"/>
                <a:gd name="T92" fmla="*/ 384 w 536"/>
                <a:gd name="T93" fmla="*/ 120 h 448"/>
                <a:gd name="T94" fmla="*/ 392 w 536"/>
                <a:gd name="T95" fmla="*/ 104 h 448"/>
                <a:gd name="T96" fmla="*/ 400 w 536"/>
                <a:gd name="T97" fmla="*/ 32 h 448"/>
                <a:gd name="T98" fmla="*/ 416 w 536"/>
                <a:gd name="T99" fmla="*/ 8 h 4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6"/>
                <a:gd name="T151" fmla="*/ 0 h 448"/>
                <a:gd name="T152" fmla="*/ 536 w 536"/>
                <a:gd name="T153" fmla="*/ 448 h 4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6" h="448">
                  <a:moveTo>
                    <a:pt x="424" y="0"/>
                  </a:moveTo>
                  <a:lnTo>
                    <a:pt x="432" y="0"/>
                  </a:lnTo>
                  <a:lnTo>
                    <a:pt x="480" y="48"/>
                  </a:lnTo>
                  <a:lnTo>
                    <a:pt x="480" y="72"/>
                  </a:lnTo>
                  <a:lnTo>
                    <a:pt x="488" y="80"/>
                  </a:lnTo>
                  <a:lnTo>
                    <a:pt x="504" y="80"/>
                  </a:lnTo>
                  <a:lnTo>
                    <a:pt x="528" y="104"/>
                  </a:lnTo>
                  <a:lnTo>
                    <a:pt x="528" y="144"/>
                  </a:lnTo>
                  <a:lnTo>
                    <a:pt x="536" y="152"/>
                  </a:lnTo>
                  <a:lnTo>
                    <a:pt x="536" y="192"/>
                  </a:lnTo>
                  <a:lnTo>
                    <a:pt x="520" y="208"/>
                  </a:lnTo>
                  <a:lnTo>
                    <a:pt x="520" y="216"/>
                  </a:lnTo>
                  <a:lnTo>
                    <a:pt x="496" y="240"/>
                  </a:lnTo>
                  <a:lnTo>
                    <a:pt x="456" y="240"/>
                  </a:lnTo>
                  <a:lnTo>
                    <a:pt x="448" y="232"/>
                  </a:lnTo>
                  <a:lnTo>
                    <a:pt x="432" y="232"/>
                  </a:lnTo>
                  <a:lnTo>
                    <a:pt x="424" y="224"/>
                  </a:lnTo>
                  <a:lnTo>
                    <a:pt x="424" y="216"/>
                  </a:lnTo>
                  <a:lnTo>
                    <a:pt x="416" y="208"/>
                  </a:lnTo>
                  <a:lnTo>
                    <a:pt x="408" y="208"/>
                  </a:lnTo>
                  <a:lnTo>
                    <a:pt x="400" y="200"/>
                  </a:lnTo>
                  <a:lnTo>
                    <a:pt x="392" y="208"/>
                  </a:lnTo>
                  <a:lnTo>
                    <a:pt x="392" y="224"/>
                  </a:lnTo>
                  <a:lnTo>
                    <a:pt x="400" y="232"/>
                  </a:lnTo>
                  <a:lnTo>
                    <a:pt x="400" y="248"/>
                  </a:lnTo>
                  <a:lnTo>
                    <a:pt x="408" y="256"/>
                  </a:lnTo>
                  <a:lnTo>
                    <a:pt x="408" y="272"/>
                  </a:lnTo>
                  <a:lnTo>
                    <a:pt x="400" y="280"/>
                  </a:lnTo>
                  <a:lnTo>
                    <a:pt x="400" y="304"/>
                  </a:lnTo>
                  <a:lnTo>
                    <a:pt x="384" y="320"/>
                  </a:lnTo>
                  <a:lnTo>
                    <a:pt x="384" y="328"/>
                  </a:lnTo>
                  <a:lnTo>
                    <a:pt x="376" y="336"/>
                  </a:lnTo>
                  <a:lnTo>
                    <a:pt x="376" y="360"/>
                  </a:lnTo>
                  <a:lnTo>
                    <a:pt x="352" y="384"/>
                  </a:lnTo>
                  <a:lnTo>
                    <a:pt x="320" y="384"/>
                  </a:lnTo>
                  <a:lnTo>
                    <a:pt x="312" y="376"/>
                  </a:lnTo>
                  <a:lnTo>
                    <a:pt x="256" y="376"/>
                  </a:lnTo>
                  <a:lnTo>
                    <a:pt x="248" y="384"/>
                  </a:lnTo>
                  <a:lnTo>
                    <a:pt x="232" y="384"/>
                  </a:lnTo>
                  <a:lnTo>
                    <a:pt x="224" y="392"/>
                  </a:lnTo>
                  <a:lnTo>
                    <a:pt x="224" y="400"/>
                  </a:lnTo>
                  <a:lnTo>
                    <a:pt x="176" y="400"/>
                  </a:lnTo>
                  <a:lnTo>
                    <a:pt x="168" y="408"/>
                  </a:lnTo>
                  <a:lnTo>
                    <a:pt x="144" y="408"/>
                  </a:lnTo>
                  <a:lnTo>
                    <a:pt x="136" y="416"/>
                  </a:lnTo>
                  <a:lnTo>
                    <a:pt x="120" y="416"/>
                  </a:lnTo>
                  <a:lnTo>
                    <a:pt x="112" y="424"/>
                  </a:lnTo>
                  <a:lnTo>
                    <a:pt x="112" y="432"/>
                  </a:lnTo>
                  <a:lnTo>
                    <a:pt x="104" y="440"/>
                  </a:lnTo>
                  <a:lnTo>
                    <a:pt x="88" y="440"/>
                  </a:lnTo>
                  <a:lnTo>
                    <a:pt x="80" y="448"/>
                  </a:lnTo>
                  <a:lnTo>
                    <a:pt x="16" y="448"/>
                  </a:lnTo>
                  <a:lnTo>
                    <a:pt x="8" y="440"/>
                  </a:lnTo>
                  <a:lnTo>
                    <a:pt x="16" y="432"/>
                  </a:lnTo>
                  <a:lnTo>
                    <a:pt x="16" y="416"/>
                  </a:lnTo>
                  <a:lnTo>
                    <a:pt x="24" y="408"/>
                  </a:lnTo>
                  <a:lnTo>
                    <a:pt x="24" y="400"/>
                  </a:lnTo>
                  <a:lnTo>
                    <a:pt x="40" y="384"/>
                  </a:lnTo>
                  <a:lnTo>
                    <a:pt x="40" y="368"/>
                  </a:lnTo>
                  <a:lnTo>
                    <a:pt x="32" y="360"/>
                  </a:lnTo>
                  <a:lnTo>
                    <a:pt x="24" y="360"/>
                  </a:lnTo>
                  <a:lnTo>
                    <a:pt x="0" y="336"/>
                  </a:lnTo>
                  <a:lnTo>
                    <a:pt x="8" y="328"/>
                  </a:lnTo>
                  <a:lnTo>
                    <a:pt x="8" y="320"/>
                  </a:lnTo>
                  <a:lnTo>
                    <a:pt x="16" y="312"/>
                  </a:lnTo>
                  <a:lnTo>
                    <a:pt x="32" y="312"/>
                  </a:lnTo>
                  <a:lnTo>
                    <a:pt x="40" y="304"/>
                  </a:lnTo>
                  <a:lnTo>
                    <a:pt x="48" y="304"/>
                  </a:lnTo>
                  <a:lnTo>
                    <a:pt x="64" y="288"/>
                  </a:lnTo>
                  <a:lnTo>
                    <a:pt x="104" y="288"/>
                  </a:lnTo>
                  <a:lnTo>
                    <a:pt x="112" y="296"/>
                  </a:lnTo>
                  <a:lnTo>
                    <a:pt x="144" y="296"/>
                  </a:lnTo>
                  <a:lnTo>
                    <a:pt x="152" y="288"/>
                  </a:lnTo>
                  <a:lnTo>
                    <a:pt x="168" y="288"/>
                  </a:lnTo>
                  <a:lnTo>
                    <a:pt x="184" y="272"/>
                  </a:lnTo>
                  <a:lnTo>
                    <a:pt x="184" y="264"/>
                  </a:lnTo>
                  <a:lnTo>
                    <a:pt x="192" y="256"/>
                  </a:lnTo>
                  <a:lnTo>
                    <a:pt x="192" y="240"/>
                  </a:lnTo>
                  <a:lnTo>
                    <a:pt x="208" y="224"/>
                  </a:lnTo>
                  <a:lnTo>
                    <a:pt x="208" y="216"/>
                  </a:lnTo>
                  <a:lnTo>
                    <a:pt x="216" y="208"/>
                  </a:lnTo>
                  <a:lnTo>
                    <a:pt x="216" y="184"/>
                  </a:lnTo>
                  <a:lnTo>
                    <a:pt x="224" y="176"/>
                  </a:lnTo>
                  <a:lnTo>
                    <a:pt x="272" y="176"/>
                  </a:lnTo>
                  <a:lnTo>
                    <a:pt x="280" y="168"/>
                  </a:lnTo>
                  <a:lnTo>
                    <a:pt x="304" y="168"/>
                  </a:lnTo>
                  <a:lnTo>
                    <a:pt x="312" y="160"/>
                  </a:lnTo>
                  <a:lnTo>
                    <a:pt x="328" y="160"/>
                  </a:lnTo>
                  <a:lnTo>
                    <a:pt x="336" y="152"/>
                  </a:lnTo>
                  <a:lnTo>
                    <a:pt x="368" y="152"/>
                  </a:lnTo>
                  <a:lnTo>
                    <a:pt x="376" y="144"/>
                  </a:lnTo>
                  <a:lnTo>
                    <a:pt x="376" y="136"/>
                  </a:lnTo>
                  <a:lnTo>
                    <a:pt x="384" y="128"/>
                  </a:lnTo>
                  <a:lnTo>
                    <a:pt x="384" y="120"/>
                  </a:lnTo>
                  <a:lnTo>
                    <a:pt x="392" y="112"/>
                  </a:lnTo>
                  <a:lnTo>
                    <a:pt x="392" y="104"/>
                  </a:lnTo>
                  <a:lnTo>
                    <a:pt x="400" y="96"/>
                  </a:lnTo>
                  <a:lnTo>
                    <a:pt x="400" y="32"/>
                  </a:lnTo>
                  <a:lnTo>
                    <a:pt x="416" y="16"/>
                  </a:lnTo>
                  <a:lnTo>
                    <a:pt x="416" y="8"/>
                  </a:lnTo>
                  <a:lnTo>
                    <a:pt x="424" y="0"/>
                  </a:lnTo>
                  <a:close/>
                </a:path>
              </a:pathLst>
            </a:custGeom>
            <a:solidFill>
              <a:srgbClr val="C0C0C0">
                <a:alpha val="70195"/>
              </a:srgbClr>
            </a:solidFill>
            <a:ln w="12700">
              <a:noFill/>
              <a:round/>
              <a:headEnd/>
              <a:tailEnd/>
            </a:ln>
          </p:spPr>
          <p:txBody>
            <a:bodyPr/>
            <a:lstStyle/>
            <a:p>
              <a:endParaRPr lang="ja-JP" altLang="en-US"/>
            </a:p>
          </p:txBody>
        </p:sp>
        <p:sp>
          <p:nvSpPr>
            <p:cNvPr id="58" name="Freeform 60"/>
            <p:cNvSpPr>
              <a:spLocks noChangeAspect="1"/>
            </p:cNvSpPr>
            <p:nvPr/>
          </p:nvSpPr>
          <p:spPr bwMode="auto">
            <a:xfrm>
              <a:off x="3042" y="1976"/>
              <a:ext cx="472" cy="376"/>
            </a:xfrm>
            <a:custGeom>
              <a:avLst/>
              <a:gdLst>
                <a:gd name="T0" fmla="*/ 368 w 472"/>
                <a:gd name="T1" fmla="*/ 0 h 376"/>
                <a:gd name="T2" fmla="*/ 416 w 472"/>
                <a:gd name="T3" fmla="*/ 8 h 376"/>
                <a:gd name="T4" fmla="*/ 424 w 472"/>
                <a:gd name="T5" fmla="*/ 24 h 376"/>
                <a:gd name="T6" fmla="*/ 432 w 472"/>
                <a:gd name="T7" fmla="*/ 56 h 376"/>
                <a:gd name="T8" fmla="*/ 424 w 472"/>
                <a:gd name="T9" fmla="*/ 80 h 376"/>
                <a:gd name="T10" fmla="*/ 416 w 472"/>
                <a:gd name="T11" fmla="*/ 104 h 376"/>
                <a:gd name="T12" fmla="*/ 408 w 472"/>
                <a:gd name="T13" fmla="*/ 120 h 376"/>
                <a:gd name="T14" fmla="*/ 448 w 472"/>
                <a:gd name="T15" fmla="*/ 128 h 376"/>
                <a:gd name="T16" fmla="*/ 472 w 472"/>
                <a:gd name="T17" fmla="*/ 120 h 376"/>
                <a:gd name="T18" fmla="*/ 456 w 472"/>
                <a:gd name="T19" fmla="*/ 184 h 376"/>
                <a:gd name="T20" fmla="*/ 440 w 472"/>
                <a:gd name="T21" fmla="*/ 192 h 376"/>
                <a:gd name="T22" fmla="*/ 360 w 472"/>
                <a:gd name="T23" fmla="*/ 184 h 376"/>
                <a:gd name="T24" fmla="*/ 280 w 472"/>
                <a:gd name="T25" fmla="*/ 192 h 376"/>
                <a:gd name="T26" fmla="*/ 240 w 472"/>
                <a:gd name="T27" fmla="*/ 200 h 376"/>
                <a:gd name="T28" fmla="*/ 192 w 472"/>
                <a:gd name="T29" fmla="*/ 216 h 376"/>
                <a:gd name="T30" fmla="*/ 176 w 472"/>
                <a:gd name="T31" fmla="*/ 224 h 376"/>
                <a:gd name="T32" fmla="*/ 152 w 472"/>
                <a:gd name="T33" fmla="*/ 240 h 376"/>
                <a:gd name="T34" fmla="*/ 120 w 472"/>
                <a:gd name="T35" fmla="*/ 264 h 376"/>
                <a:gd name="T36" fmla="*/ 112 w 472"/>
                <a:gd name="T37" fmla="*/ 280 h 376"/>
                <a:gd name="T38" fmla="*/ 120 w 472"/>
                <a:gd name="T39" fmla="*/ 336 h 376"/>
                <a:gd name="T40" fmla="*/ 112 w 472"/>
                <a:gd name="T41" fmla="*/ 376 h 376"/>
                <a:gd name="T42" fmla="*/ 56 w 472"/>
                <a:gd name="T43" fmla="*/ 352 h 376"/>
                <a:gd name="T44" fmla="*/ 48 w 472"/>
                <a:gd name="T45" fmla="*/ 328 h 376"/>
                <a:gd name="T46" fmla="*/ 32 w 472"/>
                <a:gd name="T47" fmla="*/ 320 h 376"/>
                <a:gd name="T48" fmla="*/ 40 w 472"/>
                <a:gd name="T49" fmla="*/ 264 h 376"/>
                <a:gd name="T50" fmla="*/ 32 w 472"/>
                <a:gd name="T51" fmla="*/ 240 h 376"/>
                <a:gd name="T52" fmla="*/ 24 w 472"/>
                <a:gd name="T53" fmla="*/ 216 h 376"/>
                <a:gd name="T54" fmla="*/ 16 w 472"/>
                <a:gd name="T55" fmla="*/ 200 h 376"/>
                <a:gd name="T56" fmla="*/ 8 w 472"/>
                <a:gd name="T57" fmla="*/ 184 h 376"/>
                <a:gd name="T58" fmla="*/ 0 w 472"/>
                <a:gd name="T59" fmla="*/ 168 h 376"/>
                <a:gd name="T60" fmla="*/ 96 w 472"/>
                <a:gd name="T61" fmla="*/ 160 h 376"/>
                <a:gd name="T62" fmla="*/ 160 w 472"/>
                <a:gd name="T63" fmla="*/ 168 h 376"/>
                <a:gd name="T64" fmla="*/ 176 w 472"/>
                <a:gd name="T65" fmla="*/ 160 h 376"/>
                <a:gd name="T66" fmla="*/ 200 w 472"/>
                <a:gd name="T67" fmla="*/ 152 h 376"/>
                <a:gd name="T68" fmla="*/ 216 w 472"/>
                <a:gd name="T69" fmla="*/ 128 h 376"/>
                <a:gd name="T70" fmla="*/ 232 w 472"/>
                <a:gd name="T71" fmla="*/ 120 h 376"/>
                <a:gd name="T72" fmla="*/ 240 w 472"/>
                <a:gd name="T73" fmla="*/ 96 h 376"/>
                <a:gd name="T74" fmla="*/ 248 w 472"/>
                <a:gd name="T75" fmla="*/ 64 h 376"/>
                <a:gd name="T76" fmla="*/ 240 w 472"/>
                <a:gd name="T77" fmla="*/ 32 h 376"/>
                <a:gd name="T78" fmla="*/ 280 w 472"/>
                <a:gd name="T79" fmla="*/ 8 h 3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2"/>
                <a:gd name="T121" fmla="*/ 0 h 376"/>
                <a:gd name="T122" fmla="*/ 472 w 472"/>
                <a:gd name="T123" fmla="*/ 376 h 3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2" h="376">
                  <a:moveTo>
                    <a:pt x="288" y="0"/>
                  </a:moveTo>
                  <a:lnTo>
                    <a:pt x="368" y="0"/>
                  </a:lnTo>
                  <a:lnTo>
                    <a:pt x="376" y="8"/>
                  </a:lnTo>
                  <a:lnTo>
                    <a:pt x="416" y="8"/>
                  </a:lnTo>
                  <a:lnTo>
                    <a:pt x="424" y="16"/>
                  </a:lnTo>
                  <a:lnTo>
                    <a:pt x="424" y="24"/>
                  </a:lnTo>
                  <a:lnTo>
                    <a:pt x="432" y="32"/>
                  </a:lnTo>
                  <a:lnTo>
                    <a:pt x="432" y="56"/>
                  </a:lnTo>
                  <a:lnTo>
                    <a:pt x="424" y="64"/>
                  </a:lnTo>
                  <a:lnTo>
                    <a:pt x="424" y="80"/>
                  </a:lnTo>
                  <a:lnTo>
                    <a:pt x="416" y="88"/>
                  </a:lnTo>
                  <a:lnTo>
                    <a:pt x="416" y="104"/>
                  </a:lnTo>
                  <a:lnTo>
                    <a:pt x="408" y="112"/>
                  </a:lnTo>
                  <a:lnTo>
                    <a:pt x="408" y="120"/>
                  </a:lnTo>
                  <a:lnTo>
                    <a:pt x="416" y="128"/>
                  </a:lnTo>
                  <a:lnTo>
                    <a:pt x="448" y="128"/>
                  </a:lnTo>
                  <a:lnTo>
                    <a:pt x="456" y="120"/>
                  </a:lnTo>
                  <a:lnTo>
                    <a:pt x="472" y="120"/>
                  </a:lnTo>
                  <a:lnTo>
                    <a:pt x="472" y="168"/>
                  </a:lnTo>
                  <a:lnTo>
                    <a:pt x="456" y="184"/>
                  </a:lnTo>
                  <a:lnTo>
                    <a:pt x="448" y="184"/>
                  </a:lnTo>
                  <a:lnTo>
                    <a:pt x="440" y="192"/>
                  </a:lnTo>
                  <a:lnTo>
                    <a:pt x="368" y="192"/>
                  </a:lnTo>
                  <a:lnTo>
                    <a:pt x="360" y="184"/>
                  </a:lnTo>
                  <a:lnTo>
                    <a:pt x="288" y="184"/>
                  </a:lnTo>
                  <a:lnTo>
                    <a:pt x="280" y="192"/>
                  </a:lnTo>
                  <a:lnTo>
                    <a:pt x="248" y="192"/>
                  </a:lnTo>
                  <a:lnTo>
                    <a:pt x="240" y="200"/>
                  </a:lnTo>
                  <a:lnTo>
                    <a:pt x="208" y="200"/>
                  </a:lnTo>
                  <a:lnTo>
                    <a:pt x="192" y="216"/>
                  </a:lnTo>
                  <a:lnTo>
                    <a:pt x="184" y="216"/>
                  </a:lnTo>
                  <a:lnTo>
                    <a:pt x="176" y="224"/>
                  </a:lnTo>
                  <a:lnTo>
                    <a:pt x="168" y="224"/>
                  </a:lnTo>
                  <a:lnTo>
                    <a:pt x="152" y="240"/>
                  </a:lnTo>
                  <a:lnTo>
                    <a:pt x="144" y="240"/>
                  </a:lnTo>
                  <a:lnTo>
                    <a:pt x="120" y="264"/>
                  </a:lnTo>
                  <a:lnTo>
                    <a:pt x="120" y="272"/>
                  </a:lnTo>
                  <a:lnTo>
                    <a:pt x="112" y="280"/>
                  </a:lnTo>
                  <a:lnTo>
                    <a:pt x="112" y="328"/>
                  </a:lnTo>
                  <a:lnTo>
                    <a:pt x="120" y="336"/>
                  </a:lnTo>
                  <a:lnTo>
                    <a:pt x="120" y="368"/>
                  </a:lnTo>
                  <a:lnTo>
                    <a:pt x="112" y="376"/>
                  </a:lnTo>
                  <a:lnTo>
                    <a:pt x="80" y="376"/>
                  </a:lnTo>
                  <a:lnTo>
                    <a:pt x="56" y="352"/>
                  </a:lnTo>
                  <a:lnTo>
                    <a:pt x="56" y="336"/>
                  </a:lnTo>
                  <a:lnTo>
                    <a:pt x="48" y="328"/>
                  </a:lnTo>
                  <a:lnTo>
                    <a:pt x="40" y="328"/>
                  </a:lnTo>
                  <a:lnTo>
                    <a:pt x="32" y="320"/>
                  </a:lnTo>
                  <a:lnTo>
                    <a:pt x="32" y="272"/>
                  </a:lnTo>
                  <a:lnTo>
                    <a:pt x="40" y="264"/>
                  </a:lnTo>
                  <a:lnTo>
                    <a:pt x="40" y="248"/>
                  </a:lnTo>
                  <a:lnTo>
                    <a:pt x="32" y="240"/>
                  </a:lnTo>
                  <a:lnTo>
                    <a:pt x="32" y="224"/>
                  </a:lnTo>
                  <a:lnTo>
                    <a:pt x="24" y="216"/>
                  </a:lnTo>
                  <a:lnTo>
                    <a:pt x="24" y="208"/>
                  </a:lnTo>
                  <a:lnTo>
                    <a:pt x="16" y="200"/>
                  </a:lnTo>
                  <a:lnTo>
                    <a:pt x="16" y="192"/>
                  </a:lnTo>
                  <a:lnTo>
                    <a:pt x="8" y="184"/>
                  </a:lnTo>
                  <a:lnTo>
                    <a:pt x="8" y="176"/>
                  </a:lnTo>
                  <a:lnTo>
                    <a:pt x="0" y="168"/>
                  </a:lnTo>
                  <a:lnTo>
                    <a:pt x="8" y="160"/>
                  </a:lnTo>
                  <a:lnTo>
                    <a:pt x="96" y="160"/>
                  </a:lnTo>
                  <a:lnTo>
                    <a:pt x="104" y="168"/>
                  </a:lnTo>
                  <a:lnTo>
                    <a:pt x="160" y="168"/>
                  </a:lnTo>
                  <a:lnTo>
                    <a:pt x="168" y="160"/>
                  </a:lnTo>
                  <a:lnTo>
                    <a:pt x="176" y="160"/>
                  </a:lnTo>
                  <a:lnTo>
                    <a:pt x="184" y="152"/>
                  </a:lnTo>
                  <a:lnTo>
                    <a:pt x="200" y="152"/>
                  </a:lnTo>
                  <a:lnTo>
                    <a:pt x="216" y="136"/>
                  </a:lnTo>
                  <a:lnTo>
                    <a:pt x="216" y="128"/>
                  </a:lnTo>
                  <a:lnTo>
                    <a:pt x="224" y="120"/>
                  </a:lnTo>
                  <a:lnTo>
                    <a:pt x="232" y="120"/>
                  </a:lnTo>
                  <a:lnTo>
                    <a:pt x="240" y="112"/>
                  </a:lnTo>
                  <a:lnTo>
                    <a:pt x="240" y="96"/>
                  </a:lnTo>
                  <a:lnTo>
                    <a:pt x="248" y="88"/>
                  </a:lnTo>
                  <a:lnTo>
                    <a:pt x="248" y="64"/>
                  </a:lnTo>
                  <a:lnTo>
                    <a:pt x="240" y="56"/>
                  </a:lnTo>
                  <a:lnTo>
                    <a:pt x="240" y="32"/>
                  </a:lnTo>
                  <a:lnTo>
                    <a:pt x="264" y="8"/>
                  </a:lnTo>
                  <a:lnTo>
                    <a:pt x="280" y="8"/>
                  </a:lnTo>
                  <a:lnTo>
                    <a:pt x="288" y="0"/>
                  </a:lnTo>
                  <a:close/>
                </a:path>
              </a:pathLst>
            </a:custGeom>
            <a:solidFill>
              <a:srgbClr val="C0C0C0">
                <a:alpha val="70195"/>
              </a:srgbClr>
            </a:solidFill>
            <a:ln w="12700">
              <a:noFill/>
              <a:round/>
              <a:headEnd/>
              <a:tailEnd/>
            </a:ln>
          </p:spPr>
          <p:txBody>
            <a:bodyPr/>
            <a:lstStyle/>
            <a:p>
              <a:endParaRPr lang="ja-JP" altLang="en-US"/>
            </a:p>
          </p:txBody>
        </p:sp>
        <p:sp>
          <p:nvSpPr>
            <p:cNvPr id="59" name="Freeform 61"/>
            <p:cNvSpPr>
              <a:spLocks noChangeAspect="1"/>
            </p:cNvSpPr>
            <p:nvPr/>
          </p:nvSpPr>
          <p:spPr bwMode="auto">
            <a:xfrm>
              <a:off x="2938" y="2144"/>
              <a:ext cx="352" cy="496"/>
            </a:xfrm>
            <a:custGeom>
              <a:avLst/>
              <a:gdLst>
                <a:gd name="T0" fmla="*/ 104 w 352"/>
                <a:gd name="T1" fmla="*/ 0 h 496"/>
                <a:gd name="T2" fmla="*/ 112 w 352"/>
                <a:gd name="T3" fmla="*/ 16 h 496"/>
                <a:gd name="T4" fmla="*/ 120 w 352"/>
                <a:gd name="T5" fmla="*/ 32 h 496"/>
                <a:gd name="T6" fmla="*/ 128 w 352"/>
                <a:gd name="T7" fmla="*/ 48 h 496"/>
                <a:gd name="T8" fmla="*/ 136 w 352"/>
                <a:gd name="T9" fmla="*/ 72 h 496"/>
                <a:gd name="T10" fmla="*/ 144 w 352"/>
                <a:gd name="T11" fmla="*/ 96 h 496"/>
                <a:gd name="T12" fmla="*/ 136 w 352"/>
                <a:gd name="T13" fmla="*/ 152 h 496"/>
                <a:gd name="T14" fmla="*/ 152 w 352"/>
                <a:gd name="T15" fmla="*/ 160 h 496"/>
                <a:gd name="T16" fmla="*/ 160 w 352"/>
                <a:gd name="T17" fmla="*/ 184 h 496"/>
                <a:gd name="T18" fmla="*/ 216 w 352"/>
                <a:gd name="T19" fmla="*/ 208 h 496"/>
                <a:gd name="T20" fmla="*/ 280 w 352"/>
                <a:gd name="T21" fmla="*/ 200 h 496"/>
                <a:gd name="T22" fmla="*/ 336 w 352"/>
                <a:gd name="T23" fmla="*/ 208 h 496"/>
                <a:gd name="T24" fmla="*/ 344 w 352"/>
                <a:gd name="T25" fmla="*/ 264 h 496"/>
                <a:gd name="T26" fmla="*/ 352 w 352"/>
                <a:gd name="T27" fmla="*/ 344 h 496"/>
                <a:gd name="T28" fmla="*/ 336 w 352"/>
                <a:gd name="T29" fmla="*/ 352 h 496"/>
                <a:gd name="T30" fmla="*/ 320 w 352"/>
                <a:gd name="T31" fmla="*/ 360 h 496"/>
                <a:gd name="T32" fmla="*/ 272 w 352"/>
                <a:gd name="T33" fmla="*/ 368 h 496"/>
                <a:gd name="T34" fmla="*/ 248 w 352"/>
                <a:gd name="T35" fmla="*/ 376 h 496"/>
                <a:gd name="T36" fmla="*/ 224 w 352"/>
                <a:gd name="T37" fmla="*/ 392 h 496"/>
                <a:gd name="T38" fmla="*/ 192 w 352"/>
                <a:gd name="T39" fmla="*/ 416 h 496"/>
                <a:gd name="T40" fmla="*/ 168 w 352"/>
                <a:gd name="T41" fmla="*/ 424 h 496"/>
                <a:gd name="T42" fmla="*/ 160 w 352"/>
                <a:gd name="T43" fmla="*/ 440 h 496"/>
                <a:gd name="T44" fmla="*/ 144 w 352"/>
                <a:gd name="T45" fmla="*/ 448 h 496"/>
                <a:gd name="T46" fmla="*/ 136 w 352"/>
                <a:gd name="T47" fmla="*/ 472 h 496"/>
                <a:gd name="T48" fmla="*/ 120 w 352"/>
                <a:gd name="T49" fmla="*/ 480 h 496"/>
                <a:gd name="T50" fmla="*/ 112 w 352"/>
                <a:gd name="T51" fmla="*/ 496 h 496"/>
                <a:gd name="T52" fmla="*/ 64 w 352"/>
                <a:gd name="T53" fmla="*/ 400 h 496"/>
                <a:gd name="T54" fmla="*/ 56 w 352"/>
                <a:gd name="T55" fmla="*/ 272 h 496"/>
                <a:gd name="T56" fmla="*/ 40 w 352"/>
                <a:gd name="T57" fmla="*/ 264 h 496"/>
                <a:gd name="T58" fmla="*/ 32 w 352"/>
                <a:gd name="T59" fmla="*/ 248 h 496"/>
                <a:gd name="T60" fmla="*/ 40 w 352"/>
                <a:gd name="T61" fmla="*/ 216 h 496"/>
                <a:gd name="T62" fmla="*/ 32 w 352"/>
                <a:gd name="T63" fmla="*/ 168 h 496"/>
                <a:gd name="T64" fmla="*/ 24 w 352"/>
                <a:gd name="T65" fmla="*/ 152 h 496"/>
                <a:gd name="T66" fmla="*/ 16 w 352"/>
                <a:gd name="T67" fmla="*/ 136 h 496"/>
                <a:gd name="T68" fmla="*/ 8 w 352"/>
                <a:gd name="T69" fmla="*/ 104 h 496"/>
                <a:gd name="T70" fmla="*/ 0 w 352"/>
                <a:gd name="T71" fmla="*/ 56 h 496"/>
                <a:gd name="T72" fmla="*/ 8 w 352"/>
                <a:gd name="T73" fmla="*/ 32 h 496"/>
                <a:gd name="T74" fmla="*/ 24 w 352"/>
                <a:gd name="T75" fmla="*/ 24 h 496"/>
                <a:gd name="T76" fmla="*/ 32 w 352"/>
                <a:gd name="T77" fmla="*/ 8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2"/>
                <a:gd name="T118" fmla="*/ 0 h 496"/>
                <a:gd name="T119" fmla="*/ 352 w 352"/>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2" h="496">
                  <a:moveTo>
                    <a:pt x="40" y="0"/>
                  </a:moveTo>
                  <a:lnTo>
                    <a:pt x="104" y="0"/>
                  </a:lnTo>
                  <a:lnTo>
                    <a:pt x="112" y="8"/>
                  </a:lnTo>
                  <a:lnTo>
                    <a:pt x="112" y="16"/>
                  </a:lnTo>
                  <a:lnTo>
                    <a:pt x="120" y="24"/>
                  </a:lnTo>
                  <a:lnTo>
                    <a:pt x="120" y="32"/>
                  </a:lnTo>
                  <a:lnTo>
                    <a:pt x="128" y="40"/>
                  </a:lnTo>
                  <a:lnTo>
                    <a:pt x="128" y="48"/>
                  </a:lnTo>
                  <a:lnTo>
                    <a:pt x="136" y="56"/>
                  </a:lnTo>
                  <a:lnTo>
                    <a:pt x="136" y="72"/>
                  </a:lnTo>
                  <a:lnTo>
                    <a:pt x="144" y="80"/>
                  </a:lnTo>
                  <a:lnTo>
                    <a:pt x="144" y="96"/>
                  </a:lnTo>
                  <a:lnTo>
                    <a:pt x="136" y="104"/>
                  </a:lnTo>
                  <a:lnTo>
                    <a:pt x="136" y="152"/>
                  </a:lnTo>
                  <a:lnTo>
                    <a:pt x="144" y="160"/>
                  </a:lnTo>
                  <a:lnTo>
                    <a:pt x="152" y="160"/>
                  </a:lnTo>
                  <a:lnTo>
                    <a:pt x="160" y="168"/>
                  </a:lnTo>
                  <a:lnTo>
                    <a:pt x="160" y="184"/>
                  </a:lnTo>
                  <a:lnTo>
                    <a:pt x="184" y="208"/>
                  </a:lnTo>
                  <a:lnTo>
                    <a:pt x="216" y="208"/>
                  </a:lnTo>
                  <a:lnTo>
                    <a:pt x="224" y="200"/>
                  </a:lnTo>
                  <a:lnTo>
                    <a:pt x="280" y="200"/>
                  </a:lnTo>
                  <a:lnTo>
                    <a:pt x="288" y="208"/>
                  </a:lnTo>
                  <a:lnTo>
                    <a:pt x="336" y="208"/>
                  </a:lnTo>
                  <a:lnTo>
                    <a:pt x="344" y="216"/>
                  </a:lnTo>
                  <a:lnTo>
                    <a:pt x="344" y="264"/>
                  </a:lnTo>
                  <a:lnTo>
                    <a:pt x="352" y="272"/>
                  </a:lnTo>
                  <a:lnTo>
                    <a:pt x="352" y="344"/>
                  </a:lnTo>
                  <a:lnTo>
                    <a:pt x="344" y="352"/>
                  </a:lnTo>
                  <a:lnTo>
                    <a:pt x="336" y="352"/>
                  </a:lnTo>
                  <a:lnTo>
                    <a:pt x="328" y="360"/>
                  </a:lnTo>
                  <a:lnTo>
                    <a:pt x="320" y="360"/>
                  </a:lnTo>
                  <a:lnTo>
                    <a:pt x="312" y="368"/>
                  </a:lnTo>
                  <a:lnTo>
                    <a:pt x="272" y="368"/>
                  </a:lnTo>
                  <a:lnTo>
                    <a:pt x="264" y="376"/>
                  </a:lnTo>
                  <a:lnTo>
                    <a:pt x="248" y="376"/>
                  </a:lnTo>
                  <a:lnTo>
                    <a:pt x="232" y="392"/>
                  </a:lnTo>
                  <a:lnTo>
                    <a:pt x="224" y="392"/>
                  </a:lnTo>
                  <a:lnTo>
                    <a:pt x="200" y="416"/>
                  </a:lnTo>
                  <a:lnTo>
                    <a:pt x="192" y="416"/>
                  </a:lnTo>
                  <a:lnTo>
                    <a:pt x="184" y="424"/>
                  </a:lnTo>
                  <a:lnTo>
                    <a:pt x="168" y="424"/>
                  </a:lnTo>
                  <a:lnTo>
                    <a:pt x="160" y="432"/>
                  </a:lnTo>
                  <a:lnTo>
                    <a:pt x="160" y="440"/>
                  </a:lnTo>
                  <a:lnTo>
                    <a:pt x="152" y="448"/>
                  </a:lnTo>
                  <a:lnTo>
                    <a:pt x="144" y="448"/>
                  </a:lnTo>
                  <a:lnTo>
                    <a:pt x="136" y="456"/>
                  </a:lnTo>
                  <a:lnTo>
                    <a:pt x="136" y="472"/>
                  </a:lnTo>
                  <a:lnTo>
                    <a:pt x="128" y="480"/>
                  </a:lnTo>
                  <a:lnTo>
                    <a:pt x="120" y="480"/>
                  </a:lnTo>
                  <a:lnTo>
                    <a:pt x="112" y="488"/>
                  </a:lnTo>
                  <a:lnTo>
                    <a:pt x="112" y="496"/>
                  </a:lnTo>
                  <a:lnTo>
                    <a:pt x="64" y="496"/>
                  </a:lnTo>
                  <a:lnTo>
                    <a:pt x="64" y="400"/>
                  </a:lnTo>
                  <a:lnTo>
                    <a:pt x="56" y="392"/>
                  </a:lnTo>
                  <a:lnTo>
                    <a:pt x="56" y="272"/>
                  </a:lnTo>
                  <a:lnTo>
                    <a:pt x="48" y="264"/>
                  </a:lnTo>
                  <a:lnTo>
                    <a:pt x="40" y="264"/>
                  </a:lnTo>
                  <a:lnTo>
                    <a:pt x="32" y="256"/>
                  </a:lnTo>
                  <a:lnTo>
                    <a:pt x="32" y="248"/>
                  </a:lnTo>
                  <a:lnTo>
                    <a:pt x="40" y="240"/>
                  </a:lnTo>
                  <a:lnTo>
                    <a:pt x="40" y="216"/>
                  </a:lnTo>
                  <a:lnTo>
                    <a:pt x="32" y="208"/>
                  </a:lnTo>
                  <a:lnTo>
                    <a:pt x="32" y="168"/>
                  </a:lnTo>
                  <a:lnTo>
                    <a:pt x="24" y="160"/>
                  </a:lnTo>
                  <a:lnTo>
                    <a:pt x="24" y="152"/>
                  </a:lnTo>
                  <a:lnTo>
                    <a:pt x="16" y="144"/>
                  </a:lnTo>
                  <a:lnTo>
                    <a:pt x="16" y="136"/>
                  </a:lnTo>
                  <a:lnTo>
                    <a:pt x="8" y="128"/>
                  </a:lnTo>
                  <a:lnTo>
                    <a:pt x="8" y="104"/>
                  </a:lnTo>
                  <a:lnTo>
                    <a:pt x="0" y="96"/>
                  </a:lnTo>
                  <a:lnTo>
                    <a:pt x="0" y="56"/>
                  </a:lnTo>
                  <a:lnTo>
                    <a:pt x="8" y="48"/>
                  </a:lnTo>
                  <a:lnTo>
                    <a:pt x="8" y="32"/>
                  </a:lnTo>
                  <a:lnTo>
                    <a:pt x="16" y="24"/>
                  </a:lnTo>
                  <a:lnTo>
                    <a:pt x="24" y="24"/>
                  </a:lnTo>
                  <a:lnTo>
                    <a:pt x="32" y="16"/>
                  </a:lnTo>
                  <a:lnTo>
                    <a:pt x="32" y="8"/>
                  </a:lnTo>
                  <a:lnTo>
                    <a:pt x="40" y="0"/>
                  </a:lnTo>
                  <a:close/>
                </a:path>
              </a:pathLst>
            </a:custGeom>
            <a:solidFill>
              <a:srgbClr val="C0C0C0">
                <a:alpha val="70195"/>
              </a:srgbClr>
            </a:solidFill>
            <a:ln w="12700">
              <a:noFill/>
              <a:round/>
              <a:headEnd/>
              <a:tailEnd/>
            </a:ln>
          </p:spPr>
          <p:txBody>
            <a:bodyPr/>
            <a:lstStyle/>
            <a:p>
              <a:endParaRPr lang="ja-JP" altLang="en-US"/>
            </a:p>
          </p:txBody>
        </p:sp>
        <p:sp>
          <p:nvSpPr>
            <p:cNvPr id="60" name="Freeform 62"/>
            <p:cNvSpPr>
              <a:spLocks noChangeAspect="1"/>
            </p:cNvSpPr>
            <p:nvPr/>
          </p:nvSpPr>
          <p:spPr bwMode="auto">
            <a:xfrm>
              <a:off x="3154" y="2088"/>
              <a:ext cx="672" cy="488"/>
            </a:xfrm>
            <a:custGeom>
              <a:avLst/>
              <a:gdLst>
                <a:gd name="T0" fmla="*/ 480 w 672"/>
                <a:gd name="T1" fmla="*/ 0 h 488"/>
                <a:gd name="T2" fmla="*/ 488 w 672"/>
                <a:gd name="T3" fmla="*/ 32 h 488"/>
                <a:gd name="T4" fmla="*/ 544 w 672"/>
                <a:gd name="T5" fmla="*/ 56 h 488"/>
                <a:gd name="T6" fmla="*/ 568 w 672"/>
                <a:gd name="T7" fmla="*/ 64 h 488"/>
                <a:gd name="T8" fmla="*/ 592 w 672"/>
                <a:gd name="T9" fmla="*/ 72 h 488"/>
                <a:gd name="T10" fmla="*/ 616 w 672"/>
                <a:gd name="T11" fmla="*/ 80 h 488"/>
                <a:gd name="T12" fmla="*/ 632 w 672"/>
                <a:gd name="T13" fmla="*/ 136 h 488"/>
                <a:gd name="T14" fmla="*/ 640 w 672"/>
                <a:gd name="T15" fmla="*/ 184 h 488"/>
                <a:gd name="T16" fmla="*/ 648 w 672"/>
                <a:gd name="T17" fmla="*/ 216 h 488"/>
                <a:gd name="T18" fmla="*/ 672 w 672"/>
                <a:gd name="T19" fmla="*/ 256 h 488"/>
                <a:gd name="T20" fmla="*/ 656 w 672"/>
                <a:gd name="T21" fmla="*/ 264 h 488"/>
                <a:gd name="T22" fmla="*/ 624 w 672"/>
                <a:gd name="T23" fmla="*/ 288 h 488"/>
                <a:gd name="T24" fmla="*/ 600 w 672"/>
                <a:gd name="T25" fmla="*/ 296 h 488"/>
                <a:gd name="T26" fmla="*/ 592 w 672"/>
                <a:gd name="T27" fmla="*/ 312 h 488"/>
                <a:gd name="T28" fmla="*/ 584 w 672"/>
                <a:gd name="T29" fmla="*/ 328 h 488"/>
                <a:gd name="T30" fmla="*/ 568 w 672"/>
                <a:gd name="T31" fmla="*/ 352 h 488"/>
                <a:gd name="T32" fmla="*/ 520 w 672"/>
                <a:gd name="T33" fmla="*/ 368 h 488"/>
                <a:gd name="T34" fmla="*/ 488 w 672"/>
                <a:gd name="T35" fmla="*/ 376 h 488"/>
                <a:gd name="T36" fmla="*/ 464 w 672"/>
                <a:gd name="T37" fmla="*/ 392 h 488"/>
                <a:gd name="T38" fmla="*/ 456 w 672"/>
                <a:gd name="T39" fmla="*/ 424 h 488"/>
                <a:gd name="T40" fmla="*/ 424 w 672"/>
                <a:gd name="T41" fmla="*/ 448 h 488"/>
                <a:gd name="T42" fmla="*/ 400 w 672"/>
                <a:gd name="T43" fmla="*/ 480 h 488"/>
                <a:gd name="T44" fmla="*/ 376 w 672"/>
                <a:gd name="T45" fmla="*/ 488 h 488"/>
                <a:gd name="T46" fmla="*/ 336 w 672"/>
                <a:gd name="T47" fmla="*/ 480 h 488"/>
                <a:gd name="T48" fmla="*/ 248 w 672"/>
                <a:gd name="T49" fmla="*/ 488 h 488"/>
                <a:gd name="T50" fmla="*/ 208 w 672"/>
                <a:gd name="T51" fmla="*/ 480 h 488"/>
                <a:gd name="T52" fmla="*/ 200 w 672"/>
                <a:gd name="T53" fmla="*/ 456 h 488"/>
                <a:gd name="T54" fmla="*/ 192 w 672"/>
                <a:gd name="T55" fmla="*/ 432 h 488"/>
                <a:gd name="T56" fmla="*/ 176 w 672"/>
                <a:gd name="T57" fmla="*/ 424 h 488"/>
                <a:gd name="T58" fmla="*/ 168 w 672"/>
                <a:gd name="T59" fmla="*/ 400 h 488"/>
                <a:gd name="T60" fmla="*/ 136 w 672"/>
                <a:gd name="T61" fmla="*/ 392 h 488"/>
                <a:gd name="T62" fmla="*/ 128 w 672"/>
                <a:gd name="T63" fmla="*/ 320 h 488"/>
                <a:gd name="T64" fmla="*/ 120 w 672"/>
                <a:gd name="T65" fmla="*/ 264 h 488"/>
                <a:gd name="T66" fmla="*/ 64 w 672"/>
                <a:gd name="T67" fmla="*/ 256 h 488"/>
                <a:gd name="T68" fmla="*/ 8 w 672"/>
                <a:gd name="T69" fmla="*/ 224 h 488"/>
                <a:gd name="T70" fmla="*/ 0 w 672"/>
                <a:gd name="T71" fmla="*/ 168 h 488"/>
                <a:gd name="T72" fmla="*/ 8 w 672"/>
                <a:gd name="T73" fmla="*/ 152 h 488"/>
                <a:gd name="T74" fmla="*/ 40 w 672"/>
                <a:gd name="T75" fmla="*/ 128 h 488"/>
                <a:gd name="T76" fmla="*/ 64 w 672"/>
                <a:gd name="T77" fmla="*/ 112 h 488"/>
                <a:gd name="T78" fmla="*/ 80 w 672"/>
                <a:gd name="T79" fmla="*/ 104 h 488"/>
                <a:gd name="T80" fmla="*/ 128 w 672"/>
                <a:gd name="T81" fmla="*/ 88 h 488"/>
                <a:gd name="T82" fmla="*/ 168 w 672"/>
                <a:gd name="T83" fmla="*/ 80 h 488"/>
                <a:gd name="T84" fmla="*/ 248 w 672"/>
                <a:gd name="T85" fmla="*/ 72 h 488"/>
                <a:gd name="T86" fmla="*/ 328 w 672"/>
                <a:gd name="T87" fmla="*/ 80 h 488"/>
                <a:gd name="T88" fmla="*/ 344 w 672"/>
                <a:gd name="T89" fmla="*/ 72 h 488"/>
                <a:gd name="T90" fmla="*/ 360 w 672"/>
                <a:gd name="T91" fmla="*/ 8 h 488"/>
                <a:gd name="T92" fmla="*/ 416 w 672"/>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2"/>
                <a:gd name="T142" fmla="*/ 0 h 488"/>
                <a:gd name="T143" fmla="*/ 672 w 672"/>
                <a:gd name="T144" fmla="*/ 488 h 4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2" h="488">
                  <a:moveTo>
                    <a:pt x="416" y="0"/>
                  </a:moveTo>
                  <a:lnTo>
                    <a:pt x="480" y="0"/>
                  </a:lnTo>
                  <a:lnTo>
                    <a:pt x="488" y="8"/>
                  </a:lnTo>
                  <a:lnTo>
                    <a:pt x="488" y="32"/>
                  </a:lnTo>
                  <a:lnTo>
                    <a:pt x="512" y="56"/>
                  </a:lnTo>
                  <a:lnTo>
                    <a:pt x="544" y="56"/>
                  </a:lnTo>
                  <a:lnTo>
                    <a:pt x="552" y="64"/>
                  </a:lnTo>
                  <a:lnTo>
                    <a:pt x="568" y="64"/>
                  </a:lnTo>
                  <a:lnTo>
                    <a:pt x="576" y="72"/>
                  </a:lnTo>
                  <a:lnTo>
                    <a:pt x="592" y="72"/>
                  </a:lnTo>
                  <a:lnTo>
                    <a:pt x="600" y="80"/>
                  </a:lnTo>
                  <a:lnTo>
                    <a:pt x="616" y="80"/>
                  </a:lnTo>
                  <a:lnTo>
                    <a:pt x="632" y="96"/>
                  </a:lnTo>
                  <a:lnTo>
                    <a:pt x="632" y="136"/>
                  </a:lnTo>
                  <a:lnTo>
                    <a:pt x="640" y="144"/>
                  </a:lnTo>
                  <a:lnTo>
                    <a:pt x="640" y="184"/>
                  </a:lnTo>
                  <a:lnTo>
                    <a:pt x="648" y="192"/>
                  </a:lnTo>
                  <a:lnTo>
                    <a:pt x="648" y="216"/>
                  </a:lnTo>
                  <a:lnTo>
                    <a:pt x="672" y="240"/>
                  </a:lnTo>
                  <a:lnTo>
                    <a:pt x="672" y="256"/>
                  </a:lnTo>
                  <a:lnTo>
                    <a:pt x="664" y="264"/>
                  </a:lnTo>
                  <a:lnTo>
                    <a:pt x="656" y="264"/>
                  </a:lnTo>
                  <a:lnTo>
                    <a:pt x="632" y="288"/>
                  </a:lnTo>
                  <a:lnTo>
                    <a:pt x="624" y="288"/>
                  </a:lnTo>
                  <a:lnTo>
                    <a:pt x="616" y="296"/>
                  </a:lnTo>
                  <a:lnTo>
                    <a:pt x="600" y="296"/>
                  </a:lnTo>
                  <a:lnTo>
                    <a:pt x="592" y="304"/>
                  </a:lnTo>
                  <a:lnTo>
                    <a:pt x="592" y="312"/>
                  </a:lnTo>
                  <a:lnTo>
                    <a:pt x="584" y="320"/>
                  </a:lnTo>
                  <a:lnTo>
                    <a:pt x="584" y="328"/>
                  </a:lnTo>
                  <a:lnTo>
                    <a:pt x="568" y="344"/>
                  </a:lnTo>
                  <a:lnTo>
                    <a:pt x="568" y="352"/>
                  </a:lnTo>
                  <a:lnTo>
                    <a:pt x="552" y="368"/>
                  </a:lnTo>
                  <a:lnTo>
                    <a:pt x="520" y="368"/>
                  </a:lnTo>
                  <a:lnTo>
                    <a:pt x="512" y="376"/>
                  </a:lnTo>
                  <a:lnTo>
                    <a:pt x="488" y="376"/>
                  </a:lnTo>
                  <a:lnTo>
                    <a:pt x="472" y="392"/>
                  </a:lnTo>
                  <a:lnTo>
                    <a:pt x="464" y="392"/>
                  </a:lnTo>
                  <a:lnTo>
                    <a:pt x="456" y="400"/>
                  </a:lnTo>
                  <a:lnTo>
                    <a:pt x="456" y="424"/>
                  </a:lnTo>
                  <a:lnTo>
                    <a:pt x="448" y="424"/>
                  </a:lnTo>
                  <a:lnTo>
                    <a:pt x="424" y="448"/>
                  </a:lnTo>
                  <a:lnTo>
                    <a:pt x="424" y="456"/>
                  </a:lnTo>
                  <a:lnTo>
                    <a:pt x="400" y="480"/>
                  </a:lnTo>
                  <a:lnTo>
                    <a:pt x="384" y="480"/>
                  </a:lnTo>
                  <a:lnTo>
                    <a:pt x="376" y="488"/>
                  </a:lnTo>
                  <a:lnTo>
                    <a:pt x="344" y="488"/>
                  </a:lnTo>
                  <a:lnTo>
                    <a:pt x="336" y="480"/>
                  </a:lnTo>
                  <a:lnTo>
                    <a:pt x="256" y="480"/>
                  </a:lnTo>
                  <a:lnTo>
                    <a:pt x="248" y="488"/>
                  </a:lnTo>
                  <a:lnTo>
                    <a:pt x="216" y="488"/>
                  </a:lnTo>
                  <a:lnTo>
                    <a:pt x="208" y="480"/>
                  </a:lnTo>
                  <a:lnTo>
                    <a:pt x="208" y="464"/>
                  </a:lnTo>
                  <a:lnTo>
                    <a:pt x="200" y="456"/>
                  </a:lnTo>
                  <a:lnTo>
                    <a:pt x="200" y="440"/>
                  </a:lnTo>
                  <a:lnTo>
                    <a:pt x="192" y="432"/>
                  </a:lnTo>
                  <a:lnTo>
                    <a:pt x="184" y="432"/>
                  </a:lnTo>
                  <a:lnTo>
                    <a:pt x="176" y="424"/>
                  </a:lnTo>
                  <a:lnTo>
                    <a:pt x="176" y="408"/>
                  </a:lnTo>
                  <a:lnTo>
                    <a:pt x="168" y="400"/>
                  </a:lnTo>
                  <a:lnTo>
                    <a:pt x="144" y="400"/>
                  </a:lnTo>
                  <a:lnTo>
                    <a:pt x="136" y="392"/>
                  </a:lnTo>
                  <a:lnTo>
                    <a:pt x="136" y="328"/>
                  </a:lnTo>
                  <a:lnTo>
                    <a:pt x="128" y="320"/>
                  </a:lnTo>
                  <a:lnTo>
                    <a:pt x="128" y="272"/>
                  </a:lnTo>
                  <a:lnTo>
                    <a:pt x="120" y="264"/>
                  </a:lnTo>
                  <a:lnTo>
                    <a:pt x="72" y="264"/>
                  </a:lnTo>
                  <a:lnTo>
                    <a:pt x="64" y="256"/>
                  </a:lnTo>
                  <a:lnTo>
                    <a:pt x="8" y="256"/>
                  </a:lnTo>
                  <a:lnTo>
                    <a:pt x="8" y="224"/>
                  </a:lnTo>
                  <a:lnTo>
                    <a:pt x="0" y="216"/>
                  </a:lnTo>
                  <a:lnTo>
                    <a:pt x="0" y="168"/>
                  </a:lnTo>
                  <a:lnTo>
                    <a:pt x="8" y="160"/>
                  </a:lnTo>
                  <a:lnTo>
                    <a:pt x="8" y="152"/>
                  </a:lnTo>
                  <a:lnTo>
                    <a:pt x="32" y="128"/>
                  </a:lnTo>
                  <a:lnTo>
                    <a:pt x="40" y="128"/>
                  </a:lnTo>
                  <a:lnTo>
                    <a:pt x="56" y="112"/>
                  </a:lnTo>
                  <a:lnTo>
                    <a:pt x="64" y="112"/>
                  </a:lnTo>
                  <a:lnTo>
                    <a:pt x="72" y="104"/>
                  </a:lnTo>
                  <a:lnTo>
                    <a:pt x="80" y="104"/>
                  </a:lnTo>
                  <a:lnTo>
                    <a:pt x="96" y="88"/>
                  </a:lnTo>
                  <a:lnTo>
                    <a:pt x="128" y="88"/>
                  </a:lnTo>
                  <a:lnTo>
                    <a:pt x="136" y="80"/>
                  </a:lnTo>
                  <a:lnTo>
                    <a:pt x="168" y="80"/>
                  </a:lnTo>
                  <a:lnTo>
                    <a:pt x="176" y="72"/>
                  </a:lnTo>
                  <a:lnTo>
                    <a:pt x="248" y="72"/>
                  </a:lnTo>
                  <a:lnTo>
                    <a:pt x="256" y="80"/>
                  </a:lnTo>
                  <a:lnTo>
                    <a:pt x="328" y="80"/>
                  </a:lnTo>
                  <a:lnTo>
                    <a:pt x="336" y="72"/>
                  </a:lnTo>
                  <a:lnTo>
                    <a:pt x="344" y="72"/>
                  </a:lnTo>
                  <a:lnTo>
                    <a:pt x="360" y="56"/>
                  </a:lnTo>
                  <a:lnTo>
                    <a:pt x="360" y="8"/>
                  </a:lnTo>
                  <a:lnTo>
                    <a:pt x="408" y="8"/>
                  </a:lnTo>
                  <a:lnTo>
                    <a:pt x="416" y="0"/>
                  </a:lnTo>
                  <a:close/>
                </a:path>
              </a:pathLst>
            </a:custGeom>
            <a:solidFill>
              <a:srgbClr val="C0C0C0">
                <a:alpha val="70195"/>
              </a:srgbClr>
            </a:solidFill>
            <a:ln w="12700">
              <a:noFill/>
              <a:round/>
              <a:headEnd/>
              <a:tailEnd/>
            </a:ln>
          </p:spPr>
          <p:txBody>
            <a:bodyPr/>
            <a:lstStyle/>
            <a:p>
              <a:endParaRPr lang="ja-JP" altLang="en-US"/>
            </a:p>
          </p:txBody>
        </p:sp>
        <p:sp>
          <p:nvSpPr>
            <p:cNvPr id="61" name="Freeform 63"/>
            <p:cNvSpPr>
              <a:spLocks noChangeAspect="1"/>
            </p:cNvSpPr>
            <p:nvPr/>
          </p:nvSpPr>
          <p:spPr bwMode="auto">
            <a:xfrm>
              <a:off x="3658" y="2872"/>
              <a:ext cx="328" cy="496"/>
            </a:xfrm>
            <a:custGeom>
              <a:avLst/>
              <a:gdLst>
                <a:gd name="T0" fmla="*/ 240 w 328"/>
                <a:gd name="T1" fmla="*/ 0 h 496"/>
                <a:gd name="T2" fmla="*/ 288 w 328"/>
                <a:gd name="T3" fmla="*/ 8 h 496"/>
                <a:gd name="T4" fmla="*/ 304 w 328"/>
                <a:gd name="T5" fmla="*/ 16 h 496"/>
                <a:gd name="T6" fmla="*/ 320 w 328"/>
                <a:gd name="T7" fmla="*/ 24 h 496"/>
                <a:gd name="T8" fmla="*/ 328 w 328"/>
                <a:gd name="T9" fmla="*/ 48 h 496"/>
                <a:gd name="T10" fmla="*/ 248 w 328"/>
                <a:gd name="T11" fmla="*/ 56 h 496"/>
                <a:gd name="T12" fmla="*/ 224 w 328"/>
                <a:gd name="T13" fmla="*/ 72 h 496"/>
                <a:gd name="T14" fmla="*/ 208 w 328"/>
                <a:gd name="T15" fmla="*/ 80 h 496"/>
                <a:gd name="T16" fmla="*/ 200 w 328"/>
                <a:gd name="T17" fmla="*/ 112 h 496"/>
                <a:gd name="T18" fmla="*/ 208 w 328"/>
                <a:gd name="T19" fmla="*/ 128 h 496"/>
                <a:gd name="T20" fmla="*/ 240 w 328"/>
                <a:gd name="T21" fmla="*/ 152 h 496"/>
                <a:gd name="T22" fmla="*/ 248 w 328"/>
                <a:gd name="T23" fmla="*/ 184 h 496"/>
                <a:gd name="T24" fmla="*/ 240 w 328"/>
                <a:gd name="T25" fmla="*/ 200 h 496"/>
                <a:gd name="T26" fmla="*/ 224 w 328"/>
                <a:gd name="T27" fmla="*/ 232 h 496"/>
                <a:gd name="T28" fmla="*/ 216 w 328"/>
                <a:gd name="T29" fmla="*/ 248 h 496"/>
                <a:gd name="T30" fmla="*/ 208 w 328"/>
                <a:gd name="T31" fmla="*/ 264 h 496"/>
                <a:gd name="T32" fmla="*/ 200 w 328"/>
                <a:gd name="T33" fmla="*/ 288 h 496"/>
                <a:gd name="T34" fmla="*/ 192 w 328"/>
                <a:gd name="T35" fmla="*/ 312 h 496"/>
                <a:gd name="T36" fmla="*/ 200 w 328"/>
                <a:gd name="T37" fmla="*/ 384 h 496"/>
                <a:gd name="T38" fmla="*/ 192 w 328"/>
                <a:gd name="T39" fmla="*/ 440 h 496"/>
                <a:gd name="T40" fmla="*/ 200 w 328"/>
                <a:gd name="T41" fmla="*/ 488 h 496"/>
                <a:gd name="T42" fmla="*/ 144 w 328"/>
                <a:gd name="T43" fmla="*/ 496 h 496"/>
                <a:gd name="T44" fmla="*/ 104 w 328"/>
                <a:gd name="T45" fmla="*/ 488 h 496"/>
                <a:gd name="T46" fmla="*/ 112 w 328"/>
                <a:gd name="T47" fmla="*/ 472 h 496"/>
                <a:gd name="T48" fmla="*/ 120 w 328"/>
                <a:gd name="T49" fmla="*/ 408 h 496"/>
                <a:gd name="T50" fmla="*/ 128 w 328"/>
                <a:gd name="T51" fmla="*/ 368 h 496"/>
                <a:gd name="T52" fmla="*/ 120 w 328"/>
                <a:gd name="T53" fmla="*/ 344 h 496"/>
                <a:gd name="T54" fmla="*/ 88 w 328"/>
                <a:gd name="T55" fmla="*/ 320 h 496"/>
                <a:gd name="T56" fmla="*/ 72 w 328"/>
                <a:gd name="T57" fmla="*/ 312 h 496"/>
                <a:gd name="T58" fmla="*/ 48 w 328"/>
                <a:gd name="T59" fmla="*/ 296 h 496"/>
                <a:gd name="T60" fmla="*/ 24 w 328"/>
                <a:gd name="T61" fmla="*/ 288 h 496"/>
                <a:gd name="T62" fmla="*/ 16 w 328"/>
                <a:gd name="T63" fmla="*/ 272 h 496"/>
                <a:gd name="T64" fmla="*/ 0 w 328"/>
                <a:gd name="T65" fmla="*/ 240 h 496"/>
                <a:gd name="T66" fmla="*/ 8 w 328"/>
                <a:gd name="T67" fmla="*/ 224 h 496"/>
                <a:gd name="T68" fmla="*/ 40 w 328"/>
                <a:gd name="T69" fmla="*/ 216 h 496"/>
                <a:gd name="T70" fmla="*/ 64 w 328"/>
                <a:gd name="T71" fmla="*/ 168 h 496"/>
                <a:gd name="T72" fmla="*/ 80 w 328"/>
                <a:gd name="T73" fmla="*/ 144 h 496"/>
                <a:gd name="T74" fmla="*/ 88 w 328"/>
                <a:gd name="T75" fmla="*/ 120 h 496"/>
                <a:gd name="T76" fmla="*/ 96 w 328"/>
                <a:gd name="T77" fmla="*/ 96 h 496"/>
                <a:gd name="T78" fmla="*/ 120 w 328"/>
                <a:gd name="T79" fmla="*/ 64 h 496"/>
                <a:gd name="T80" fmla="*/ 136 w 328"/>
                <a:gd name="T81" fmla="*/ 56 h 496"/>
                <a:gd name="T82" fmla="*/ 144 w 328"/>
                <a:gd name="T83" fmla="*/ 40 h 496"/>
                <a:gd name="T84" fmla="*/ 168 w 328"/>
                <a:gd name="T85" fmla="*/ 32 h 4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
                <a:gd name="T130" fmla="*/ 0 h 496"/>
                <a:gd name="T131" fmla="*/ 328 w 328"/>
                <a:gd name="T132" fmla="*/ 496 h 4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 h="496">
                  <a:moveTo>
                    <a:pt x="200" y="0"/>
                  </a:moveTo>
                  <a:lnTo>
                    <a:pt x="240" y="0"/>
                  </a:lnTo>
                  <a:lnTo>
                    <a:pt x="248" y="8"/>
                  </a:lnTo>
                  <a:lnTo>
                    <a:pt x="288" y="8"/>
                  </a:lnTo>
                  <a:lnTo>
                    <a:pt x="296" y="16"/>
                  </a:lnTo>
                  <a:lnTo>
                    <a:pt x="304" y="16"/>
                  </a:lnTo>
                  <a:lnTo>
                    <a:pt x="312" y="24"/>
                  </a:lnTo>
                  <a:lnTo>
                    <a:pt x="320" y="24"/>
                  </a:lnTo>
                  <a:lnTo>
                    <a:pt x="328" y="32"/>
                  </a:lnTo>
                  <a:lnTo>
                    <a:pt x="328" y="48"/>
                  </a:lnTo>
                  <a:lnTo>
                    <a:pt x="320" y="56"/>
                  </a:lnTo>
                  <a:lnTo>
                    <a:pt x="248" y="56"/>
                  </a:lnTo>
                  <a:lnTo>
                    <a:pt x="232" y="72"/>
                  </a:lnTo>
                  <a:lnTo>
                    <a:pt x="224" y="72"/>
                  </a:lnTo>
                  <a:lnTo>
                    <a:pt x="216" y="80"/>
                  </a:lnTo>
                  <a:lnTo>
                    <a:pt x="208" y="80"/>
                  </a:lnTo>
                  <a:lnTo>
                    <a:pt x="200" y="88"/>
                  </a:lnTo>
                  <a:lnTo>
                    <a:pt x="200" y="112"/>
                  </a:lnTo>
                  <a:lnTo>
                    <a:pt x="208" y="120"/>
                  </a:lnTo>
                  <a:lnTo>
                    <a:pt x="208" y="128"/>
                  </a:lnTo>
                  <a:lnTo>
                    <a:pt x="232" y="152"/>
                  </a:lnTo>
                  <a:lnTo>
                    <a:pt x="240" y="152"/>
                  </a:lnTo>
                  <a:lnTo>
                    <a:pt x="248" y="160"/>
                  </a:lnTo>
                  <a:lnTo>
                    <a:pt x="248" y="184"/>
                  </a:lnTo>
                  <a:lnTo>
                    <a:pt x="240" y="192"/>
                  </a:lnTo>
                  <a:lnTo>
                    <a:pt x="240" y="200"/>
                  </a:lnTo>
                  <a:lnTo>
                    <a:pt x="224" y="216"/>
                  </a:lnTo>
                  <a:lnTo>
                    <a:pt x="224" y="232"/>
                  </a:lnTo>
                  <a:lnTo>
                    <a:pt x="216" y="240"/>
                  </a:lnTo>
                  <a:lnTo>
                    <a:pt x="216" y="248"/>
                  </a:lnTo>
                  <a:lnTo>
                    <a:pt x="208" y="256"/>
                  </a:lnTo>
                  <a:lnTo>
                    <a:pt x="208" y="264"/>
                  </a:lnTo>
                  <a:lnTo>
                    <a:pt x="200" y="272"/>
                  </a:lnTo>
                  <a:lnTo>
                    <a:pt x="200" y="288"/>
                  </a:lnTo>
                  <a:lnTo>
                    <a:pt x="192" y="296"/>
                  </a:lnTo>
                  <a:lnTo>
                    <a:pt x="192" y="312"/>
                  </a:lnTo>
                  <a:lnTo>
                    <a:pt x="200" y="320"/>
                  </a:lnTo>
                  <a:lnTo>
                    <a:pt x="200" y="384"/>
                  </a:lnTo>
                  <a:lnTo>
                    <a:pt x="192" y="392"/>
                  </a:lnTo>
                  <a:lnTo>
                    <a:pt x="192" y="440"/>
                  </a:lnTo>
                  <a:lnTo>
                    <a:pt x="200" y="448"/>
                  </a:lnTo>
                  <a:lnTo>
                    <a:pt x="200" y="488"/>
                  </a:lnTo>
                  <a:lnTo>
                    <a:pt x="192" y="496"/>
                  </a:lnTo>
                  <a:lnTo>
                    <a:pt x="144" y="496"/>
                  </a:lnTo>
                  <a:lnTo>
                    <a:pt x="136" y="488"/>
                  </a:lnTo>
                  <a:lnTo>
                    <a:pt x="104" y="488"/>
                  </a:lnTo>
                  <a:lnTo>
                    <a:pt x="104" y="472"/>
                  </a:lnTo>
                  <a:lnTo>
                    <a:pt x="112" y="472"/>
                  </a:lnTo>
                  <a:lnTo>
                    <a:pt x="120" y="464"/>
                  </a:lnTo>
                  <a:lnTo>
                    <a:pt x="120" y="408"/>
                  </a:lnTo>
                  <a:lnTo>
                    <a:pt x="128" y="400"/>
                  </a:lnTo>
                  <a:lnTo>
                    <a:pt x="128" y="368"/>
                  </a:lnTo>
                  <a:lnTo>
                    <a:pt x="120" y="360"/>
                  </a:lnTo>
                  <a:lnTo>
                    <a:pt x="120" y="344"/>
                  </a:lnTo>
                  <a:lnTo>
                    <a:pt x="96" y="320"/>
                  </a:lnTo>
                  <a:lnTo>
                    <a:pt x="88" y="320"/>
                  </a:lnTo>
                  <a:lnTo>
                    <a:pt x="80" y="312"/>
                  </a:lnTo>
                  <a:lnTo>
                    <a:pt x="72" y="312"/>
                  </a:lnTo>
                  <a:lnTo>
                    <a:pt x="56" y="296"/>
                  </a:lnTo>
                  <a:lnTo>
                    <a:pt x="48" y="296"/>
                  </a:lnTo>
                  <a:lnTo>
                    <a:pt x="40" y="288"/>
                  </a:lnTo>
                  <a:lnTo>
                    <a:pt x="24" y="288"/>
                  </a:lnTo>
                  <a:lnTo>
                    <a:pt x="16" y="280"/>
                  </a:lnTo>
                  <a:lnTo>
                    <a:pt x="16" y="272"/>
                  </a:lnTo>
                  <a:lnTo>
                    <a:pt x="0" y="256"/>
                  </a:lnTo>
                  <a:lnTo>
                    <a:pt x="0" y="240"/>
                  </a:lnTo>
                  <a:lnTo>
                    <a:pt x="8" y="232"/>
                  </a:lnTo>
                  <a:lnTo>
                    <a:pt x="8" y="224"/>
                  </a:lnTo>
                  <a:lnTo>
                    <a:pt x="16" y="216"/>
                  </a:lnTo>
                  <a:lnTo>
                    <a:pt x="40" y="216"/>
                  </a:lnTo>
                  <a:lnTo>
                    <a:pt x="64" y="192"/>
                  </a:lnTo>
                  <a:lnTo>
                    <a:pt x="64" y="168"/>
                  </a:lnTo>
                  <a:lnTo>
                    <a:pt x="80" y="152"/>
                  </a:lnTo>
                  <a:lnTo>
                    <a:pt x="80" y="144"/>
                  </a:lnTo>
                  <a:lnTo>
                    <a:pt x="88" y="136"/>
                  </a:lnTo>
                  <a:lnTo>
                    <a:pt x="88" y="120"/>
                  </a:lnTo>
                  <a:lnTo>
                    <a:pt x="96" y="112"/>
                  </a:lnTo>
                  <a:lnTo>
                    <a:pt x="96" y="96"/>
                  </a:lnTo>
                  <a:lnTo>
                    <a:pt x="120" y="72"/>
                  </a:lnTo>
                  <a:lnTo>
                    <a:pt x="120" y="64"/>
                  </a:lnTo>
                  <a:lnTo>
                    <a:pt x="128" y="56"/>
                  </a:lnTo>
                  <a:lnTo>
                    <a:pt x="136" y="56"/>
                  </a:lnTo>
                  <a:lnTo>
                    <a:pt x="144" y="48"/>
                  </a:lnTo>
                  <a:lnTo>
                    <a:pt x="144" y="40"/>
                  </a:lnTo>
                  <a:lnTo>
                    <a:pt x="152" y="32"/>
                  </a:lnTo>
                  <a:lnTo>
                    <a:pt x="168" y="32"/>
                  </a:lnTo>
                  <a:lnTo>
                    <a:pt x="200" y="0"/>
                  </a:lnTo>
                  <a:close/>
                </a:path>
              </a:pathLst>
            </a:custGeom>
            <a:solidFill>
              <a:srgbClr val="C0C0C0">
                <a:alpha val="70195"/>
              </a:srgbClr>
            </a:solidFill>
            <a:ln w="12700">
              <a:noFill/>
              <a:round/>
              <a:headEnd/>
              <a:tailEnd/>
            </a:ln>
          </p:spPr>
          <p:txBody>
            <a:bodyPr/>
            <a:lstStyle/>
            <a:p>
              <a:endParaRPr lang="ja-JP" altLang="en-US"/>
            </a:p>
          </p:txBody>
        </p:sp>
        <p:sp>
          <p:nvSpPr>
            <p:cNvPr id="62" name="Freeform 64"/>
            <p:cNvSpPr>
              <a:spLocks noChangeAspect="1"/>
            </p:cNvSpPr>
            <p:nvPr/>
          </p:nvSpPr>
          <p:spPr bwMode="auto">
            <a:xfrm>
              <a:off x="3458" y="2512"/>
              <a:ext cx="400" cy="608"/>
            </a:xfrm>
            <a:custGeom>
              <a:avLst/>
              <a:gdLst>
                <a:gd name="T0" fmla="*/ 152 w 400"/>
                <a:gd name="T1" fmla="*/ 0 h 608"/>
                <a:gd name="T2" fmla="*/ 176 w 400"/>
                <a:gd name="T3" fmla="*/ 8 h 608"/>
                <a:gd name="T4" fmla="*/ 184 w 400"/>
                <a:gd name="T5" fmla="*/ 24 h 608"/>
                <a:gd name="T6" fmla="*/ 192 w 400"/>
                <a:gd name="T7" fmla="*/ 64 h 608"/>
                <a:gd name="T8" fmla="*/ 200 w 400"/>
                <a:gd name="T9" fmla="*/ 104 h 608"/>
                <a:gd name="T10" fmla="*/ 208 w 400"/>
                <a:gd name="T11" fmla="*/ 184 h 608"/>
                <a:gd name="T12" fmla="*/ 200 w 400"/>
                <a:gd name="T13" fmla="*/ 200 h 608"/>
                <a:gd name="T14" fmla="*/ 184 w 400"/>
                <a:gd name="T15" fmla="*/ 256 h 608"/>
                <a:gd name="T16" fmla="*/ 200 w 400"/>
                <a:gd name="T17" fmla="*/ 264 h 608"/>
                <a:gd name="T18" fmla="*/ 256 w 400"/>
                <a:gd name="T19" fmla="*/ 288 h 608"/>
                <a:gd name="T20" fmla="*/ 272 w 400"/>
                <a:gd name="T21" fmla="*/ 296 h 608"/>
                <a:gd name="T22" fmla="*/ 288 w 400"/>
                <a:gd name="T23" fmla="*/ 304 h 608"/>
                <a:gd name="T24" fmla="*/ 336 w 400"/>
                <a:gd name="T25" fmla="*/ 320 h 608"/>
                <a:gd name="T26" fmla="*/ 360 w 400"/>
                <a:gd name="T27" fmla="*/ 336 h 608"/>
                <a:gd name="T28" fmla="*/ 392 w 400"/>
                <a:gd name="T29" fmla="*/ 344 h 608"/>
                <a:gd name="T30" fmla="*/ 400 w 400"/>
                <a:gd name="T31" fmla="*/ 360 h 608"/>
                <a:gd name="T32" fmla="*/ 352 w 400"/>
                <a:gd name="T33" fmla="*/ 392 h 608"/>
                <a:gd name="T34" fmla="*/ 344 w 400"/>
                <a:gd name="T35" fmla="*/ 408 h 608"/>
                <a:gd name="T36" fmla="*/ 328 w 400"/>
                <a:gd name="T37" fmla="*/ 416 h 608"/>
                <a:gd name="T38" fmla="*/ 320 w 400"/>
                <a:gd name="T39" fmla="*/ 432 h 608"/>
                <a:gd name="T40" fmla="*/ 296 w 400"/>
                <a:gd name="T41" fmla="*/ 472 h 608"/>
                <a:gd name="T42" fmla="*/ 288 w 400"/>
                <a:gd name="T43" fmla="*/ 496 h 608"/>
                <a:gd name="T44" fmla="*/ 280 w 400"/>
                <a:gd name="T45" fmla="*/ 512 h 608"/>
                <a:gd name="T46" fmla="*/ 264 w 400"/>
                <a:gd name="T47" fmla="*/ 552 h 608"/>
                <a:gd name="T48" fmla="*/ 216 w 400"/>
                <a:gd name="T49" fmla="*/ 576 h 608"/>
                <a:gd name="T50" fmla="*/ 208 w 400"/>
                <a:gd name="T51" fmla="*/ 592 h 608"/>
                <a:gd name="T52" fmla="*/ 200 w 400"/>
                <a:gd name="T53" fmla="*/ 608 h 608"/>
                <a:gd name="T54" fmla="*/ 160 w 400"/>
                <a:gd name="T55" fmla="*/ 600 h 608"/>
                <a:gd name="T56" fmla="*/ 152 w 400"/>
                <a:gd name="T57" fmla="*/ 576 h 608"/>
                <a:gd name="T58" fmla="*/ 144 w 400"/>
                <a:gd name="T59" fmla="*/ 560 h 608"/>
                <a:gd name="T60" fmla="*/ 136 w 400"/>
                <a:gd name="T61" fmla="*/ 544 h 608"/>
                <a:gd name="T62" fmla="*/ 128 w 400"/>
                <a:gd name="T63" fmla="*/ 520 h 608"/>
                <a:gd name="T64" fmla="*/ 104 w 400"/>
                <a:gd name="T65" fmla="*/ 512 h 608"/>
                <a:gd name="T66" fmla="*/ 80 w 400"/>
                <a:gd name="T67" fmla="*/ 496 h 608"/>
                <a:gd name="T68" fmla="*/ 96 w 400"/>
                <a:gd name="T69" fmla="*/ 488 h 608"/>
                <a:gd name="T70" fmla="*/ 128 w 400"/>
                <a:gd name="T71" fmla="*/ 472 h 608"/>
                <a:gd name="T72" fmla="*/ 136 w 400"/>
                <a:gd name="T73" fmla="*/ 440 h 608"/>
                <a:gd name="T74" fmla="*/ 128 w 400"/>
                <a:gd name="T75" fmla="*/ 424 h 608"/>
                <a:gd name="T76" fmla="*/ 120 w 400"/>
                <a:gd name="T77" fmla="*/ 400 h 608"/>
                <a:gd name="T78" fmla="*/ 112 w 400"/>
                <a:gd name="T79" fmla="*/ 368 h 608"/>
                <a:gd name="T80" fmla="*/ 104 w 400"/>
                <a:gd name="T81" fmla="*/ 328 h 608"/>
                <a:gd name="T82" fmla="*/ 56 w 400"/>
                <a:gd name="T83" fmla="*/ 304 h 608"/>
                <a:gd name="T84" fmla="*/ 48 w 400"/>
                <a:gd name="T85" fmla="*/ 288 h 608"/>
                <a:gd name="T86" fmla="*/ 40 w 400"/>
                <a:gd name="T87" fmla="*/ 264 h 608"/>
                <a:gd name="T88" fmla="*/ 32 w 400"/>
                <a:gd name="T89" fmla="*/ 232 h 608"/>
                <a:gd name="T90" fmla="*/ 40 w 400"/>
                <a:gd name="T91" fmla="*/ 160 h 608"/>
                <a:gd name="T92" fmla="*/ 32 w 400"/>
                <a:gd name="T93" fmla="*/ 128 h 608"/>
                <a:gd name="T94" fmla="*/ 8 w 400"/>
                <a:gd name="T95" fmla="*/ 112 h 608"/>
                <a:gd name="T96" fmla="*/ 0 w 400"/>
                <a:gd name="T97" fmla="*/ 56 h 608"/>
                <a:gd name="T98" fmla="*/ 40 w 400"/>
                <a:gd name="T99" fmla="*/ 64 h 608"/>
                <a:gd name="T100" fmla="*/ 80 w 400"/>
                <a:gd name="T101" fmla="*/ 56 h 608"/>
                <a:gd name="T102" fmla="*/ 120 w 400"/>
                <a:gd name="T103" fmla="*/ 32 h 608"/>
                <a:gd name="T104" fmla="*/ 144 w 400"/>
                <a:gd name="T105" fmla="*/ 0 h 6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608"/>
                <a:gd name="T161" fmla="*/ 400 w 400"/>
                <a:gd name="T162" fmla="*/ 608 h 6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608">
                  <a:moveTo>
                    <a:pt x="144" y="0"/>
                  </a:moveTo>
                  <a:lnTo>
                    <a:pt x="152" y="0"/>
                  </a:lnTo>
                  <a:lnTo>
                    <a:pt x="160" y="8"/>
                  </a:lnTo>
                  <a:lnTo>
                    <a:pt x="176" y="8"/>
                  </a:lnTo>
                  <a:lnTo>
                    <a:pt x="184" y="16"/>
                  </a:lnTo>
                  <a:lnTo>
                    <a:pt x="184" y="24"/>
                  </a:lnTo>
                  <a:lnTo>
                    <a:pt x="192" y="32"/>
                  </a:lnTo>
                  <a:lnTo>
                    <a:pt x="192" y="64"/>
                  </a:lnTo>
                  <a:lnTo>
                    <a:pt x="200" y="72"/>
                  </a:lnTo>
                  <a:lnTo>
                    <a:pt x="200" y="104"/>
                  </a:lnTo>
                  <a:lnTo>
                    <a:pt x="208" y="112"/>
                  </a:lnTo>
                  <a:lnTo>
                    <a:pt x="208" y="184"/>
                  </a:lnTo>
                  <a:lnTo>
                    <a:pt x="200" y="192"/>
                  </a:lnTo>
                  <a:lnTo>
                    <a:pt x="200" y="200"/>
                  </a:lnTo>
                  <a:lnTo>
                    <a:pt x="184" y="216"/>
                  </a:lnTo>
                  <a:lnTo>
                    <a:pt x="184" y="256"/>
                  </a:lnTo>
                  <a:lnTo>
                    <a:pt x="192" y="264"/>
                  </a:lnTo>
                  <a:lnTo>
                    <a:pt x="200" y="264"/>
                  </a:lnTo>
                  <a:lnTo>
                    <a:pt x="224" y="288"/>
                  </a:lnTo>
                  <a:lnTo>
                    <a:pt x="256" y="288"/>
                  </a:lnTo>
                  <a:lnTo>
                    <a:pt x="264" y="296"/>
                  </a:lnTo>
                  <a:lnTo>
                    <a:pt x="272" y="296"/>
                  </a:lnTo>
                  <a:lnTo>
                    <a:pt x="280" y="304"/>
                  </a:lnTo>
                  <a:lnTo>
                    <a:pt x="288" y="304"/>
                  </a:lnTo>
                  <a:lnTo>
                    <a:pt x="304" y="320"/>
                  </a:lnTo>
                  <a:lnTo>
                    <a:pt x="336" y="320"/>
                  </a:lnTo>
                  <a:lnTo>
                    <a:pt x="352" y="336"/>
                  </a:lnTo>
                  <a:lnTo>
                    <a:pt x="360" y="336"/>
                  </a:lnTo>
                  <a:lnTo>
                    <a:pt x="368" y="344"/>
                  </a:lnTo>
                  <a:lnTo>
                    <a:pt x="392" y="344"/>
                  </a:lnTo>
                  <a:lnTo>
                    <a:pt x="400" y="352"/>
                  </a:lnTo>
                  <a:lnTo>
                    <a:pt x="400" y="360"/>
                  </a:lnTo>
                  <a:lnTo>
                    <a:pt x="368" y="392"/>
                  </a:lnTo>
                  <a:lnTo>
                    <a:pt x="352" y="392"/>
                  </a:lnTo>
                  <a:lnTo>
                    <a:pt x="344" y="400"/>
                  </a:lnTo>
                  <a:lnTo>
                    <a:pt x="344" y="408"/>
                  </a:lnTo>
                  <a:lnTo>
                    <a:pt x="336" y="416"/>
                  </a:lnTo>
                  <a:lnTo>
                    <a:pt x="328" y="416"/>
                  </a:lnTo>
                  <a:lnTo>
                    <a:pt x="320" y="424"/>
                  </a:lnTo>
                  <a:lnTo>
                    <a:pt x="320" y="432"/>
                  </a:lnTo>
                  <a:lnTo>
                    <a:pt x="296" y="456"/>
                  </a:lnTo>
                  <a:lnTo>
                    <a:pt x="296" y="472"/>
                  </a:lnTo>
                  <a:lnTo>
                    <a:pt x="288" y="480"/>
                  </a:lnTo>
                  <a:lnTo>
                    <a:pt x="288" y="496"/>
                  </a:lnTo>
                  <a:lnTo>
                    <a:pt x="280" y="504"/>
                  </a:lnTo>
                  <a:lnTo>
                    <a:pt x="280" y="512"/>
                  </a:lnTo>
                  <a:lnTo>
                    <a:pt x="264" y="528"/>
                  </a:lnTo>
                  <a:lnTo>
                    <a:pt x="264" y="552"/>
                  </a:lnTo>
                  <a:lnTo>
                    <a:pt x="240" y="576"/>
                  </a:lnTo>
                  <a:lnTo>
                    <a:pt x="216" y="576"/>
                  </a:lnTo>
                  <a:lnTo>
                    <a:pt x="208" y="584"/>
                  </a:lnTo>
                  <a:lnTo>
                    <a:pt x="208" y="592"/>
                  </a:lnTo>
                  <a:lnTo>
                    <a:pt x="200" y="600"/>
                  </a:lnTo>
                  <a:lnTo>
                    <a:pt x="200" y="608"/>
                  </a:lnTo>
                  <a:lnTo>
                    <a:pt x="168" y="608"/>
                  </a:lnTo>
                  <a:lnTo>
                    <a:pt x="160" y="600"/>
                  </a:lnTo>
                  <a:lnTo>
                    <a:pt x="160" y="584"/>
                  </a:lnTo>
                  <a:lnTo>
                    <a:pt x="152" y="576"/>
                  </a:lnTo>
                  <a:lnTo>
                    <a:pt x="152" y="568"/>
                  </a:lnTo>
                  <a:lnTo>
                    <a:pt x="144" y="560"/>
                  </a:lnTo>
                  <a:lnTo>
                    <a:pt x="144" y="552"/>
                  </a:lnTo>
                  <a:lnTo>
                    <a:pt x="136" y="544"/>
                  </a:lnTo>
                  <a:lnTo>
                    <a:pt x="136" y="528"/>
                  </a:lnTo>
                  <a:lnTo>
                    <a:pt x="128" y="520"/>
                  </a:lnTo>
                  <a:lnTo>
                    <a:pt x="112" y="520"/>
                  </a:lnTo>
                  <a:lnTo>
                    <a:pt x="104" y="512"/>
                  </a:lnTo>
                  <a:lnTo>
                    <a:pt x="96" y="512"/>
                  </a:lnTo>
                  <a:lnTo>
                    <a:pt x="80" y="496"/>
                  </a:lnTo>
                  <a:lnTo>
                    <a:pt x="88" y="488"/>
                  </a:lnTo>
                  <a:lnTo>
                    <a:pt x="96" y="488"/>
                  </a:lnTo>
                  <a:lnTo>
                    <a:pt x="112" y="472"/>
                  </a:lnTo>
                  <a:lnTo>
                    <a:pt x="128" y="472"/>
                  </a:lnTo>
                  <a:lnTo>
                    <a:pt x="136" y="464"/>
                  </a:lnTo>
                  <a:lnTo>
                    <a:pt x="136" y="440"/>
                  </a:lnTo>
                  <a:lnTo>
                    <a:pt x="128" y="432"/>
                  </a:lnTo>
                  <a:lnTo>
                    <a:pt x="128" y="424"/>
                  </a:lnTo>
                  <a:lnTo>
                    <a:pt x="120" y="416"/>
                  </a:lnTo>
                  <a:lnTo>
                    <a:pt x="120" y="400"/>
                  </a:lnTo>
                  <a:lnTo>
                    <a:pt x="112" y="392"/>
                  </a:lnTo>
                  <a:lnTo>
                    <a:pt x="112" y="368"/>
                  </a:lnTo>
                  <a:lnTo>
                    <a:pt x="104" y="360"/>
                  </a:lnTo>
                  <a:lnTo>
                    <a:pt x="104" y="328"/>
                  </a:lnTo>
                  <a:lnTo>
                    <a:pt x="80" y="304"/>
                  </a:lnTo>
                  <a:lnTo>
                    <a:pt x="56" y="304"/>
                  </a:lnTo>
                  <a:lnTo>
                    <a:pt x="56" y="296"/>
                  </a:lnTo>
                  <a:lnTo>
                    <a:pt x="48" y="288"/>
                  </a:lnTo>
                  <a:lnTo>
                    <a:pt x="48" y="272"/>
                  </a:lnTo>
                  <a:lnTo>
                    <a:pt x="40" y="264"/>
                  </a:lnTo>
                  <a:lnTo>
                    <a:pt x="40" y="240"/>
                  </a:lnTo>
                  <a:lnTo>
                    <a:pt x="32" y="232"/>
                  </a:lnTo>
                  <a:lnTo>
                    <a:pt x="32" y="168"/>
                  </a:lnTo>
                  <a:lnTo>
                    <a:pt x="40" y="160"/>
                  </a:lnTo>
                  <a:lnTo>
                    <a:pt x="40" y="136"/>
                  </a:lnTo>
                  <a:lnTo>
                    <a:pt x="32" y="128"/>
                  </a:lnTo>
                  <a:lnTo>
                    <a:pt x="24" y="128"/>
                  </a:lnTo>
                  <a:lnTo>
                    <a:pt x="8" y="112"/>
                  </a:lnTo>
                  <a:lnTo>
                    <a:pt x="0" y="112"/>
                  </a:lnTo>
                  <a:lnTo>
                    <a:pt x="0" y="56"/>
                  </a:lnTo>
                  <a:lnTo>
                    <a:pt x="32" y="56"/>
                  </a:lnTo>
                  <a:lnTo>
                    <a:pt x="40" y="64"/>
                  </a:lnTo>
                  <a:lnTo>
                    <a:pt x="72" y="64"/>
                  </a:lnTo>
                  <a:lnTo>
                    <a:pt x="80" y="56"/>
                  </a:lnTo>
                  <a:lnTo>
                    <a:pt x="96" y="56"/>
                  </a:lnTo>
                  <a:lnTo>
                    <a:pt x="120" y="32"/>
                  </a:lnTo>
                  <a:lnTo>
                    <a:pt x="120" y="24"/>
                  </a:lnTo>
                  <a:lnTo>
                    <a:pt x="144" y="0"/>
                  </a:lnTo>
                  <a:close/>
                </a:path>
              </a:pathLst>
            </a:custGeom>
            <a:solidFill>
              <a:srgbClr val="C0C0C0">
                <a:alpha val="70195"/>
              </a:srgbClr>
            </a:solidFill>
            <a:ln w="12700">
              <a:noFill/>
              <a:round/>
              <a:headEnd/>
              <a:tailEnd/>
            </a:ln>
          </p:spPr>
          <p:txBody>
            <a:bodyPr/>
            <a:lstStyle/>
            <a:p>
              <a:endParaRPr lang="ja-JP" altLang="en-US"/>
            </a:p>
          </p:txBody>
        </p:sp>
        <p:sp>
          <p:nvSpPr>
            <p:cNvPr id="63" name="Freeform 65"/>
            <p:cNvSpPr>
              <a:spLocks noChangeAspect="1"/>
            </p:cNvSpPr>
            <p:nvPr/>
          </p:nvSpPr>
          <p:spPr bwMode="auto">
            <a:xfrm>
              <a:off x="3402" y="2816"/>
              <a:ext cx="384" cy="616"/>
            </a:xfrm>
            <a:custGeom>
              <a:avLst/>
              <a:gdLst>
                <a:gd name="T0" fmla="*/ 136 w 384"/>
                <a:gd name="T1" fmla="*/ 0 h 616"/>
                <a:gd name="T2" fmla="*/ 160 w 384"/>
                <a:gd name="T3" fmla="*/ 56 h 616"/>
                <a:gd name="T4" fmla="*/ 168 w 384"/>
                <a:gd name="T5" fmla="*/ 88 h 616"/>
                <a:gd name="T6" fmla="*/ 176 w 384"/>
                <a:gd name="T7" fmla="*/ 112 h 616"/>
                <a:gd name="T8" fmla="*/ 184 w 384"/>
                <a:gd name="T9" fmla="*/ 128 h 616"/>
                <a:gd name="T10" fmla="*/ 192 w 384"/>
                <a:gd name="T11" fmla="*/ 160 h 616"/>
                <a:gd name="T12" fmla="*/ 168 w 384"/>
                <a:gd name="T13" fmla="*/ 168 h 616"/>
                <a:gd name="T14" fmla="*/ 144 w 384"/>
                <a:gd name="T15" fmla="*/ 184 h 616"/>
                <a:gd name="T16" fmla="*/ 152 w 384"/>
                <a:gd name="T17" fmla="*/ 208 h 616"/>
                <a:gd name="T18" fmla="*/ 168 w 384"/>
                <a:gd name="T19" fmla="*/ 216 h 616"/>
                <a:gd name="T20" fmla="*/ 192 w 384"/>
                <a:gd name="T21" fmla="*/ 224 h 616"/>
                <a:gd name="T22" fmla="*/ 200 w 384"/>
                <a:gd name="T23" fmla="*/ 248 h 616"/>
                <a:gd name="T24" fmla="*/ 208 w 384"/>
                <a:gd name="T25" fmla="*/ 264 h 616"/>
                <a:gd name="T26" fmla="*/ 216 w 384"/>
                <a:gd name="T27" fmla="*/ 280 h 616"/>
                <a:gd name="T28" fmla="*/ 224 w 384"/>
                <a:gd name="T29" fmla="*/ 304 h 616"/>
                <a:gd name="T30" fmla="*/ 256 w 384"/>
                <a:gd name="T31" fmla="*/ 312 h 616"/>
                <a:gd name="T32" fmla="*/ 272 w 384"/>
                <a:gd name="T33" fmla="*/ 336 h 616"/>
                <a:gd name="T34" fmla="*/ 296 w 384"/>
                <a:gd name="T35" fmla="*/ 344 h 616"/>
                <a:gd name="T36" fmla="*/ 312 w 384"/>
                <a:gd name="T37" fmla="*/ 352 h 616"/>
                <a:gd name="T38" fmla="*/ 336 w 384"/>
                <a:gd name="T39" fmla="*/ 368 h 616"/>
                <a:gd name="T40" fmla="*/ 352 w 384"/>
                <a:gd name="T41" fmla="*/ 376 h 616"/>
                <a:gd name="T42" fmla="*/ 376 w 384"/>
                <a:gd name="T43" fmla="*/ 416 h 616"/>
                <a:gd name="T44" fmla="*/ 384 w 384"/>
                <a:gd name="T45" fmla="*/ 456 h 616"/>
                <a:gd name="T46" fmla="*/ 376 w 384"/>
                <a:gd name="T47" fmla="*/ 520 h 616"/>
                <a:gd name="T48" fmla="*/ 360 w 384"/>
                <a:gd name="T49" fmla="*/ 544 h 616"/>
                <a:gd name="T50" fmla="*/ 344 w 384"/>
                <a:gd name="T51" fmla="*/ 552 h 616"/>
                <a:gd name="T52" fmla="*/ 296 w 384"/>
                <a:gd name="T53" fmla="*/ 560 h 616"/>
                <a:gd name="T54" fmla="*/ 288 w 384"/>
                <a:gd name="T55" fmla="*/ 616 h 616"/>
                <a:gd name="T56" fmla="*/ 240 w 384"/>
                <a:gd name="T57" fmla="*/ 608 h 616"/>
                <a:gd name="T58" fmla="*/ 192 w 384"/>
                <a:gd name="T59" fmla="*/ 600 h 616"/>
                <a:gd name="T60" fmla="*/ 176 w 384"/>
                <a:gd name="T61" fmla="*/ 592 h 616"/>
                <a:gd name="T62" fmla="*/ 160 w 384"/>
                <a:gd name="T63" fmla="*/ 584 h 616"/>
                <a:gd name="T64" fmla="*/ 96 w 384"/>
                <a:gd name="T65" fmla="*/ 576 h 616"/>
                <a:gd name="T66" fmla="*/ 72 w 384"/>
                <a:gd name="T67" fmla="*/ 560 h 616"/>
                <a:gd name="T68" fmla="*/ 56 w 384"/>
                <a:gd name="T69" fmla="*/ 552 h 616"/>
                <a:gd name="T70" fmla="*/ 64 w 384"/>
                <a:gd name="T71" fmla="*/ 536 h 616"/>
                <a:gd name="T72" fmla="*/ 88 w 384"/>
                <a:gd name="T73" fmla="*/ 520 h 616"/>
                <a:gd name="T74" fmla="*/ 160 w 384"/>
                <a:gd name="T75" fmla="*/ 504 h 616"/>
                <a:gd name="T76" fmla="*/ 184 w 384"/>
                <a:gd name="T77" fmla="*/ 464 h 616"/>
                <a:gd name="T78" fmla="*/ 168 w 384"/>
                <a:gd name="T79" fmla="*/ 456 h 616"/>
                <a:gd name="T80" fmla="*/ 152 w 384"/>
                <a:gd name="T81" fmla="*/ 432 h 616"/>
                <a:gd name="T82" fmla="*/ 144 w 384"/>
                <a:gd name="T83" fmla="*/ 384 h 616"/>
                <a:gd name="T84" fmla="*/ 128 w 384"/>
                <a:gd name="T85" fmla="*/ 360 h 616"/>
                <a:gd name="T86" fmla="*/ 104 w 384"/>
                <a:gd name="T87" fmla="*/ 328 h 616"/>
                <a:gd name="T88" fmla="*/ 40 w 384"/>
                <a:gd name="T89" fmla="*/ 312 h 616"/>
                <a:gd name="T90" fmla="*/ 32 w 384"/>
                <a:gd name="T91" fmla="*/ 272 h 616"/>
                <a:gd name="T92" fmla="*/ 24 w 384"/>
                <a:gd name="T93" fmla="*/ 248 h 616"/>
                <a:gd name="T94" fmla="*/ 16 w 384"/>
                <a:gd name="T95" fmla="*/ 232 h 616"/>
                <a:gd name="T96" fmla="*/ 8 w 384"/>
                <a:gd name="T97" fmla="*/ 216 h 616"/>
                <a:gd name="T98" fmla="*/ 0 w 384"/>
                <a:gd name="T99" fmla="*/ 168 h 616"/>
                <a:gd name="T100" fmla="*/ 8 w 384"/>
                <a:gd name="T101" fmla="*/ 128 h 616"/>
                <a:gd name="T102" fmla="*/ 24 w 384"/>
                <a:gd name="T103" fmla="*/ 96 h 616"/>
                <a:gd name="T104" fmla="*/ 32 w 384"/>
                <a:gd name="T105" fmla="*/ 80 h 616"/>
                <a:gd name="T106" fmla="*/ 56 w 384"/>
                <a:gd name="T107" fmla="*/ 64 h 616"/>
                <a:gd name="T108" fmla="*/ 72 w 384"/>
                <a:gd name="T109" fmla="*/ 72 h 616"/>
                <a:gd name="T110" fmla="*/ 104 w 384"/>
                <a:gd name="T111" fmla="*/ 64 h 616"/>
                <a:gd name="T112" fmla="*/ 112 w 384"/>
                <a:gd name="T113" fmla="*/ 32 h 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4"/>
                <a:gd name="T172" fmla="*/ 0 h 616"/>
                <a:gd name="T173" fmla="*/ 384 w 384"/>
                <a:gd name="T174" fmla="*/ 616 h 6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4" h="616">
                  <a:moveTo>
                    <a:pt x="112" y="0"/>
                  </a:moveTo>
                  <a:lnTo>
                    <a:pt x="136" y="0"/>
                  </a:lnTo>
                  <a:lnTo>
                    <a:pt x="160" y="24"/>
                  </a:lnTo>
                  <a:lnTo>
                    <a:pt x="160" y="56"/>
                  </a:lnTo>
                  <a:lnTo>
                    <a:pt x="168" y="64"/>
                  </a:lnTo>
                  <a:lnTo>
                    <a:pt x="168" y="88"/>
                  </a:lnTo>
                  <a:lnTo>
                    <a:pt x="176" y="96"/>
                  </a:lnTo>
                  <a:lnTo>
                    <a:pt x="176" y="112"/>
                  </a:lnTo>
                  <a:lnTo>
                    <a:pt x="184" y="120"/>
                  </a:lnTo>
                  <a:lnTo>
                    <a:pt x="184" y="128"/>
                  </a:lnTo>
                  <a:lnTo>
                    <a:pt x="192" y="136"/>
                  </a:lnTo>
                  <a:lnTo>
                    <a:pt x="192" y="160"/>
                  </a:lnTo>
                  <a:lnTo>
                    <a:pt x="184" y="168"/>
                  </a:lnTo>
                  <a:lnTo>
                    <a:pt x="168" y="168"/>
                  </a:lnTo>
                  <a:lnTo>
                    <a:pt x="152" y="184"/>
                  </a:lnTo>
                  <a:lnTo>
                    <a:pt x="144" y="184"/>
                  </a:lnTo>
                  <a:lnTo>
                    <a:pt x="136" y="192"/>
                  </a:lnTo>
                  <a:lnTo>
                    <a:pt x="152" y="208"/>
                  </a:lnTo>
                  <a:lnTo>
                    <a:pt x="160" y="208"/>
                  </a:lnTo>
                  <a:lnTo>
                    <a:pt x="168" y="216"/>
                  </a:lnTo>
                  <a:lnTo>
                    <a:pt x="184" y="216"/>
                  </a:lnTo>
                  <a:lnTo>
                    <a:pt x="192" y="224"/>
                  </a:lnTo>
                  <a:lnTo>
                    <a:pt x="192" y="240"/>
                  </a:lnTo>
                  <a:lnTo>
                    <a:pt x="200" y="248"/>
                  </a:lnTo>
                  <a:lnTo>
                    <a:pt x="200" y="256"/>
                  </a:lnTo>
                  <a:lnTo>
                    <a:pt x="208" y="264"/>
                  </a:lnTo>
                  <a:lnTo>
                    <a:pt x="208" y="272"/>
                  </a:lnTo>
                  <a:lnTo>
                    <a:pt x="216" y="280"/>
                  </a:lnTo>
                  <a:lnTo>
                    <a:pt x="216" y="296"/>
                  </a:lnTo>
                  <a:lnTo>
                    <a:pt x="224" y="304"/>
                  </a:lnTo>
                  <a:lnTo>
                    <a:pt x="256" y="304"/>
                  </a:lnTo>
                  <a:lnTo>
                    <a:pt x="256" y="312"/>
                  </a:lnTo>
                  <a:lnTo>
                    <a:pt x="272" y="328"/>
                  </a:lnTo>
                  <a:lnTo>
                    <a:pt x="272" y="336"/>
                  </a:lnTo>
                  <a:lnTo>
                    <a:pt x="280" y="344"/>
                  </a:lnTo>
                  <a:lnTo>
                    <a:pt x="296" y="344"/>
                  </a:lnTo>
                  <a:lnTo>
                    <a:pt x="304" y="352"/>
                  </a:lnTo>
                  <a:lnTo>
                    <a:pt x="312" y="352"/>
                  </a:lnTo>
                  <a:lnTo>
                    <a:pt x="328" y="368"/>
                  </a:lnTo>
                  <a:lnTo>
                    <a:pt x="336" y="368"/>
                  </a:lnTo>
                  <a:lnTo>
                    <a:pt x="344" y="376"/>
                  </a:lnTo>
                  <a:lnTo>
                    <a:pt x="352" y="376"/>
                  </a:lnTo>
                  <a:lnTo>
                    <a:pt x="376" y="400"/>
                  </a:lnTo>
                  <a:lnTo>
                    <a:pt x="376" y="416"/>
                  </a:lnTo>
                  <a:lnTo>
                    <a:pt x="384" y="424"/>
                  </a:lnTo>
                  <a:lnTo>
                    <a:pt x="384" y="456"/>
                  </a:lnTo>
                  <a:lnTo>
                    <a:pt x="376" y="464"/>
                  </a:lnTo>
                  <a:lnTo>
                    <a:pt x="376" y="520"/>
                  </a:lnTo>
                  <a:lnTo>
                    <a:pt x="360" y="536"/>
                  </a:lnTo>
                  <a:lnTo>
                    <a:pt x="360" y="544"/>
                  </a:lnTo>
                  <a:lnTo>
                    <a:pt x="352" y="552"/>
                  </a:lnTo>
                  <a:lnTo>
                    <a:pt x="344" y="552"/>
                  </a:lnTo>
                  <a:lnTo>
                    <a:pt x="336" y="560"/>
                  </a:lnTo>
                  <a:lnTo>
                    <a:pt x="296" y="560"/>
                  </a:lnTo>
                  <a:lnTo>
                    <a:pt x="288" y="568"/>
                  </a:lnTo>
                  <a:lnTo>
                    <a:pt x="288" y="616"/>
                  </a:lnTo>
                  <a:lnTo>
                    <a:pt x="248" y="616"/>
                  </a:lnTo>
                  <a:lnTo>
                    <a:pt x="240" y="608"/>
                  </a:lnTo>
                  <a:lnTo>
                    <a:pt x="200" y="608"/>
                  </a:lnTo>
                  <a:lnTo>
                    <a:pt x="192" y="600"/>
                  </a:lnTo>
                  <a:lnTo>
                    <a:pt x="184" y="600"/>
                  </a:lnTo>
                  <a:lnTo>
                    <a:pt x="176" y="592"/>
                  </a:lnTo>
                  <a:lnTo>
                    <a:pt x="168" y="592"/>
                  </a:lnTo>
                  <a:lnTo>
                    <a:pt x="160" y="584"/>
                  </a:lnTo>
                  <a:lnTo>
                    <a:pt x="104" y="584"/>
                  </a:lnTo>
                  <a:lnTo>
                    <a:pt x="96" y="576"/>
                  </a:lnTo>
                  <a:lnTo>
                    <a:pt x="88" y="576"/>
                  </a:lnTo>
                  <a:lnTo>
                    <a:pt x="72" y="560"/>
                  </a:lnTo>
                  <a:lnTo>
                    <a:pt x="64" y="560"/>
                  </a:lnTo>
                  <a:lnTo>
                    <a:pt x="56" y="552"/>
                  </a:lnTo>
                  <a:lnTo>
                    <a:pt x="64" y="544"/>
                  </a:lnTo>
                  <a:lnTo>
                    <a:pt x="64" y="536"/>
                  </a:lnTo>
                  <a:lnTo>
                    <a:pt x="80" y="520"/>
                  </a:lnTo>
                  <a:lnTo>
                    <a:pt x="88" y="520"/>
                  </a:lnTo>
                  <a:lnTo>
                    <a:pt x="104" y="504"/>
                  </a:lnTo>
                  <a:lnTo>
                    <a:pt x="160" y="504"/>
                  </a:lnTo>
                  <a:lnTo>
                    <a:pt x="184" y="480"/>
                  </a:lnTo>
                  <a:lnTo>
                    <a:pt x="184" y="464"/>
                  </a:lnTo>
                  <a:lnTo>
                    <a:pt x="176" y="456"/>
                  </a:lnTo>
                  <a:lnTo>
                    <a:pt x="168" y="456"/>
                  </a:lnTo>
                  <a:lnTo>
                    <a:pt x="152" y="440"/>
                  </a:lnTo>
                  <a:lnTo>
                    <a:pt x="152" y="432"/>
                  </a:lnTo>
                  <a:lnTo>
                    <a:pt x="144" y="424"/>
                  </a:lnTo>
                  <a:lnTo>
                    <a:pt x="144" y="384"/>
                  </a:lnTo>
                  <a:lnTo>
                    <a:pt x="128" y="368"/>
                  </a:lnTo>
                  <a:lnTo>
                    <a:pt x="128" y="360"/>
                  </a:lnTo>
                  <a:lnTo>
                    <a:pt x="104" y="336"/>
                  </a:lnTo>
                  <a:lnTo>
                    <a:pt x="104" y="328"/>
                  </a:lnTo>
                  <a:lnTo>
                    <a:pt x="88" y="312"/>
                  </a:lnTo>
                  <a:lnTo>
                    <a:pt x="40" y="312"/>
                  </a:lnTo>
                  <a:lnTo>
                    <a:pt x="40" y="280"/>
                  </a:lnTo>
                  <a:lnTo>
                    <a:pt x="32" y="272"/>
                  </a:lnTo>
                  <a:lnTo>
                    <a:pt x="32" y="256"/>
                  </a:lnTo>
                  <a:lnTo>
                    <a:pt x="24" y="248"/>
                  </a:lnTo>
                  <a:lnTo>
                    <a:pt x="24" y="240"/>
                  </a:lnTo>
                  <a:lnTo>
                    <a:pt x="16" y="232"/>
                  </a:lnTo>
                  <a:lnTo>
                    <a:pt x="16" y="224"/>
                  </a:lnTo>
                  <a:lnTo>
                    <a:pt x="8" y="216"/>
                  </a:lnTo>
                  <a:lnTo>
                    <a:pt x="8" y="176"/>
                  </a:lnTo>
                  <a:lnTo>
                    <a:pt x="0" y="168"/>
                  </a:lnTo>
                  <a:lnTo>
                    <a:pt x="0" y="136"/>
                  </a:lnTo>
                  <a:lnTo>
                    <a:pt x="8" y="128"/>
                  </a:lnTo>
                  <a:lnTo>
                    <a:pt x="8" y="112"/>
                  </a:lnTo>
                  <a:lnTo>
                    <a:pt x="24" y="96"/>
                  </a:lnTo>
                  <a:lnTo>
                    <a:pt x="24" y="88"/>
                  </a:lnTo>
                  <a:lnTo>
                    <a:pt x="32" y="80"/>
                  </a:lnTo>
                  <a:lnTo>
                    <a:pt x="40" y="80"/>
                  </a:lnTo>
                  <a:lnTo>
                    <a:pt x="56" y="64"/>
                  </a:lnTo>
                  <a:lnTo>
                    <a:pt x="64" y="64"/>
                  </a:lnTo>
                  <a:lnTo>
                    <a:pt x="72" y="72"/>
                  </a:lnTo>
                  <a:lnTo>
                    <a:pt x="96" y="72"/>
                  </a:lnTo>
                  <a:lnTo>
                    <a:pt x="104" y="64"/>
                  </a:lnTo>
                  <a:lnTo>
                    <a:pt x="104" y="40"/>
                  </a:lnTo>
                  <a:lnTo>
                    <a:pt x="112" y="32"/>
                  </a:lnTo>
                  <a:lnTo>
                    <a:pt x="112" y="0"/>
                  </a:lnTo>
                  <a:close/>
                </a:path>
              </a:pathLst>
            </a:custGeom>
            <a:solidFill>
              <a:srgbClr val="C0C0C0">
                <a:alpha val="70195"/>
              </a:srgbClr>
            </a:solidFill>
            <a:ln w="12700">
              <a:noFill/>
              <a:round/>
              <a:headEnd/>
              <a:tailEnd/>
            </a:ln>
          </p:spPr>
          <p:txBody>
            <a:bodyPr/>
            <a:lstStyle/>
            <a:p>
              <a:endParaRPr lang="ja-JP" altLang="en-US"/>
            </a:p>
          </p:txBody>
        </p:sp>
        <p:sp>
          <p:nvSpPr>
            <p:cNvPr id="64" name="Freeform 66"/>
            <p:cNvSpPr>
              <a:spLocks noChangeAspect="1"/>
            </p:cNvSpPr>
            <p:nvPr/>
          </p:nvSpPr>
          <p:spPr bwMode="auto">
            <a:xfrm>
              <a:off x="3674" y="3448"/>
              <a:ext cx="256" cy="312"/>
            </a:xfrm>
            <a:custGeom>
              <a:avLst/>
              <a:gdLst>
                <a:gd name="T0" fmla="*/ 24 w 256"/>
                <a:gd name="T1" fmla="*/ 0 h 312"/>
                <a:gd name="T2" fmla="*/ 40 w 256"/>
                <a:gd name="T3" fmla="*/ 0 h 312"/>
                <a:gd name="T4" fmla="*/ 56 w 256"/>
                <a:gd name="T5" fmla="*/ 16 h 312"/>
                <a:gd name="T6" fmla="*/ 64 w 256"/>
                <a:gd name="T7" fmla="*/ 16 h 312"/>
                <a:gd name="T8" fmla="*/ 72 w 256"/>
                <a:gd name="T9" fmla="*/ 24 h 312"/>
                <a:gd name="T10" fmla="*/ 96 w 256"/>
                <a:gd name="T11" fmla="*/ 24 h 312"/>
                <a:gd name="T12" fmla="*/ 104 w 256"/>
                <a:gd name="T13" fmla="*/ 32 h 312"/>
                <a:gd name="T14" fmla="*/ 152 w 256"/>
                <a:gd name="T15" fmla="*/ 32 h 312"/>
                <a:gd name="T16" fmla="*/ 160 w 256"/>
                <a:gd name="T17" fmla="*/ 24 h 312"/>
                <a:gd name="T18" fmla="*/ 232 w 256"/>
                <a:gd name="T19" fmla="*/ 24 h 312"/>
                <a:gd name="T20" fmla="*/ 240 w 256"/>
                <a:gd name="T21" fmla="*/ 32 h 312"/>
                <a:gd name="T22" fmla="*/ 240 w 256"/>
                <a:gd name="T23" fmla="*/ 40 h 312"/>
                <a:gd name="T24" fmla="*/ 248 w 256"/>
                <a:gd name="T25" fmla="*/ 48 h 312"/>
                <a:gd name="T26" fmla="*/ 248 w 256"/>
                <a:gd name="T27" fmla="*/ 56 h 312"/>
                <a:gd name="T28" fmla="*/ 256 w 256"/>
                <a:gd name="T29" fmla="*/ 64 h 312"/>
                <a:gd name="T30" fmla="*/ 256 w 256"/>
                <a:gd name="T31" fmla="*/ 104 h 312"/>
                <a:gd name="T32" fmla="*/ 248 w 256"/>
                <a:gd name="T33" fmla="*/ 112 h 312"/>
                <a:gd name="T34" fmla="*/ 248 w 256"/>
                <a:gd name="T35" fmla="*/ 120 h 312"/>
                <a:gd name="T36" fmla="*/ 232 w 256"/>
                <a:gd name="T37" fmla="*/ 136 h 312"/>
                <a:gd name="T38" fmla="*/ 232 w 256"/>
                <a:gd name="T39" fmla="*/ 232 h 312"/>
                <a:gd name="T40" fmla="*/ 224 w 256"/>
                <a:gd name="T41" fmla="*/ 240 h 312"/>
                <a:gd name="T42" fmla="*/ 192 w 256"/>
                <a:gd name="T43" fmla="*/ 240 h 312"/>
                <a:gd name="T44" fmla="*/ 184 w 256"/>
                <a:gd name="T45" fmla="*/ 248 h 312"/>
                <a:gd name="T46" fmla="*/ 176 w 256"/>
                <a:gd name="T47" fmla="*/ 248 h 312"/>
                <a:gd name="T48" fmla="*/ 168 w 256"/>
                <a:gd name="T49" fmla="*/ 256 h 312"/>
                <a:gd name="T50" fmla="*/ 160 w 256"/>
                <a:gd name="T51" fmla="*/ 256 h 312"/>
                <a:gd name="T52" fmla="*/ 152 w 256"/>
                <a:gd name="T53" fmla="*/ 264 h 312"/>
                <a:gd name="T54" fmla="*/ 136 w 256"/>
                <a:gd name="T55" fmla="*/ 264 h 312"/>
                <a:gd name="T56" fmla="*/ 128 w 256"/>
                <a:gd name="T57" fmla="*/ 272 h 312"/>
                <a:gd name="T58" fmla="*/ 128 w 256"/>
                <a:gd name="T59" fmla="*/ 280 h 312"/>
                <a:gd name="T60" fmla="*/ 120 w 256"/>
                <a:gd name="T61" fmla="*/ 288 h 312"/>
                <a:gd name="T62" fmla="*/ 112 w 256"/>
                <a:gd name="T63" fmla="*/ 288 h 312"/>
                <a:gd name="T64" fmla="*/ 104 w 256"/>
                <a:gd name="T65" fmla="*/ 296 h 312"/>
                <a:gd name="T66" fmla="*/ 96 w 256"/>
                <a:gd name="T67" fmla="*/ 288 h 312"/>
                <a:gd name="T68" fmla="*/ 88 w 256"/>
                <a:gd name="T69" fmla="*/ 288 h 312"/>
                <a:gd name="T70" fmla="*/ 80 w 256"/>
                <a:gd name="T71" fmla="*/ 280 h 312"/>
                <a:gd name="T72" fmla="*/ 48 w 256"/>
                <a:gd name="T73" fmla="*/ 312 h 312"/>
                <a:gd name="T74" fmla="*/ 32 w 256"/>
                <a:gd name="T75" fmla="*/ 312 h 312"/>
                <a:gd name="T76" fmla="*/ 24 w 256"/>
                <a:gd name="T77" fmla="*/ 304 h 312"/>
                <a:gd name="T78" fmla="*/ 24 w 256"/>
                <a:gd name="T79" fmla="*/ 296 h 312"/>
                <a:gd name="T80" fmla="*/ 16 w 256"/>
                <a:gd name="T81" fmla="*/ 288 h 312"/>
                <a:gd name="T82" fmla="*/ 8 w 256"/>
                <a:gd name="T83" fmla="*/ 288 h 312"/>
                <a:gd name="T84" fmla="*/ 0 w 256"/>
                <a:gd name="T85" fmla="*/ 280 h 312"/>
                <a:gd name="T86" fmla="*/ 0 w 256"/>
                <a:gd name="T87" fmla="*/ 272 h 312"/>
                <a:gd name="T88" fmla="*/ 16 w 256"/>
                <a:gd name="T89" fmla="*/ 256 h 312"/>
                <a:gd name="T90" fmla="*/ 16 w 256"/>
                <a:gd name="T91" fmla="*/ 248 h 312"/>
                <a:gd name="T92" fmla="*/ 24 w 256"/>
                <a:gd name="T93" fmla="*/ 240 h 312"/>
                <a:gd name="T94" fmla="*/ 24 w 256"/>
                <a:gd name="T95" fmla="*/ 232 h 312"/>
                <a:gd name="T96" fmla="*/ 32 w 256"/>
                <a:gd name="T97" fmla="*/ 224 h 312"/>
                <a:gd name="T98" fmla="*/ 32 w 256"/>
                <a:gd name="T99" fmla="*/ 184 h 312"/>
                <a:gd name="T100" fmla="*/ 40 w 256"/>
                <a:gd name="T101" fmla="*/ 176 h 312"/>
                <a:gd name="T102" fmla="*/ 40 w 256"/>
                <a:gd name="T103" fmla="*/ 136 h 312"/>
                <a:gd name="T104" fmla="*/ 32 w 256"/>
                <a:gd name="T105" fmla="*/ 128 h 312"/>
                <a:gd name="T106" fmla="*/ 32 w 256"/>
                <a:gd name="T107" fmla="*/ 80 h 312"/>
                <a:gd name="T108" fmla="*/ 24 w 256"/>
                <a:gd name="T109" fmla="*/ 72 h 312"/>
                <a:gd name="T110" fmla="*/ 24 w 256"/>
                <a:gd name="T111" fmla="*/ 0 h 3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6"/>
                <a:gd name="T169" fmla="*/ 0 h 312"/>
                <a:gd name="T170" fmla="*/ 256 w 256"/>
                <a:gd name="T171" fmla="*/ 312 h 3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6" h="312">
                  <a:moveTo>
                    <a:pt x="24" y="0"/>
                  </a:moveTo>
                  <a:lnTo>
                    <a:pt x="40" y="0"/>
                  </a:lnTo>
                  <a:lnTo>
                    <a:pt x="56" y="16"/>
                  </a:lnTo>
                  <a:lnTo>
                    <a:pt x="64" y="16"/>
                  </a:lnTo>
                  <a:lnTo>
                    <a:pt x="72" y="24"/>
                  </a:lnTo>
                  <a:lnTo>
                    <a:pt x="96" y="24"/>
                  </a:lnTo>
                  <a:lnTo>
                    <a:pt x="104" y="32"/>
                  </a:lnTo>
                  <a:lnTo>
                    <a:pt x="152" y="32"/>
                  </a:lnTo>
                  <a:lnTo>
                    <a:pt x="160" y="24"/>
                  </a:lnTo>
                  <a:lnTo>
                    <a:pt x="232" y="24"/>
                  </a:lnTo>
                  <a:lnTo>
                    <a:pt x="240" y="32"/>
                  </a:lnTo>
                  <a:lnTo>
                    <a:pt x="240" y="40"/>
                  </a:lnTo>
                  <a:lnTo>
                    <a:pt x="248" y="48"/>
                  </a:lnTo>
                  <a:lnTo>
                    <a:pt x="248" y="56"/>
                  </a:lnTo>
                  <a:lnTo>
                    <a:pt x="256" y="64"/>
                  </a:lnTo>
                  <a:lnTo>
                    <a:pt x="256" y="104"/>
                  </a:lnTo>
                  <a:lnTo>
                    <a:pt x="248" y="112"/>
                  </a:lnTo>
                  <a:lnTo>
                    <a:pt x="248" y="120"/>
                  </a:lnTo>
                  <a:lnTo>
                    <a:pt x="232" y="136"/>
                  </a:lnTo>
                  <a:lnTo>
                    <a:pt x="232" y="232"/>
                  </a:lnTo>
                  <a:lnTo>
                    <a:pt x="224" y="240"/>
                  </a:lnTo>
                  <a:lnTo>
                    <a:pt x="192" y="240"/>
                  </a:lnTo>
                  <a:lnTo>
                    <a:pt x="184" y="248"/>
                  </a:lnTo>
                  <a:lnTo>
                    <a:pt x="176" y="248"/>
                  </a:lnTo>
                  <a:lnTo>
                    <a:pt x="168" y="256"/>
                  </a:lnTo>
                  <a:lnTo>
                    <a:pt x="160" y="256"/>
                  </a:lnTo>
                  <a:lnTo>
                    <a:pt x="152" y="264"/>
                  </a:lnTo>
                  <a:lnTo>
                    <a:pt x="136" y="264"/>
                  </a:lnTo>
                  <a:lnTo>
                    <a:pt x="128" y="272"/>
                  </a:lnTo>
                  <a:lnTo>
                    <a:pt x="128" y="280"/>
                  </a:lnTo>
                  <a:lnTo>
                    <a:pt x="120" y="288"/>
                  </a:lnTo>
                  <a:lnTo>
                    <a:pt x="112" y="288"/>
                  </a:lnTo>
                  <a:lnTo>
                    <a:pt x="104" y="296"/>
                  </a:lnTo>
                  <a:lnTo>
                    <a:pt x="96" y="288"/>
                  </a:lnTo>
                  <a:lnTo>
                    <a:pt x="88" y="288"/>
                  </a:lnTo>
                  <a:lnTo>
                    <a:pt x="80" y="280"/>
                  </a:lnTo>
                  <a:lnTo>
                    <a:pt x="48" y="312"/>
                  </a:lnTo>
                  <a:lnTo>
                    <a:pt x="32" y="312"/>
                  </a:lnTo>
                  <a:lnTo>
                    <a:pt x="24" y="304"/>
                  </a:lnTo>
                  <a:lnTo>
                    <a:pt x="24" y="296"/>
                  </a:lnTo>
                  <a:lnTo>
                    <a:pt x="16" y="288"/>
                  </a:lnTo>
                  <a:lnTo>
                    <a:pt x="8" y="288"/>
                  </a:lnTo>
                  <a:lnTo>
                    <a:pt x="0" y="280"/>
                  </a:lnTo>
                  <a:lnTo>
                    <a:pt x="0" y="272"/>
                  </a:lnTo>
                  <a:lnTo>
                    <a:pt x="16" y="256"/>
                  </a:lnTo>
                  <a:lnTo>
                    <a:pt x="16" y="248"/>
                  </a:lnTo>
                  <a:lnTo>
                    <a:pt x="24" y="240"/>
                  </a:lnTo>
                  <a:lnTo>
                    <a:pt x="24" y="232"/>
                  </a:lnTo>
                  <a:lnTo>
                    <a:pt x="32" y="224"/>
                  </a:lnTo>
                  <a:lnTo>
                    <a:pt x="32" y="184"/>
                  </a:lnTo>
                  <a:lnTo>
                    <a:pt x="40" y="176"/>
                  </a:lnTo>
                  <a:lnTo>
                    <a:pt x="40" y="136"/>
                  </a:lnTo>
                  <a:lnTo>
                    <a:pt x="32" y="128"/>
                  </a:lnTo>
                  <a:lnTo>
                    <a:pt x="32" y="80"/>
                  </a:lnTo>
                  <a:lnTo>
                    <a:pt x="24" y="72"/>
                  </a:lnTo>
                  <a:lnTo>
                    <a:pt x="24" y="0"/>
                  </a:lnTo>
                  <a:close/>
                </a:path>
              </a:pathLst>
            </a:custGeom>
            <a:solidFill>
              <a:srgbClr val="C0C0C0">
                <a:alpha val="70195"/>
              </a:srgbClr>
            </a:solidFill>
            <a:ln w="12700">
              <a:noFill/>
              <a:round/>
              <a:headEnd/>
              <a:tailEnd/>
            </a:ln>
          </p:spPr>
          <p:txBody>
            <a:bodyPr/>
            <a:lstStyle/>
            <a:p>
              <a:endParaRPr lang="ja-JP" altLang="en-US"/>
            </a:p>
          </p:txBody>
        </p:sp>
        <p:sp>
          <p:nvSpPr>
            <p:cNvPr id="65" name="Freeform 67"/>
            <p:cNvSpPr>
              <a:spLocks noChangeAspect="1"/>
            </p:cNvSpPr>
            <p:nvPr/>
          </p:nvSpPr>
          <p:spPr bwMode="auto">
            <a:xfrm>
              <a:off x="3690" y="3360"/>
              <a:ext cx="216" cy="120"/>
            </a:xfrm>
            <a:custGeom>
              <a:avLst/>
              <a:gdLst>
                <a:gd name="T0" fmla="*/ 72 w 216"/>
                <a:gd name="T1" fmla="*/ 0 h 120"/>
                <a:gd name="T2" fmla="*/ 104 w 216"/>
                <a:gd name="T3" fmla="*/ 0 h 120"/>
                <a:gd name="T4" fmla="*/ 112 w 216"/>
                <a:gd name="T5" fmla="*/ 8 h 120"/>
                <a:gd name="T6" fmla="*/ 160 w 216"/>
                <a:gd name="T7" fmla="*/ 8 h 120"/>
                <a:gd name="T8" fmla="*/ 168 w 216"/>
                <a:gd name="T9" fmla="*/ 0 h 120"/>
                <a:gd name="T10" fmla="*/ 192 w 216"/>
                <a:gd name="T11" fmla="*/ 24 h 120"/>
                <a:gd name="T12" fmla="*/ 192 w 216"/>
                <a:gd name="T13" fmla="*/ 40 h 120"/>
                <a:gd name="T14" fmla="*/ 200 w 216"/>
                <a:gd name="T15" fmla="*/ 48 h 120"/>
                <a:gd name="T16" fmla="*/ 200 w 216"/>
                <a:gd name="T17" fmla="*/ 56 h 120"/>
                <a:gd name="T18" fmla="*/ 208 w 216"/>
                <a:gd name="T19" fmla="*/ 64 h 120"/>
                <a:gd name="T20" fmla="*/ 208 w 216"/>
                <a:gd name="T21" fmla="*/ 80 h 120"/>
                <a:gd name="T22" fmla="*/ 216 w 216"/>
                <a:gd name="T23" fmla="*/ 88 h 120"/>
                <a:gd name="T24" fmla="*/ 216 w 216"/>
                <a:gd name="T25" fmla="*/ 112 h 120"/>
                <a:gd name="T26" fmla="*/ 144 w 216"/>
                <a:gd name="T27" fmla="*/ 112 h 120"/>
                <a:gd name="T28" fmla="*/ 136 w 216"/>
                <a:gd name="T29" fmla="*/ 120 h 120"/>
                <a:gd name="T30" fmla="*/ 88 w 216"/>
                <a:gd name="T31" fmla="*/ 120 h 120"/>
                <a:gd name="T32" fmla="*/ 80 w 216"/>
                <a:gd name="T33" fmla="*/ 112 h 120"/>
                <a:gd name="T34" fmla="*/ 56 w 216"/>
                <a:gd name="T35" fmla="*/ 112 h 120"/>
                <a:gd name="T36" fmla="*/ 48 w 216"/>
                <a:gd name="T37" fmla="*/ 104 h 120"/>
                <a:gd name="T38" fmla="*/ 40 w 216"/>
                <a:gd name="T39" fmla="*/ 104 h 120"/>
                <a:gd name="T40" fmla="*/ 24 w 216"/>
                <a:gd name="T41" fmla="*/ 88 h 120"/>
                <a:gd name="T42" fmla="*/ 8 w 216"/>
                <a:gd name="T43" fmla="*/ 88 h 120"/>
                <a:gd name="T44" fmla="*/ 8 w 216"/>
                <a:gd name="T45" fmla="*/ 80 h 120"/>
                <a:gd name="T46" fmla="*/ 0 w 216"/>
                <a:gd name="T47" fmla="*/ 72 h 120"/>
                <a:gd name="T48" fmla="*/ 0 w 216"/>
                <a:gd name="T49" fmla="*/ 24 h 120"/>
                <a:gd name="T50" fmla="*/ 8 w 216"/>
                <a:gd name="T51" fmla="*/ 16 h 120"/>
                <a:gd name="T52" fmla="*/ 48 w 216"/>
                <a:gd name="T53" fmla="*/ 16 h 120"/>
                <a:gd name="T54" fmla="*/ 56 w 216"/>
                <a:gd name="T55" fmla="*/ 8 h 120"/>
                <a:gd name="T56" fmla="*/ 64 w 216"/>
                <a:gd name="T57" fmla="*/ 8 h 120"/>
                <a:gd name="T58" fmla="*/ 72 w 216"/>
                <a:gd name="T59" fmla="*/ 0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120"/>
                <a:gd name="T92" fmla="*/ 216 w 216"/>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120">
                  <a:moveTo>
                    <a:pt x="72" y="0"/>
                  </a:moveTo>
                  <a:lnTo>
                    <a:pt x="104" y="0"/>
                  </a:lnTo>
                  <a:lnTo>
                    <a:pt x="112" y="8"/>
                  </a:lnTo>
                  <a:lnTo>
                    <a:pt x="160" y="8"/>
                  </a:lnTo>
                  <a:lnTo>
                    <a:pt x="168" y="0"/>
                  </a:lnTo>
                  <a:lnTo>
                    <a:pt x="192" y="24"/>
                  </a:lnTo>
                  <a:lnTo>
                    <a:pt x="192" y="40"/>
                  </a:lnTo>
                  <a:lnTo>
                    <a:pt x="200" y="48"/>
                  </a:lnTo>
                  <a:lnTo>
                    <a:pt x="200" y="56"/>
                  </a:lnTo>
                  <a:lnTo>
                    <a:pt x="208" y="64"/>
                  </a:lnTo>
                  <a:lnTo>
                    <a:pt x="208" y="80"/>
                  </a:lnTo>
                  <a:lnTo>
                    <a:pt x="216" y="88"/>
                  </a:lnTo>
                  <a:lnTo>
                    <a:pt x="216" y="112"/>
                  </a:lnTo>
                  <a:lnTo>
                    <a:pt x="144" y="112"/>
                  </a:lnTo>
                  <a:lnTo>
                    <a:pt x="136" y="120"/>
                  </a:lnTo>
                  <a:lnTo>
                    <a:pt x="88" y="120"/>
                  </a:lnTo>
                  <a:lnTo>
                    <a:pt x="80" y="112"/>
                  </a:lnTo>
                  <a:lnTo>
                    <a:pt x="56" y="112"/>
                  </a:lnTo>
                  <a:lnTo>
                    <a:pt x="48" y="104"/>
                  </a:lnTo>
                  <a:lnTo>
                    <a:pt x="40" y="104"/>
                  </a:lnTo>
                  <a:lnTo>
                    <a:pt x="24" y="88"/>
                  </a:lnTo>
                  <a:lnTo>
                    <a:pt x="8" y="88"/>
                  </a:lnTo>
                  <a:lnTo>
                    <a:pt x="8" y="80"/>
                  </a:lnTo>
                  <a:lnTo>
                    <a:pt x="0" y="72"/>
                  </a:lnTo>
                  <a:lnTo>
                    <a:pt x="0" y="24"/>
                  </a:lnTo>
                  <a:lnTo>
                    <a:pt x="8" y="16"/>
                  </a:lnTo>
                  <a:lnTo>
                    <a:pt x="48" y="16"/>
                  </a:lnTo>
                  <a:lnTo>
                    <a:pt x="56" y="8"/>
                  </a:lnTo>
                  <a:lnTo>
                    <a:pt x="64" y="8"/>
                  </a:lnTo>
                  <a:lnTo>
                    <a:pt x="72" y="0"/>
                  </a:lnTo>
                  <a:close/>
                </a:path>
              </a:pathLst>
            </a:custGeom>
            <a:solidFill>
              <a:srgbClr val="C0C0C0">
                <a:alpha val="70195"/>
              </a:srgbClr>
            </a:solidFill>
            <a:ln w="12700">
              <a:noFill/>
              <a:round/>
              <a:headEnd/>
              <a:tailEnd/>
            </a:ln>
          </p:spPr>
          <p:txBody>
            <a:bodyPr/>
            <a:lstStyle/>
            <a:p>
              <a:endParaRPr lang="ja-JP" altLang="en-US"/>
            </a:p>
          </p:txBody>
        </p:sp>
        <p:sp>
          <p:nvSpPr>
            <p:cNvPr id="66" name="Freeform 68"/>
            <p:cNvSpPr>
              <a:spLocks noChangeAspect="1"/>
            </p:cNvSpPr>
            <p:nvPr/>
          </p:nvSpPr>
          <p:spPr bwMode="auto">
            <a:xfrm>
              <a:off x="754" y="1608"/>
              <a:ext cx="368" cy="496"/>
            </a:xfrm>
            <a:custGeom>
              <a:avLst/>
              <a:gdLst>
                <a:gd name="T0" fmla="*/ 96 w 368"/>
                <a:gd name="T1" fmla="*/ 0 h 496"/>
                <a:gd name="T2" fmla="*/ 120 w 368"/>
                <a:gd name="T3" fmla="*/ 8 h 496"/>
                <a:gd name="T4" fmla="*/ 128 w 368"/>
                <a:gd name="T5" fmla="*/ 24 h 496"/>
                <a:gd name="T6" fmla="*/ 168 w 368"/>
                <a:gd name="T7" fmla="*/ 32 h 496"/>
                <a:gd name="T8" fmla="*/ 184 w 368"/>
                <a:gd name="T9" fmla="*/ 24 h 496"/>
                <a:gd name="T10" fmla="*/ 200 w 368"/>
                <a:gd name="T11" fmla="*/ 16 h 496"/>
                <a:gd name="T12" fmla="*/ 224 w 368"/>
                <a:gd name="T13" fmla="*/ 8 h 496"/>
                <a:gd name="T14" fmla="*/ 248 w 368"/>
                <a:gd name="T15" fmla="*/ 0 h 496"/>
                <a:gd name="T16" fmla="*/ 256 w 368"/>
                <a:gd name="T17" fmla="*/ 32 h 496"/>
                <a:gd name="T18" fmla="*/ 264 w 368"/>
                <a:gd name="T19" fmla="*/ 56 h 496"/>
                <a:gd name="T20" fmla="*/ 272 w 368"/>
                <a:gd name="T21" fmla="*/ 88 h 496"/>
                <a:gd name="T22" fmla="*/ 280 w 368"/>
                <a:gd name="T23" fmla="*/ 136 h 496"/>
                <a:gd name="T24" fmla="*/ 288 w 368"/>
                <a:gd name="T25" fmla="*/ 168 h 496"/>
                <a:gd name="T26" fmla="*/ 296 w 368"/>
                <a:gd name="T27" fmla="*/ 184 h 496"/>
                <a:gd name="T28" fmla="*/ 304 w 368"/>
                <a:gd name="T29" fmla="*/ 208 h 496"/>
                <a:gd name="T30" fmla="*/ 312 w 368"/>
                <a:gd name="T31" fmla="*/ 224 h 496"/>
                <a:gd name="T32" fmla="*/ 352 w 368"/>
                <a:gd name="T33" fmla="*/ 248 h 496"/>
                <a:gd name="T34" fmla="*/ 360 w 368"/>
                <a:gd name="T35" fmla="*/ 272 h 496"/>
                <a:gd name="T36" fmla="*/ 344 w 368"/>
                <a:gd name="T37" fmla="*/ 296 h 496"/>
                <a:gd name="T38" fmla="*/ 336 w 368"/>
                <a:gd name="T39" fmla="*/ 320 h 496"/>
                <a:gd name="T40" fmla="*/ 352 w 368"/>
                <a:gd name="T41" fmla="*/ 344 h 496"/>
                <a:gd name="T42" fmla="*/ 360 w 368"/>
                <a:gd name="T43" fmla="*/ 376 h 496"/>
                <a:gd name="T44" fmla="*/ 368 w 368"/>
                <a:gd name="T45" fmla="*/ 408 h 496"/>
                <a:gd name="T46" fmla="*/ 336 w 368"/>
                <a:gd name="T47" fmla="*/ 416 h 496"/>
                <a:gd name="T48" fmla="*/ 312 w 368"/>
                <a:gd name="T49" fmla="*/ 408 h 496"/>
                <a:gd name="T50" fmla="*/ 288 w 368"/>
                <a:gd name="T51" fmla="*/ 448 h 496"/>
                <a:gd name="T52" fmla="*/ 256 w 368"/>
                <a:gd name="T53" fmla="*/ 472 h 496"/>
                <a:gd name="T54" fmla="*/ 208 w 368"/>
                <a:gd name="T55" fmla="*/ 480 h 496"/>
                <a:gd name="T56" fmla="*/ 184 w 368"/>
                <a:gd name="T57" fmla="*/ 472 h 496"/>
                <a:gd name="T58" fmla="*/ 176 w 368"/>
                <a:gd name="T59" fmla="*/ 488 h 496"/>
                <a:gd name="T60" fmla="*/ 152 w 368"/>
                <a:gd name="T61" fmla="*/ 496 h 496"/>
                <a:gd name="T62" fmla="*/ 128 w 368"/>
                <a:gd name="T63" fmla="*/ 456 h 496"/>
                <a:gd name="T64" fmla="*/ 88 w 368"/>
                <a:gd name="T65" fmla="*/ 432 h 496"/>
                <a:gd name="T66" fmla="*/ 72 w 368"/>
                <a:gd name="T67" fmla="*/ 424 h 496"/>
                <a:gd name="T68" fmla="*/ 64 w 368"/>
                <a:gd name="T69" fmla="*/ 328 h 496"/>
                <a:gd name="T70" fmla="*/ 80 w 368"/>
                <a:gd name="T71" fmla="*/ 296 h 496"/>
                <a:gd name="T72" fmla="*/ 72 w 368"/>
                <a:gd name="T73" fmla="*/ 272 h 496"/>
                <a:gd name="T74" fmla="*/ 64 w 368"/>
                <a:gd name="T75" fmla="*/ 248 h 496"/>
                <a:gd name="T76" fmla="*/ 72 w 368"/>
                <a:gd name="T77" fmla="*/ 224 h 496"/>
                <a:gd name="T78" fmla="*/ 80 w 368"/>
                <a:gd name="T79" fmla="*/ 200 h 496"/>
                <a:gd name="T80" fmla="*/ 48 w 368"/>
                <a:gd name="T81" fmla="*/ 192 h 496"/>
                <a:gd name="T82" fmla="*/ 24 w 368"/>
                <a:gd name="T83" fmla="*/ 176 h 496"/>
                <a:gd name="T84" fmla="*/ 8 w 368"/>
                <a:gd name="T85" fmla="*/ 152 h 496"/>
                <a:gd name="T86" fmla="*/ 0 w 368"/>
                <a:gd name="T87" fmla="*/ 72 h 496"/>
                <a:gd name="T88" fmla="*/ 24 w 368"/>
                <a:gd name="T89" fmla="*/ 32 h 496"/>
                <a:gd name="T90" fmla="*/ 64 w 368"/>
                <a:gd name="T91" fmla="*/ 8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8"/>
                <a:gd name="T139" fmla="*/ 0 h 496"/>
                <a:gd name="T140" fmla="*/ 368 w 368"/>
                <a:gd name="T141" fmla="*/ 496 h 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8" h="496">
                  <a:moveTo>
                    <a:pt x="72" y="0"/>
                  </a:moveTo>
                  <a:lnTo>
                    <a:pt x="96" y="0"/>
                  </a:lnTo>
                  <a:lnTo>
                    <a:pt x="104" y="8"/>
                  </a:lnTo>
                  <a:lnTo>
                    <a:pt x="120" y="8"/>
                  </a:lnTo>
                  <a:lnTo>
                    <a:pt x="128" y="16"/>
                  </a:lnTo>
                  <a:lnTo>
                    <a:pt x="128" y="24"/>
                  </a:lnTo>
                  <a:lnTo>
                    <a:pt x="136" y="32"/>
                  </a:lnTo>
                  <a:lnTo>
                    <a:pt x="168" y="32"/>
                  </a:lnTo>
                  <a:lnTo>
                    <a:pt x="176" y="24"/>
                  </a:lnTo>
                  <a:lnTo>
                    <a:pt x="184" y="24"/>
                  </a:lnTo>
                  <a:lnTo>
                    <a:pt x="192" y="16"/>
                  </a:lnTo>
                  <a:lnTo>
                    <a:pt x="200" y="16"/>
                  </a:lnTo>
                  <a:lnTo>
                    <a:pt x="208" y="8"/>
                  </a:lnTo>
                  <a:lnTo>
                    <a:pt x="224" y="8"/>
                  </a:lnTo>
                  <a:lnTo>
                    <a:pt x="232" y="0"/>
                  </a:lnTo>
                  <a:lnTo>
                    <a:pt x="248" y="0"/>
                  </a:lnTo>
                  <a:lnTo>
                    <a:pt x="256" y="8"/>
                  </a:lnTo>
                  <a:lnTo>
                    <a:pt x="256" y="32"/>
                  </a:lnTo>
                  <a:lnTo>
                    <a:pt x="264" y="40"/>
                  </a:lnTo>
                  <a:lnTo>
                    <a:pt x="264" y="56"/>
                  </a:lnTo>
                  <a:lnTo>
                    <a:pt x="272" y="64"/>
                  </a:lnTo>
                  <a:lnTo>
                    <a:pt x="272" y="88"/>
                  </a:lnTo>
                  <a:lnTo>
                    <a:pt x="280" y="96"/>
                  </a:lnTo>
                  <a:lnTo>
                    <a:pt x="280" y="136"/>
                  </a:lnTo>
                  <a:lnTo>
                    <a:pt x="288" y="144"/>
                  </a:lnTo>
                  <a:lnTo>
                    <a:pt x="288" y="168"/>
                  </a:lnTo>
                  <a:lnTo>
                    <a:pt x="296" y="176"/>
                  </a:lnTo>
                  <a:lnTo>
                    <a:pt x="296" y="184"/>
                  </a:lnTo>
                  <a:lnTo>
                    <a:pt x="304" y="192"/>
                  </a:lnTo>
                  <a:lnTo>
                    <a:pt x="304" y="208"/>
                  </a:lnTo>
                  <a:lnTo>
                    <a:pt x="312" y="216"/>
                  </a:lnTo>
                  <a:lnTo>
                    <a:pt x="312" y="224"/>
                  </a:lnTo>
                  <a:lnTo>
                    <a:pt x="336" y="248"/>
                  </a:lnTo>
                  <a:lnTo>
                    <a:pt x="352" y="248"/>
                  </a:lnTo>
                  <a:lnTo>
                    <a:pt x="360" y="256"/>
                  </a:lnTo>
                  <a:lnTo>
                    <a:pt x="360" y="272"/>
                  </a:lnTo>
                  <a:lnTo>
                    <a:pt x="344" y="288"/>
                  </a:lnTo>
                  <a:lnTo>
                    <a:pt x="344" y="296"/>
                  </a:lnTo>
                  <a:lnTo>
                    <a:pt x="336" y="304"/>
                  </a:lnTo>
                  <a:lnTo>
                    <a:pt x="336" y="320"/>
                  </a:lnTo>
                  <a:lnTo>
                    <a:pt x="352" y="336"/>
                  </a:lnTo>
                  <a:lnTo>
                    <a:pt x="352" y="344"/>
                  </a:lnTo>
                  <a:lnTo>
                    <a:pt x="360" y="352"/>
                  </a:lnTo>
                  <a:lnTo>
                    <a:pt x="360" y="376"/>
                  </a:lnTo>
                  <a:lnTo>
                    <a:pt x="368" y="384"/>
                  </a:lnTo>
                  <a:lnTo>
                    <a:pt x="368" y="408"/>
                  </a:lnTo>
                  <a:lnTo>
                    <a:pt x="360" y="416"/>
                  </a:lnTo>
                  <a:lnTo>
                    <a:pt x="336" y="416"/>
                  </a:lnTo>
                  <a:lnTo>
                    <a:pt x="328" y="408"/>
                  </a:lnTo>
                  <a:lnTo>
                    <a:pt x="312" y="408"/>
                  </a:lnTo>
                  <a:lnTo>
                    <a:pt x="288" y="432"/>
                  </a:lnTo>
                  <a:lnTo>
                    <a:pt x="288" y="448"/>
                  </a:lnTo>
                  <a:lnTo>
                    <a:pt x="264" y="472"/>
                  </a:lnTo>
                  <a:lnTo>
                    <a:pt x="256" y="472"/>
                  </a:lnTo>
                  <a:lnTo>
                    <a:pt x="248" y="480"/>
                  </a:lnTo>
                  <a:lnTo>
                    <a:pt x="208" y="480"/>
                  </a:lnTo>
                  <a:lnTo>
                    <a:pt x="200" y="472"/>
                  </a:lnTo>
                  <a:lnTo>
                    <a:pt x="184" y="472"/>
                  </a:lnTo>
                  <a:lnTo>
                    <a:pt x="176" y="480"/>
                  </a:lnTo>
                  <a:lnTo>
                    <a:pt x="176" y="488"/>
                  </a:lnTo>
                  <a:lnTo>
                    <a:pt x="168" y="496"/>
                  </a:lnTo>
                  <a:lnTo>
                    <a:pt x="152" y="496"/>
                  </a:lnTo>
                  <a:lnTo>
                    <a:pt x="128" y="472"/>
                  </a:lnTo>
                  <a:lnTo>
                    <a:pt x="128" y="456"/>
                  </a:lnTo>
                  <a:lnTo>
                    <a:pt x="104" y="432"/>
                  </a:lnTo>
                  <a:lnTo>
                    <a:pt x="88" y="432"/>
                  </a:lnTo>
                  <a:lnTo>
                    <a:pt x="80" y="424"/>
                  </a:lnTo>
                  <a:lnTo>
                    <a:pt x="72" y="424"/>
                  </a:lnTo>
                  <a:lnTo>
                    <a:pt x="72" y="336"/>
                  </a:lnTo>
                  <a:lnTo>
                    <a:pt x="64" y="328"/>
                  </a:lnTo>
                  <a:lnTo>
                    <a:pt x="80" y="312"/>
                  </a:lnTo>
                  <a:lnTo>
                    <a:pt x="80" y="296"/>
                  </a:lnTo>
                  <a:lnTo>
                    <a:pt x="72" y="288"/>
                  </a:lnTo>
                  <a:lnTo>
                    <a:pt x="72" y="272"/>
                  </a:lnTo>
                  <a:lnTo>
                    <a:pt x="64" y="264"/>
                  </a:lnTo>
                  <a:lnTo>
                    <a:pt x="64" y="248"/>
                  </a:lnTo>
                  <a:lnTo>
                    <a:pt x="72" y="240"/>
                  </a:lnTo>
                  <a:lnTo>
                    <a:pt x="72" y="224"/>
                  </a:lnTo>
                  <a:lnTo>
                    <a:pt x="80" y="216"/>
                  </a:lnTo>
                  <a:lnTo>
                    <a:pt x="80" y="200"/>
                  </a:lnTo>
                  <a:lnTo>
                    <a:pt x="72" y="192"/>
                  </a:lnTo>
                  <a:lnTo>
                    <a:pt x="48" y="192"/>
                  </a:lnTo>
                  <a:lnTo>
                    <a:pt x="32" y="176"/>
                  </a:lnTo>
                  <a:lnTo>
                    <a:pt x="24" y="176"/>
                  </a:lnTo>
                  <a:lnTo>
                    <a:pt x="8" y="160"/>
                  </a:lnTo>
                  <a:lnTo>
                    <a:pt x="8" y="152"/>
                  </a:lnTo>
                  <a:lnTo>
                    <a:pt x="0" y="144"/>
                  </a:lnTo>
                  <a:lnTo>
                    <a:pt x="0" y="72"/>
                  </a:lnTo>
                  <a:lnTo>
                    <a:pt x="24" y="48"/>
                  </a:lnTo>
                  <a:lnTo>
                    <a:pt x="24" y="32"/>
                  </a:lnTo>
                  <a:lnTo>
                    <a:pt x="48" y="8"/>
                  </a:lnTo>
                  <a:lnTo>
                    <a:pt x="64" y="8"/>
                  </a:lnTo>
                  <a:lnTo>
                    <a:pt x="72" y="0"/>
                  </a:lnTo>
                  <a:close/>
                </a:path>
              </a:pathLst>
            </a:custGeom>
            <a:solidFill>
              <a:srgbClr val="C0C0C0">
                <a:alpha val="70195"/>
              </a:srgbClr>
            </a:solidFill>
            <a:ln w="12700">
              <a:noFill/>
              <a:round/>
              <a:headEnd/>
              <a:tailEnd/>
            </a:ln>
          </p:spPr>
          <p:txBody>
            <a:bodyPr/>
            <a:lstStyle/>
            <a:p>
              <a:endParaRPr lang="ja-JP" altLang="en-US"/>
            </a:p>
          </p:txBody>
        </p:sp>
        <p:sp>
          <p:nvSpPr>
            <p:cNvPr id="67" name="Freeform 69"/>
            <p:cNvSpPr>
              <a:spLocks noChangeAspect="1"/>
            </p:cNvSpPr>
            <p:nvPr/>
          </p:nvSpPr>
          <p:spPr bwMode="auto">
            <a:xfrm>
              <a:off x="626" y="2032"/>
              <a:ext cx="280" cy="664"/>
            </a:xfrm>
            <a:custGeom>
              <a:avLst/>
              <a:gdLst>
                <a:gd name="T0" fmla="*/ 208 w 280"/>
                <a:gd name="T1" fmla="*/ 0 h 664"/>
                <a:gd name="T2" fmla="*/ 232 w 280"/>
                <a:gd name="T3" fmla="*/ 8 h 664"/>
                <a:gd name="T4" fmla="*/ 256 w 280"/>
                <a:gd name="T5" fmla="*/ 48 h 664"/>
                <a:gd name="T6" fmla="*/ 280 w 280"/>
                <a:gd name="T7" fmla="*/ 104 h 664"/>
                <a:gd name="T8" fmla="*/ 272 w 280"/>
                <a:gd name="T9" fmla="*/ 120 h 664"/>
                <a:gd name="T10" fmla="*/ 256 w 280"/>
                <a:gd name="T11" fmla="*/ 168 h 664"/>
                <a:gd name="T12" fmla="*/ 248 w 280"/>
                <a:gd name="T13" fmla="*/ 216 h 664"/>
                <a:gd name="T14" fmla="*/ 256 w 280"/>
                <a:gd name="T15" fmla="*/ 312 h 664"/>
                <a:gd name="T16" fmla="*/ 248 w 280"/>
                <a:gd name="T17" fmla="*/ 328 h 664"/>
                <a:gd name="T18" fmla="*/ 232 w 280"/>
                <a:gd name="T19" fmla="*/ 392 h 664"/>
                <a:gd name="T20" fmla="*/ 224 w 280"/>
                <a:gd name="T21" fmla="*/ 408 h 664"/>
                <a:gd name="T22" fmla="*/ 216 w 280"/>
                <a:gd name="T23" fmla="*/ 424 h 664"/>
                <a:gd name="T24" fmla="*/ 208 w 280"/>
                <a:gd name="T25" fmla="*/ 456 h 664"/>
                <a:gd name="T26" fmla="*/ 200 w 280"/>
                <a:gd name="T27" fmla="*/ 480 h 664"/>
                <a:gd name="T28" fmla="*/ 208 w 280"/>
                <a:gd name="T29" fmla="*/ 504 h 664"/>
                <a:gd name="T30" fmla="*/ 200 w 280"/>
                <a:gd name="T31" fmla="*/ 528 h 664"/>
                <a:gd name="T32" fmla="*/ 176 w 280"/>
                <a:gd name="T33" fmla="*/ 536 h 664"/>
                <a:gd name="T34" fmla="*/ 152 w 280"/>
                <a:gd name="T35" fmla="*/ 552 h 664"/>
                <a:gd name="T36" fmla="*/ 128 w 280"/>
                <a:gd name="T37" fmla="*/ 560 h 664"/>
                <a:gd name="T38" fmla="*/ 104 w 280"/>
                <a:gd name="T39" fmla="*/ 592 h 664"/>
                <a:gd name="T40" fmla="*/ 96 w 280"/>
                <a:gd name="T41" fmla="*/ 656 h 664"/>
                <a:gd name="T42" fmla="*/ 56 w 280"/>
                <a:gd name="T43" fmla="*/ 664 h 664"/>
                <a:gd name="T44" fmla="*/ 48 w 280"/>
                <a:gd name="T45" fmla="*/ 584 h 664"/>
                <a:gd name="T46" fmla="*/ 40 w 280"/>
                <a:gd name="T47" fmla="*/ 568 h 664"/>
                <a:gd name="T48" fmla="*/ 24 w 280"/>
                <a:gd name="T49" fmla="*/ 536 h 664"/>
                <a:gd name="T50" fmla="*/ 8 w 280"/>
                <a:gd name="T51" fmla="*/ 504 h 664"/>
                <a:gd name="T52" fmla="*/ 40 w 280"/>
                <a:gd name="T53" fmla="*/ 464 h 664"/>
                <a:gd name="T54" fmla="*/ 48 w 280"/>
                <a:gd name="T55" fmla="*/ 448 h 664"/>
                <a:gd name="T56" fmla="*/ 72 w 280"/>
                <a:gd name="T57" fmla="*/ 432 h 664"/>
                <a:gd name="T58" fmla="*/ 112 w 280"/>
                <a:gd name="T59" fmla="*/ 408 h 664"/>
                <a:gd name="T60" fmla="*/ 136 w 280"/>
                <a:gd name="T61" fmla="*/ 400 h 664"/>
                <a:gd name="T62" fmla="*/ 152 w 280"/>
                <a:gd name="T63" fmla="*/ 392 h 664"/>
                <a:gd name="T64" fmla="*/ 160 w 280"/>
                <a:gd name="T65" fmla="*/ 368 h 664"/>
                <a:gd name="T66" fmla="*/ 176 w 280"/>
                <a:gd name="T67" fmla="*/ 344 h 664"/>
                <a:gd name="T68" fmla="*/ 184 w 280"/>
                <a:gd name="T69" fmla="*/ 296 h 664"/>
                <a:gd name="T70" fmla="*/ 192 w 280"/>
                <a:gd name="T71" fmla="*/ 240 h 664"/>
                <a:gd name="T72" fmla="*/ 200 w 280"/>
                <a:gd name="T73" fmla="*/ 192 h 664"/>
                <a:gd name="T74" fmla="*/ 192 w 280"/>
                <a:gd name="T75" fmla="*/ 80 h 664"/>
                <a:gd name="T76" fmla="*/ 184 w 280"/>
                <a:gd name="T77" fmla="*/ 64 h 664"/>
                <a:gd name="T78" fmla="*/ 176 w 280"/>
                <a:gd name="T79" fmla="*/ 48 h 664"/>
                <a:gd name="T80" fmla="*/ 184 w 280"/>
                <a:gd name="T81" fmla="*/ 8 h 664"/>
                <a:gd name="T82" fmla="*/ 200 w 280"/>
                <a:gd name="T83" fmla="*/ 0 h 6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0"/>
                <a:gd name="T127" fmla="*/ 0 h 664"/>
                <a:gd name="T128" fmla="*/ 280 w 280"/>
                <a:gd name="T129" fmla="*/ 664 h 6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0" h="664">
                  <a:moveTo>
                    <a:pt x="200" y="0"/>
                  </a:moveTo>
                  <a:lnTo>
                    <a:pt x="208" y="0"/>
                  </a:lnTo>
                  <a:lnTo>
                    <a:pt x="216" y="8"/>
                  </a:lnTo>
                  <a:lnTo>
                    <a:pt x="232" y="8"/>
                  </a:lnTo>
                  <a:lnTo>
                    <a:pt x="256" y="32"/>
                  </a:lnTo>
                  <a:lnTo>
                    <a:pt x="256" y="48"/>
                  </a:lnTo>
                  <a:lnTo>
                    <a:pt x="280" y="72"/>
                  </a:lnTo>
                  <a:lnTo>
                    <a:pt x="280" y="104"/>
                  </a:lnTo>
                  <a:lnTo>
                    <a:pt x="272" y="112"/>
                  </a:lnTo>
                  <a:lnTo>
                    <a:pt x="272" y="120"/>
                  </a:lnTo>
                  <a:lnTo>
                    <a:pt x="256" y="136"/>
                  </a:lnTo>
                  <a:lnTo>
                    <a:pt x="256" y="168"/>
                  </a:lnTo>
                  <a:lnTo>
                    <a:pt x="248" y="176"/>
                  </a:lnTo>
                  <a:lnTo>
                    <a:pt x="248" y="216"/>
                  </a:lnTo>
                  <a:lnTo>
                    <a:pt x="256" y="224"/>
                  </a:lnTo>
                  <a:lnTo>
                    <a:pt x="256" y="312"/>
                  </a:lnTo>
                  <a:lnTo>
                    <a:pt x="248" y="320"/>
                  </a:lnTo>
                  <a:lnTo>
                    <a:pt x="248" y="328"/>
                  </a:lnTo>
                  <a:lnTo>
                    <a:pt x="232" y="344"/>
                  </a:lnTo>
                  <a:lnTo>
                    <a:pt x="232" y="392"/>
                  </a:lnTo>
                  <a:lnTo>
                    <a:pt x="224" y="400"/>
                  </a:lnTo>
                  <a:lnTo>
                    <a:pt x="224" y="408"/>
                  </a:lnTo>
                  <a:lnTo>
                    <a:pt x="216" y="416"/>
                  </a:lnTo>
                  <a:lnTo>
                    <a:pt x="216" y="424"/>
                  </a:lnTo>
                  <a:lnTo>
                    <a:pt x="208" y="432"/>
                  </a:lnTo>
                  <a:lnTo>
                    <a:pt x="208" y="456"/>
                  </a:lnTo>
                  <a:lnTo>
                    <a:pt x="200" y="464"/>
                  </a:lnTo>
                  <a:lnTo>
                    <a:pt x="200" y="480"/>
                  </a:lnTo>
                  <a:lnTo>
                    <a:pt x="208" y="488"/>
                  </a:lnTo>
                  <a:lnTo>
                    <a:pt x="208" y="504"/>
                  </a:lnTo>
                  <a:lnTo>
                    <a:pt x="200" y="512"/>
                  </a:lnTo>
                  <a:lnTo>
                    <a:pt x="200" y="528"/>
                  </a:lnTo>
                  <a:lnTo>
                    <a:pt x="192" y="536"/>
                  </a:lnTo>
                  <a:lnTo>
                    <a:pt x="176" y="536"/>
                  </a:lnTo>
                  <a:lnTo>
                    <a:pt x="160" y="552"/>
                  </a:lnTo>
                  <a:lnTo>
                    <a:pt x="152" y="552"/>
                  </a:lnTo>
                  <a:lnTo>
                    <a:pt x="144" y="560"/>
                  </a:lnTo>
                  <a:lnTo>
                    <a:pt x="128" y="560"/>
                  </a:lnTo>
                  <a:lnTo>
                    <a:pt x="104" y="584"/>
                  </a:lnTo>
                  <a:lnTo>
                    <a:pt x="104" y="592"/>
                  </a:lnTo>
                  <a:lnTo>
                    <a:pt x="96" y="600"/>
                  </a:lnTo>
                  <a:lnTo>
                    <a:pt x="96" y="656"/>
                  </a:lnTo>
                  <a:lnTo>
                    <a:pt x="88" y="664"/>
                  </a:lnTo>
                  <a:lnTo>
                    <a:pt x="56" y="664"/>
                  </a:lnTo>
                  <a:lnTo>
                    <a:pt x="48" y="656"/>
                  </a:lnTo>
                  <a:lnTo>
                    <a:pt x="48" y="584"/>
                  </a:lnTo>
                  <a:lnTo>
                    <a:pt x="40" y="576"/>
                  </a:lnTo>
                  <a:lnTo>
                    <a:pt x="40" y="568"/>
                  </a:lnTo>
                  <a:lnTo>
                    <a:pt x="24" y="552"/>
                  </a:lnTo>
                  <a:lnTo>
                    <a:pt x="24" y="536"/>
                  </a:lnTo>
                  <a:lnTo>
                    <a:pt x="0" y="512"/>
                  </a:lnTo>
                  <a:lnTo>
                    <a:pt x="8" y="504"/>
                  </a:lnTo>
                  <a:lnTo>
                    <a:pt x="8" y="496"/>
                  </a:lnTo>
                  <a:lnTo>
                    <a:pt x="40" y="464"/>
                  </a:lnTo>
                  <a:lnTo>
                    <a:pt x="40" y="456"/>
                  </a:lnTo>
                  <a:lnTo>
                    <a:pt x="48" y="448"/>
                  </a:lnTo>
                  <a:lnTo>
                    <a:pt x="56" y="448"/>
                  </a:lnTo>
                  <a:lnTo>
                    <a:pt x="72" y="432"/>
                  </a:lnTo>
                  <a:lnTo>
                    <a:pt x="88" y="432"/>
                  </a:lnTo>
                  <a:lnTo>
                    <a:pt x="112" y="408"/>
                  </a:lnTo>
                  <a:lnTo>
                    <a:pt x="128" y="408"/>
                  </a:lnTo>
                  <a:lnTo>
                    <a:pt x="136" y="400"/>
                  </a:lnTo>
                  <a:lnTo>
                    <a:pt x="144" y="400"/>
                  </a:lnTo>
                  <a:lnTo>
                    <a:pt x="152" y="392"/>
                  </a:lnTo>
                  <a:lnTo>
                    <a:pt x="152" y="376"/>
                  </a:lnTo>
                  <a:lnTo>
                    <a:pt x="160" y="368"/>
                  </a:lnTo>
                  <a:lnTo>
                    <a:pt x="160" y="360"/>
                  </a:lnTo>
                  <a:lnTo>
                    <a:pt x="176" y="344"/>
                  </a:lnTo>
                  <a:lnTo>
                    <a:pt x="176" y="304"/>
                  </a:lnTo>
                  <a:lnTo>
                    <a:pt x="184" y="296"/>
                  </a:lnTo>
                  <a:lnTo>
                    <a:pt x="184" y="248"/>
                  </a:lnTo>
                  <a:lnTo>
                    <a:pt x="192" y="240"/>
                  </a:lnTo>
                  <a:lnTo>
                    <a:pt x="192" y="200"/>
                  </a:lnTo>
                  <a:lnTo>
                    <a:pt x="200" y="192"/>
                  </a:lnTo>
                  <a:lnTo>
                    <a:pt x="200" y="88"/>
                  </a:lnTo>
                  <a:lnTo>
                    <a:pt x="192" y="80"/>
                  </a:lnTo>
                  <a:lnTo>
                    <a:pt x="192" y="72"/>
                  </a:lnTo>
                  <a:lnTo>
                    <a:pt x="184" y="64"/>
                  </a:lnTo>
                  <a:lnTo>
                    <a:pt x="184" y="56"/>
                  </a:lnTo>
                  <a:lnTo>
                    <a:pt x="176" y="48"/>
                  </a:lnTo>
                  <a:lnTo>
                    <a:pt x="176" y="16"/>
                  </a:lnTo>
                  <a:lnTo>
                    <a:pt x="184" y="8"/>
                  </a:lnTo>
                  <a:lnTo>
                    <a:pt x="192" y="8"/>
                  </a:lnTo>
                  <a:lnTo>
                    <a:pt x="200" y="0"/>
                  </a:lnTo>
                  <a:close/>
                </a:path>
              </a:pathLst>
            </a:custGeom>
            <a:solidFill>
              <a:srgbClr val="C0C0C0">
                <a:alpha val="70195"/>
              </a:srgbClr>
            </a:solidFill>
            <a:ln w="12700">
              <a:noFill/>
              <a:round/>
              <a:headEnd/>
              <a:tailEnd/>
            </a:ln>
          </p:spPr>
          <p:txBody>
            <a:bodyPr/>
            <a:lstStyle/>
            <a:p>
              <a:endParaRPr lang="ja-JP" altLang="en-US"/>
            </a:p>
          </p:txBody>
        </p:sp>
        <p:sp>
          <p:nvSpPr>
            <p:cNvPr id="68" name="Freeform 70"/>
            <p:cNvSpPr>
              <a:spLocks noChangeAspect="1"/>
            </p:cNvSpPr>
            <p:nvPr/>
          </p:nvSpPr>
          <p:spPr bwMode="auto">
            <a:xfrm>
              <a:off x="1938" y="1048"/>
              <a:ext cx="512" cy="592"/>
            </a:xfrm>
            <a:custGeom>
              <a:avLst/>
              <a:gdLst>
                <a:gd name="T0" fmla="*/ 472 w 512"/>
                <a:gd name="T1" fmla="*/ 0 h 592"/>
                <a:gd name="T2" fmla="*/ 504 w 512"/>
                <a:gd name="T3" fmla="*/ 48 h 592"/>
                <a:gd name="T4" fmla="*/ 496 w 512"/>
                <a:gd name="T5" fmla="*/ 64 h 592"/>
                <a:gd name="T6" fmla="*/ 488 w 512"/>
                <a:gd name="T7" fmla="*/ 80 h 592"/>
                <a:gd name="T8" fmla="*/ 480 w 512"/>
                <a:gd name="T9" fmla="*/ 96 h 592"/>
                <a:gd name="T10" fmla="*/ 472 w 512"/>
                <a:gd name="T11" fmla="*/ 152 h 592"/>
                <a:gd name="T12" fmla="*/ 464 w 512"/>
                <a:gd name="T13" fmla="*/ 168 h 592"/>
                <a:gd name="T14" fmla="*/ 456 w 512"/>
                <a:gd name="T15" fmla="*/ 192 h 592"/>
                <a:gd name="T16" fmla="*/ 464 w 512"/>
                <a:gd name="T17" fmla="*/ 224 h 592"/>
                <a:gd name="T18" fmla="*/ 456 w 512"/>
                <a:gd name="T19" fmla="*/ 256 h 592"/>
                <a:gd name="T20" fmla="*/ 448 w 512"/>
                <a:gd name="T21" fmla="*/ 288 h 592"/>
                <a:gd name="T22" fmla="*/ 424 w 512"/>
                <a:gd name="T23" fmla="*/ 296 h 592"/>
                <a:gd name="T24" fmla="*/ 400 w 512"/>
                <a:gd name="T25" fmla="*/ 304 h 592"/>
                <a:gd name="T26" fmla="*/ 352 w 512"/>
                <a:gd name="T27" fmla="*/ 312 h 592"/>
                <a:gd name="T28" fmla="*/ 336 w 512"/>
                <a:gd name="T29" fmla="*/ 320 h 592"/>
                <a:gd name="T30" fmla="*/ 320 w 512"/>
                <a:gd name="T31" fmla="*/ 328 h 592"/>
                <a:gd name="T32" fmla="*/ 304 w 512"/>
                <a:gd name="T33" fmla="*/ 336 h 592"/>
                <a:gd name="T34" fmla="*/ 296 w 512"/>
                <a:gd name="T35" fmla="*/ 360 h 592"/>
                <a:gd name="T36" fmla="*/ 280 w 512"/>
                <a:gd name="T37" fmla="*/ 392 h 592"/>
                <a:gd name="T38" fmla="*/ 272 w 512"/>
                <a:gd name="T39" fmla="*/ 408 h 592"/>
                <a:gd name="T40" fmla="*/ 248 w 512"/>
                <a:gd name="T41" fmla="*/ 416 h 592"/>
                <a:gd name="T42" fmla="*/ 232 w 512"/>
                <a:gd name="T43" fmla="*/ 440 h 592"/>
                <a:gd name="T44" fmla="*/ 224 w 512"/>
                <a:gd name="T45" fmla="*/ 456 h 592"/>
                <a:gd name="T46" fmla="*/ 152 w 512"/>
                <a:gd name="T47" fmla="*/ 488 h 592"/>
                <a:gd name="T48" fmla="*/ 144 w 512"/>
                <a:gd name="T49" fmla="*/ 512 h 592"/>
                <a:gd name="T50" fmla="*/ 128 w 512"/>
                <a:gd name="T51" fmla="*/ 536 h 592"/>
                <a:gd name="T52" fmla="*/ 120 w 512"/>
                <a:gd name="T53" fmla="*/ 560 h 592"/>
                <a:gd name="T54" fmla="*/ 96 w 512"/>
                <a:gd name="T55" fmla="*/ 576 h 592"/>
                <a:gd name="T56" fmla="*/ 72 w 512"/>
                <a:gd name="T57" fmla="*/ 584 h 592"/>
                <a:gd name="T58" fmla="*/ 40 w 512"/>
                <a:gd name="T59" fmla="*/ 592 h 592"/>
                <a:gd name="T60" fmla="*/ 16 w 512"/>
                <a:gd name="T61" fmla="*/ 552 h 592"/>
                <a:gd name="T62" fmla="*/ 8 w 512"/>
                <a:gd name="T63" fmla="*/ 536 h 592"/>
                <a:gd name="T64" fmla="*/ 0 w 512"/>
                <a:gd name="T65" fmla="*/ 520 h 592"/>
                <a:gd name="T66" fmla="*/ 16 w 512"/>
                <a:gd name="T67" fmla="*/ 512 h 592"/>
                <a:gd name="T68" fmla="*/ 32 w 512"/>
                <a:gd name="T69" fmla="*/ 504 h 592"/>
                <a:gd name="T70" fmla="*/ 56 w 512"/>
                <a:gd name="T71" fmla="*/ 488 h 592"/>
                <a:gd name="T72" fmla="*/ 64 w 512"/>
                <a:gd name="T73" fmla="*/ 464 h 592"/>
                <a:gd name="T74" fmla="*/ 72 w 512"/>
                <a:gd name="T75" fmla="*/ 432 h 592"/>
                <a:gd name="T76" fmla="*/ 64 w 512"/>
                <a:gd name="T77" fmla="*/ 392 h 592"/>
                <a:gd name="T78" fmla="*/ 40 w 512"/>
                <a:gd name="T79" fmla="*/ 384 h 592"/>
                <a:gd name="T80" fmla="*/ 24 w 512"/>
                <a:gd name="T81" fmla="*/ 376 h 592"/>
                <a:gd name="T82" fmla="*/ 8 w 512"/>
                <a:gd name="T83" fmla="*/ 336 h 592"/>
                <a:gd name="T84" fmla="*/ 40 w 512"/>
                <a:gd name="T85" fmla="*/ 328 h 592"/>
                <a:gd name="T86" fmla="*/ 56 w 512"/>
                <a:gd name="T87" fmla="*/ 320 h 592"/>
                <a:gd name="T88" fmla="*/ 88 w 512"/>
                <a:gd name="T89" fmla="*/ 304 h 592"/>
                <a:gd name="T90" fmla="*/ 96 w 512"/>
                <a:gd name="T91" fmla="*/ 288 h 592"/>
                <a:gd name="T92" fmla="*/ 104 w 512"/>
                <a:gd name="T93" fmla="*/ 272 h 592"/>
                <a:gd name="T94" fmla="*/ 112 w 512"/>
                <a:gd name="T95" fmla="*/ 224 h 592"/>
                <a:gd name="T96" fmla="*/ 104 w 512"/>
                <a:gd name="T97" fmla="*/ 168 h 592"/>
                <a:gd name="T98" fmla="*/ 112 w 512"/>
                <a:gd name="T99" fmla="*/ 152 h 592"/>
                <a:gd name="T100" fmla="*/ 144 w 512"/>
                <a:gd name="T101" fmla="*/ 144 h 592"/>
                <a:gd name="T102" fmla="*/ 208 w 512"/>
                <a:gd name="T103" fmla="*/ 152 h 592"/>
                <a:gd name="T104" fmla="*/ 240 w 512"/>
                <a:gd name="T105" fmla="*/ 144 h 592"/>
                <a:gd name="T106" fmla="*/ 256 w 512"/>
                <a:gd name="T107" fmla="*/ 136 h 592"/>
                <a:gd name="T108" fmla="*/ 288 w 512"/>
                <a:gd name="T109" fmla="*/ 96 h 592"/>
                <a:gd name="T110" fmla="*/ 296 w 512"/>
                <a:gd name="T111" fmla="*/ 64 h 592"/>
                <a:gd name="T112" fmla="*/ 288 w 512"/>
                <a:gd name="T113" fmla="*/ 32 h 592"/>
                <a:gd name="T114" fmla="*/ 336 w 512"/>
                <a:gd name="T115" fmla="*/ 40 h 592"/>
                <a:gd name="T116" fmla="*/ 400 w 512"/>
                <a:gd name="T117" fmla="*/ 32 h 592"/>
                <a:gd name="T118" fmla="*/ 416 w 512"/>
                <a:gd name="T119" fmla="*/ 24 h 592"/>
                <a:gd name="T120" fmla="*/ 440 w 512"/>
                <a:gd name="T121" fmla="*/ 8 h 592"/>
                <a:gd name="T122" fmla="*/ 456 w 512"/>
                <a:gd name="T123" fmla="*/ 0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2"/>
                <a:gd name="T187" fmla="*/ 0 h 592"/>
                <a:gd name="T188" fmla="*/ 512 w 512"/>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2" h="592">
                  <a:moveTo>
                    <a:pt x="456" y="0"/>
                  </a:moveTo>
                  <a:lnTo>
                    <a:pt x="472" y="0"/>
                  </a:lnTo>
                  <a:lnTo>
                    <a:pt x="512" y="40"/>
                  </a:lnTo>
                  <a:lnTo>
                    <a:pt x="504" y="48"/>
                  </a:lnTo>
                  <a:lnTo>
                    <a:pt x="504" y="56"/>
                  </a:lnTo>
                  <a:lnTo>
                    <a:pt x="496" y="64"/>
                  </a:lnTo>
                  <a:lnTo>
                    <a:pt x="496" y="72"/>
                  </a:lnTo>
                  <a:lnTo>
                    <a:pt x="488" y="80"/>
                  </a:lnTo>
                  <a:lnTo>
                    <a:pt x="488" y="88"/>
                  </a:lnTo>
                  <a:lnTo>
                    <a:pt x="480" y="96"/>
                  </a:lnTo>
                  <a:lnTo>
                    <a:pt x="480" y="144"/>
                  </a:lnTo>
                  <a:lnTo>
                    <a:pt x="472" y="152"/>
                  </a:lnTo>
                  <a:lnTo>
                    <a:pt x="472" y="160"/>
                  </a:lnTo>
                  <a:lnTo>
                    <a:pt x="464" y="168"/>
                  </a:lnTo>
                  <a:lnTo>
                    <a:pt x="464" y="184"/>
                  </a:lnTo>
                  <a:lnTo>
                    <a:pt x="456" y="192"/>
                  </a:lnTo>
                  <a:lnTo>
                    <a:pt x="456" y="216"/>
                  </a:lnTo>
                  <a:lnTo>
                    <a:pt x="464" y="224"/>
                  </a:lnTo>
                  <a:lnTo>
                    <a:pt x="464" y="248"/>
                  </a:lnTo>
                  <a:lnTo>
                    <a:pt x="456" y="256"/>
                  </a:lnTo>
                  <a:lnTo>
                    <a:pt x="456" y="280"/>
                  </a:lnTo>
                  <a:lnTo>
                    <a:pt x="448" y="288"/>
                  </a:lnTo>
                  <a:lnTo>
                    <a:pt x="432" y="288"/>
                  </a:lnTo>
                  <a:lnTo>
                    <a:pt x="424" y="296"/>
                  </a:lnTo>
                  <a:lnTo>
                    <a:pt x="408" y="296"/>
                  </a:lnTo>
                  <a:lnTo>
                    <a:pt x="400" y="304"/>
                  </a:lnTo>
                  <a:lnTo>
                    <a:pt x="360" y="304"/>
                  </a:lnTo>
                  <a:lnTo>
                    <a:pt x="352" y="312"/>
                  </a:lnTo>
                  <a:lnTo>
                    <a:pt x="344" y="312"/>
                  </a:lnTo>
                  <a:lnTo>
                    <a:pt x="336" y="320"/>
                  </a:lnTo>
                  <a:lnTo>
                    <a:pt x="328" y="320"/>
                  </a:lnTo>
                  <a:lnTo>
                    <a:pt x="320" y="328"/>
                  </a:lnTo>
                  <a:lnTo>
                    <a:pt x="312" y="328"/>
                  </a:lnTo>
                  <a:lnTo>
                    <a:pt x="304" y="336"/>
                  </a:lnTo>
                  <a:lnTo>
                    <a:pt x="304" y="352"/>
                  </a:lnTo>
                  <a:lnTo>
                    <a:pt x="296" y="360"/>
                  </a:lnTo>
                  <a:lnTo>
                    <a:pt x="296" y="376"/>
                  </a:lnTo>
                  <a:lnTo>
                    <a:pt x="280" y="392"/>
                  </a:lnTo>
                  <a:lnTo>
                    <a:pt x="280" y="400"/>
                  </a:lnTo>
                  <a:lnTo>
                    <a:pt x="272" y="408"/>
                  </a:lnTo>
                  <a:lnTo>
                    <a:pt x="256" y="408"/>
                  </a:lnTo>
                  <a:lnTo>
                    <a:pt x="248" y="416"/>
                  </a:lnTo>
                  <a:lnTo>
                    <a:pt x="248" y="424"/>
                  </a:lnTo>
                  <a:lnTo>
                    <a:pt x="232" y="440"/>
                  </a:lnTo>
                  <a:lnTo>
                    <a:pt x="232" y="448"/>
                  </a:lnTo>
                  <a:lnTo>
                    <a:pt x="224" y="456"/>
                  </a:lnTo>
                  <a:lnTo>
                    <a:pt x="224" y="488"/>
                  </a:lnTo>
                  <a:lnTo>
                    <a:pt x="152" y="488"/>
                  </a:lnTo>
                  <a:lnTo>
                    <a:pt x="144" y="496"/>
                  </a:lnTo>
                  <a:lnTo>
                    <a:pt x="144" y="512"/>
                  </a:lnTo>
                  <a:lnTo>
                    <a:pt x="128" y="528"/>
                  </a:lnTo>
                  <a:lnTo>
                    <a:pt x="128" y="536"/>
                  </a:lnTo>
                  <a:lnTo>
                    <a:pt x="120" y="544"/>
                  </a:lnTo>
                  <a:lnTo>
                    <a:pt x="120" y="560"/>
                  </a:lnTo>
                  <a:lnTo>
                    <a:pt x="104" y="576"/>
                  </a:lnTo>
                  <a:lnTo>
                    <a:pt x="96" y="576"/>
                  </a:lnTo>
                  <a:lnTo>
                    <a:pt x="88" y="584"/>
                  </a:lnTo>
                  <a:lnTo>
                    <a:pt x="72" y="584"/>
                  </a:lnTo>
                  <a:lnTo>
                    <a:pt x="64" y="592"/>
                  </a:lnTo>
                  <a:lnTo>
                    <a:pt x="40" y="592"/>
                  </a:lnTo>
                  <a:lnTo>
                    <a:pt x="16" y="568"/>
                  </a:lnTo>
                  <a:lnTo>
                    <a:pt x="16" y="552"/>
                  </a:lnTo>
                  <a:lnTo>
                    <a:pt x="8" y="544"/>
                  </a:lnTo>
                  <a:lnTo>
                    <a:pt x="8" y="536"/>
                  </a:lnTo>
                  <a:lnTo>
                    <a:pt x="0" y="528"/>
                  </a:lnTo>
                  <a:lnTo>
                    <a:pt x="0" y="520"/>
                  </a:lnTo>
                  <a:lnTo>
                    <a:pt x="8" y="512"/>
                  </a:lnTo>
                  <a:lnTo>
                    <a:pt x="16" y="512"/>
                  </a:lnTo>
                  <a:lnTo>
                    <a:pt x="24" y="504"/>
                  </a:lnTo>
                  <a:lnTo>
                    <a:pt x="32" y="504"/>
                  </a:lnTo>
                  <a:lnTo>
                    <a:pt x="48" y="488"/>
                  </a:lnTo>
                  <a:lnTo>
                    <a:pt x="56" y="488"/>
                  </a:lnTo>
                  <a:lnTo>
                    <a:pt x="64" y="480"/>
                  </a:lnTo>
                  <a:lnTo>
                    <a:pt x="64" y="464"/>
                  </a:lnTo>
                  <a:lnTo>
                    <a:pt x="72" y="456"/>
                  </a:lnTo>
                  <a:lnTo>
                    <a:pt x="72" y="432"/>
                  </a:lnTo>
                  <a:lnTo>
                    <a:pt x="64" y="424"/>
                  </a:lnTo>
                  <a:lnTo>
                    <a:pt x="64" y="392"/>
                  </a:lnTo>
                  <a:lnTo>
                    <a:pt x="56" y="384"/>
                  </a:lnTo>
                  <a:lnTo>
                    <a:pt x="40" y="384"/>
                  </a:lnTo>
                  <a:lnTo>
                    <a:pt x="32" y="376"/>
                  </a:lnTo>
                  <a:lnTo>
                    <a:pt x="24" y="376"/>
                  </a:lnTo>
                  <a:lnTo>
                    <a:pt x="8" y="360"/>
                  </a:lnTo>
                  <a:lnTo>
                    <a:pt x="8" y="336"/>
                  </a:lnTo>
                  <a:lnTo>
                    <a:pt x="16" y="328"/>
                  </a:lnTo>
                  <a:lnTo>
                    <a:pt x="40" y="328"/>
                  </a:lnTo>
                  <a:lnTo>
                    <a:pt x="48" y="320"/>
                  </a:lnTo>
                  <a:lnTo>
                    <a:pt x="56" y="320"/>
                  </a:lnTo>
                  <a:lnTo>
                    <a:pt x="72" y="304"/>
                  </a:lnTo>
                  <a:lnTo>
                    <a:pt x="88" y="304"/>
                  </a:lnTo>
                  <a:lnTo>
                    <a:pt x="96" y="296"/>
                  </a:lnTo>
                  <a:lnTo>
                    <a:pt x="96" y="288"/>
                  </a:lnTo>
                  <a:lnTo>
                    <a:pt x="104" y="280"/>
                  </a:lnTo>
                  <a:lnTo>
                    <a:pt x="104" y="272"/>
                  </a:lnTo>
                  <a:lnTo>
                    <a:pt x="112" y="264"/>
                  </a:lnTo>
                  <a:lnTo>
                    <a:pt x="112" y="224"/>
                  </a:lnTo>
                  <a:lnTo>
                    <a:pt x="104" y="216"/>
                  </a:lnTo>
                  <a:lnTo>
                    <a:pt x="104" y="168"/>
                  </a:lnTo>
                  <a:lnTo>
                    <a:pt x="112" y="160"/>
                  </a:lnTo>
                  <a:lnTo>
                    <a:pt x="112" y="152"/>
                  </a:lnTo>
                  <a:lnTo>
                    <a:pt x="120" y="144"/>
                  </a:lnTo>
                  <a:lnTo>
                    <a:pt x="144" y="144"/>
                  </a:lnTo>
                  <a:lnTo>
                    <a:pt x="152" y="152"/>
                  </a:lnTo>
                  <a:lnTo>
                    <a:pt x="208" y="152"/>
                  </a:lnTo>
                  <a:lnTo>
                    <a:pt x="216" y="144"/>
                  </a:lnTo>
                  <a:lnTo>
                    <a:pt x="240" y="144"/>
                  </a:lnTo>
                  <a:lnTo>
                    <a:pt x="248" y="136"/>
                  </a:lnTo>
                  <a:lnTo>
                    <a:pt x="256" y="136"/>
                  </a:lnTo>
                  <a:lnTo>
                    <a:pt x="288" y="104"/>
                  </a:lnTo>
                  <a:lnTo>
                    <a:pt x="288" y="96"/>
                  </a:lnTo>
                  <a:lnTo>
                    <a:pt x="296" y="88"/>
                  </a:lnTo>
                  <a:lnTo>
                    <a:pt x="296" y="64"/>
                  </a:lnTo>
                  <a:lnTo>
                    <a:pt x="288" y="56"/>
                  </a:lnTo>
                  <a:lnTo>
                    <a:pt x="288" y="32"/>
                  </a:lnTo>
                  <a:lnTo>
                    <a:pt x="328" y="32"/>
                  </a:lnTo>
                  <a:lnTo>
                    <a:pt x="336" y="40"/>
                  </a:lnTo>
                  <a:lnTo>
                    <a:pt x="392" y="40"/>
                  </a:lnTo>
                  <a:lnTo>
                    <a:pt x="400" y="32"/>
                  </a:lnTo>
                  <a:lnTo>
                    <a:pt x="408" y="32"/>
                  </a:lnTo>
                  <a:lnTo>
                    <a:pt x="416" y="24"/>
                  </a:lnTo>
                  <a:lnTo>
                    <a:pt x="424" y="24"/>
                  </a:lnTo>
                  <a:lnTo>
                    <a:pt x="440" y="8"/>
                  </a:lnTo>
                  <a:lnTo>
                    <a:pt x="448" y="8"/>
                  </a:lnTo>
                  <a:lnTo>
                    <a:pt x="456" y="0"/>
                  </a:lnTo>
                  <a:close/>
                </a:path>
              </a:pathLst>
            </a:custGeom>
            <a:solidFill>
              <a:srgbClr val="C0C0C0">
                <a:alpha val="70195"/>
              </a:srgbClr>
            </a:solidFill>
            <a:ln w="12700">
              <a:noFill/>
              <a:round/>
              <a:headEnd/>
              <a:tailEnd/>
            </a:ln>
          </p:spPr>
          <p:txBody>
            <a:bodyPr/>
            <a:lstStyle/>
            <a:p>
              <a:endParaRPr lang="ja-JP" altLang="en-US"/>
            </a:p>
          </p:txBody>
        </p:sp>
        <p:sp>
          <p:nvSpPr>
            <p:cNvPr id="69" name="Freeform 71"/>
            <p:cNvSpPr>
              <a:spLocks noChangeAspect="1"/>
            </p:cNvSpPr>
            <p:nvPr/>
          </p:nvSpPr>
          <p:spPr bwMode="auto">
            <a:xfrm>
              <a:off x="2242" y="2400"/>
              <a:ext cx="632" cy="328"/>
            </a:xfrm>
            <a:custGeom>
              <a:avLst/>
              <a:gdLst>
                <a:gd name="T0" fmla="*/ 632 w 632"/>
                <a:gd name="T1" fmla="*/ 0 h 328"/>
                <a:gd name="T2" fmla="*/ 624 w 632"/>
                <a:gd name="T3" fmla="*/ 32 h 328"/>
                <a:gd name="T4" fmla="*/ 616 w 632"/>
                <a:gd name="T5" fmla="*/ 48 h 328"/>
                <a:gd name="T6" fmla="*/ 608 w 632"/>
                <a:gd name="T7" fmla="*/ 64 h 328"/>
                <a:gd name="T8" fmla="*/ 568 w 632"/>
                <a:gd name="T9" fmla="*/ 88 h 328"/>
                <a:gd name="T10" fmla="*/ 544 w 632"/>
                <a:gd name="T11" fmla="*/ 96 h 328"/>
                <a:gd name="T12" fmla="*/ 536 w 632"/>
                <a:gd name="T13" fmla="*/ 112 h 328"/>
                <a:gd name="T14" fmla="*/ 520 w 632"/>
                <a:gd name="T15" fmla="*/ 120 h 328"/>
                <a:gd name="T16" fmla="*/ 512 w 632"/>
                <a:gd name="T17" fmla="*/ 144 h 328"/>
                <a:gd name="T18" fmla="*/ 504 w 632"/>
                <a:gd name="T19" fmla="*/ 160 h 328"/>
                <a:gd name="T20" fmla="*/ 488 w 632"/>
                <a:gd name="T21" fmla="*/ 240 h 328"/>
                <a:gd name="T22" fmla="*/ 480 w 632"/>
                <a:gd name="T23" fmla="*/ 256 h 328"/>
                <a:gd name="T24" fmla="*/ 472 w 632"/>
                <a:gd name="T25" fmla="*/ 272 h 328"/>
                <a:gd name="T26" fmla="*/ 464 w 632"/>
                <a:gd name="T27" fmla="*/ 288 h 328"/>
                <a:gd name="T28" fmla="*/ 424 w 632"/>
                <a:gd name="T29" fmla="*/ 296 h 328"/>
                <a:gd name="T30" fmla="*/ 400 w 632"/>
                <a:gd name="T31" fmla="*/ 304 h 328"/>
                <a:gd name="T32" fmla="*/ 368 w 632"/>
                <a:gd name="T33" fmla="*/ 312 h 328"/>
                <a:gd name="T34" fmla="*/ 264 w 632"/>
                <a:gd name="T35" fmla="*/ 320 h 328"/>
                <a:gd name="T36" fmla="*/ 208 w 632"/>
                <a:gd name="T37" fmla="*/ 328 h 328"/>
                <a:gd name="T38" fmla="*/ 104 w 632"/>
                <a:gd name="T39" fmla="*/ 320 h 328"/>
                <a:gd name="T40" fmla="*/ 80 w 632"/>
                <a:gd name="T41" fmla="*/ 312 h 328"/>
                <a:gd name="T42" fmla="*/ 56 w 632"/>
                <a:gd name="T43" fmla="*/ 304 h 328"/>
                <a:gd name="T44" fmla="*/ 32 w 632"/>
                <a:gd name="T45" fmla="*/ 296 h 328"/>
                <a:gd name="T46" fmla="*/ 24 w 632"/>
                <a:gd name="T47" fmla="*/ 280 h 328"/>
                <a:gd name="T48" fmla="*/ 16 w 632"/>
                <a:gd name="T49" fmla="*/ 264 h 328"/>
                <a:gd name="T50" fmla="*/ 0 w 632"/>
                <a:gd name="T51" fmla="*/ 224 h 328"/>
                <a:gd name="T52" fmla="*/ 48 w 632"/>
                <a:gd name="T53" fmla="*/ 216 h 328"/>
                <a:gd name="T54" fmla="*/ 88 w 632"/>
                <a:gd name="T55" fmla="*/ 224 h 328"/>
                <a:gd name="T56" fmla="*/ 96 w 632"/>
                <a:gd name="T57" fmla="*/ 200 h 328"/>
                <a:gd name="T58" fmla="*/ 104 w 632"/>
                <a:gd name="T59" fmla="*/ 144 h 328"/>
                <a:gd name="T60" fmla="*/ 112 w 632"/>
                <a:gd name="T61" fmla="*/ 128 h 328"/>
                <a:gd name="T62" fmla="*/ 136 w 632"/>
                <a:gd name="T63" fmla="*/ 120 h 328"/>
                <a:gd name="T64" fmla="*/ 160 w 632"/>
                <a:gd name="T65" fmla="*/ 112 h 328"/>
                <a:gd name="T66" fmla="*/ 176 w 632"/>
                <a:gd name="T67" fmla="*/ 104 h 328"/>
                <a:gd name="T68" fmla="*/ 184 w 632"/>
                <a:gd name="T69" fmla="*/ 40 h 328"/>
                <a:gd name="T70" fmla="*/ 256 w 632"/>
                <a:gd name="T71" fmla="*/ 48 h 328"/>
                <a:gd name="T72" fmla="*/ 264 w 632"/>
                <a:gd name="T73" fmla="*/ 128 h 328"/>
                <a:gd name="T74" fmla="*/ 288 w 632"/>
                <a:gd name="T75" fmla="*/ 112 h 328"/>
                <a:gd name="T76" fmla="*/ 320 w 632"/>
                <a:gd name="T77" fmla="*/ 120 h 328"/>
                <a:gd name="T78" fmla="*/ 336 w 632"/>
                <a:gd name="T79" fmla="*/ 128 h 328"/>
                <a:gd name="T80" fmla="*/ 368 w 632"/>
                <a:gd name="T81" fmla="*/ 112 h 328"/>
                <a:gd name="T82" fmla="*/ 392 w 632"/>
                <a:gd name="T83" fmla="*/ 80 h 328"/>
                <a:gd name="T84" fmla="*/ 408 w 632"/>
                <a:gd name="T85" fmla="*/ 72 h 328"/>
                <a:gd name="T86" fmla="*/ 424 w 632"/>
                <a:gd name="T87" fmla="*/ 64 h 328"/>
                <a:gd name="T88" fmla="*/ 472 w 632"/>
                <a:gd name="T89" fmla="*/ 56 h 328"/>
                <a:gd name="T90" fmla="*/ 496 w 632"/>
                <a:gd name="T91" fmla="*/ 40 h 328"/>
                <a:gd name="T92" fmla="*/ 520 w 632"/>
                <a:gd name="T93" fmla="*/ 32 h 328"/>
                <a:gd name="T94" fmla="*/ 552 w 632"/>
                <a:gd name="T95" fmla="*/ 24 h 328"/>
                <a:gd name="T96" fmla="*/ 568 w 632"/>
                <a:gd name="T97" fmla="*/ 16 h 328"/>
                <a:gd name="T98" fmla="*/ 608 w 632"/>
                <a:gd name="T99" fmla="*/ 8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2"/>
                <a:gd name="T151" fmla="*/ 0 h 328"/>
                <a:gd name="T152" fmla="*/ 632 w 632"/>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2" h="328">
                  <a:moveTo>
                    <a:pt x="616" y="0"/>
                  </a:moveTo>
                  <a:lnTo>
                    <a:pt x="632" y="0"/>
                  </a:lnTo>
                  <a:lnTo>
                    <a:pt x="632" y="24"/>
                  </a:lnTo>
                  <a:lnTo>
                    <a:pt x="624" y="32"/>
                  </a:lnTo>
                  <a:lnTo>
                    <a:pt x="624" y="40"/>
                  </a:lnTo>
                  <a:lnTo>
                    <a:pt x="616" y="48"/>
                  </a:lnTo>
                  <a:lnTo>
                    <a:pt x="616" y="56"/>
                  </a:lnTo>
                  <a:lnTo>
                    <a:pt x="608" y="64"/>
                  </a:lnTo>
                  <a:lnTo>
                    <a:pt x="592" y="64"/>
                  </a:lnTo>
                  <a:lnTo>
                    <a:pt x="568" y="88"/>
                  </a:lnTo>
                  <a:lnTo>
                    <a:pt x="552" y="88"/>
                  </a:lnTo>
                  <a:lnTo>
                    <a:pt x="544" y="96"/>
                  </a:lnTo>
                  <a:lnTo>
                    <a:pt x="544" y="104"/>
                  </a:lnTo>
                  <a:lnTo>
                    <a:pt x="536" y="112"/>
                  </a:lnTo>
                  <a:lnTo>
                    <a:pt x="528" y="112"/>
                  </a:lnTo>
                  <a:lnTo>
                    <a:pt x="520" y="120"/>
                  </a:lnTo>
                  <a:lnTo>
                    <a:pt x="520" y="144"/>
                  </a:lnTo>
                  <a:lnTo>
                    <a:pt x="512" y="144"/>
                  </a:lnTo>
                  <a:lnTo>
                    <a:pt x="504" y="152"/>
                  </a:lnTo>
                  <a:lnTo>
                    <a:pt x="504" y="160"/>
                  </a:lnTo>
                  <a:lnTo>
                    <a:pt x="488" y="176"/>
                  </a:lnTo>
                  <a:lnTo>
                    <a:pt x="488" y="240"/>
                  </a:lnTo>
                  <a:lnTo>
                    <a:pt x="480" y="248"/>
                  </a:lnTo>
                  <a:lnTo>
                    <a:pt x="480" y="256"/>
                  </a:lnTo>
                  <a:lnTo>
                    <a:pt x="472" y="264"/>
                  </a:lnTo>
                  <a:lnTo>
                    <a:pt x="472" y="272"/>
                  </a:lnTo>
                  <a:lnTo>
                    <a:pt x="464" y="280"/>
                  </a:lnTo>
                  <a:lnTo>
                    <a:pt x="464" y="288"/>
                  </a:lnTo>
                  <a:lnTo>
                    <a:pt x="456" y="296"/>
                  </a:lnTo>
                  <a:lnTo>
                    <a:pt x="424" y="296"/>
                  </a:lnTo>
                  <a:lnTo>
                    <a:pt x="416" y="304"/>
                  </a:lnTo>
                  <a:lnTo>
                    <a:pt x="400" y="304"/>
                  </a:lnTo>
                  <a:lnTo>
                    <a:pt x="392" y="312"/>
                  </a:lnTo>
                  <a:lnTo>
                    <a:pt x="368" y="312"/>
                  </a:lnTo>
                  <a:lnTo>
                    <a:pt x="360" y="320"/>
                  </a:lnTo>
                  <a:lnTo>
                    <a:pt x="264" y="320"/>
                  </a:lnTo>
                  <a:lnTo>
                    <a:pt x="256" y="328"/>
                  </a:lnTo>
                  <a:lnTo>
                    <a:pt x="208" y="328"/>
                  </a:lnTo>
                  <a:lnTo>
                    <a:pt x="200" y="320"/>
                  </a:lnTo>
                  <a:lnTo>
                    <a:pt x="104" y="320"/>
                  </a:lnTo>
                  <a:lnTo>
                    <a:pt x="96" y="312"/>
                  </a:lnTo>
                  <a:lnTo>
                    <a:pt x="80" y="312"/>
                  </a:lnTo>
                  <a:lnTo>
                    <a:pt x="72" y="304"/>
                  </a:lnTo>
                  <a:lnTo>
                    <a:pt x="56" y="304"/>
                  </a:lnTo>
                  <a:lnTo>
                    <a:pt x="48" y="296"/>
                  </a:lnTo>
                  <a:lnTo>
                    <a:pt x="32" y="296"/>
                  </a:lnTo>
                  <a:lnTo>
                    <a:pt x="24" y="288"/>
                  </a:lnTo>
                  <a:lnTo>
                    <a:pt x="24" y="280"/>
                  </a:lnTo>
                  <a:lnTo>
                    <a:pt x="16" y="272"/>
                  </a:lnTo>
                  <a:lnTo>
                    <a:pt x="16" y="264"/>
                  </a:lnTo>
                  <a:lnTo>
                    <a:pt x="0" y="248"/>
                  </a:lnTo>
                  <a:lnTo>
                    <a:pt x="0" y="224"/>
                  </a:lnTo>
                  <a:lnTo>
                    <a:pt x="8" y="216"/>
                  </a:lnTo>
                  <a:lnTo>
                    <a:pt x="48" y="216"/>
                  </a:lnTo>
                  <a:lnTo>
                    <a:pt x="56" y="224"/>
                  </a:lnTo>
                  <a:lnTo>
                    <a:pt x="88" y="224"/>
                  </a:lnTo>
                  <a:lnTo>
                    <a:pt x="96" y="216"/>
                  </a:lnTo>
                  <a:lnTo>
                    <a:pt x="96" y="200"/>
                  </a:lnTo>
                  <a:lnTo>
                    <a:pt x="104" y="192"/>
                  </a:lnTo>
                  <a:lnTo>
                    <a:pt x="104" y="144"/>
                  </a:lnTo>
                  <a:lnTo>
                    <a:pt x="112" y="136"/>
                  </a:lnTo>
                  <a:lnTo>
                    <a:pt x="112" y="128"/>
                  </a:lnTo>
                  <a:lnTo>
                    <a:pt x="128" y="128"/>
                  </a:lnTo>
                  <a:lnTo>
                    <a:pt x="136" y="120"/>
                  </a:lnTo>
                  <a:lnTo>
                    <a:pt x="152" y="120"/>
                  </a:lnTo>
                  <a:lnTo>
                    <a:pt x="160" y="112"/>
                  </a:lnTo>
                  <a:lnTo>
                    <a:pt x="168" y="112"/>
                  </a:lnTo>
                  <a:lnTo>
                    <a:pt x="176" y="104"/>
                  </a:lnTo>
                  <a:lnTo>
                    <a:pt x="176" y="48"/>
                  </a:lnTo>
                  <a:lnTo>
                    <a:pt x="184" y="40"/>
                  </a:lnTo>
                  <a:lnTo>
                    <a:pt x="248" y="40"/>
                  </a:lnTo>
                  <a:lnTo>
                    <a:pt x="256" y="48"/>
                  </a:lnTo>
                  <a:lnTo>
                    <a:pt x="256" y="120"/>
                  </a:lnTo>
                  <a:lnTo>
                    <a:pt x="264" y="128"/>
                  </a:lnTo>
                  <a:lnTo>
                    <a:pt x="272" y="128"/>
                  </a:lnTo>
                  <a:lnTo>
                    <a:pt x="288" y="112"/>
                  </a:lnTo>
                  <a:lnTo>
                    <a:pt x="312" y="112"/>
                  </a:lnTo>
                  <a:lnTo>
                    <a:pt x="320" y="120"/>
                  </a:lnTo>
                  <a:lnTo>
                    <a:pt x="328" y="120"/>
                  </a:lnTo>
                  <a:lnTo>
                    <a:pt x="336" y="128"/>
                  </a:lnTo>
                  <a:lnTo>
                    <a:pt x="352" y="128"/>
                  </a:lnTo>
                  <a:lnTo>
                    <a:pt x="368" y="112"/>
                  </a:lnTo>
                  <a:lnTo>
                    <a:pt x="368" y="104"/>
                  </a:lnTo>
                  <a:lnTo>
                    <a:pt x="392" y="80"/>
                  </a:lnTo>
                  <a:lnTo>
                    <a:pt x="400" y="80"/>
                  </a:lnTo>
                  <a:lnTo>
                    <a:pt x="408" y="72"/>
                  </a:lnTo>
                  <a:lnTo>
                    <a:pt x="416" y="72"/>
                  </a:lnTo>
                  <a:lnTo>
                    <a:pt x="424" y="64"/>
                  </a:lnTo>
                  <a:lnTo>
                    <a:pt x="464" y="64"/>
                  </a:lnTo>
                  <a:lnTo>
                    <a:pt x="472" y="56"/>
                  </a:lnTo>
                  <a:lnTo>
                    <a:pt x="480" y="56"/>
                  </a:lnTo>
                  <a:lnTo>
                    <a:pt x="496" y="40"/>
                  </a:lnTo>
                  <a:lnTo>
                    <a:pt x="512" y="40"/>
                  </a:lnTo>
                  <a:lnTo>
                    <a:pt x="520" y="32"/>
                  </a:lnTo>
                  <a:lnTo>
                    <a:pt x="544" y="32"/>
                  </a:lnTo>
                  <a:lnTo>
                    <a:pt x="552" y="24"/>
                  </a:lnTo>
                  <a:lnTo>
                    <a:pt x="552" y="16"/>
                  </a:lnTo>
                  <a:lnTo>
                    <a:pt x="568" y="16"/>
                  </a:lnTo>
                  <a:lnTo>
                    <a:pt x="576" y="8"/>
                  </a:lnTo>
                  <a:lnTo>
                    <a:pt x="608" y="8"/>
                  </a:lnTo>
                  <a:lnTo>
                    <a:pt x="616" y="0"/>
                  </a:lnTo>
                  <a:close/>
                </a:path>
              </a:pathLst>
            </a:custGeom>
            <a:solidFill>
              <a:srgbClr val="C0C0C0">
                <a:alpha val="70195"/>
              </a:srgbClr>
            </a:solidFill>
            <a:ln w="12700">
              <a:noFill/>
              <a:round/>
              <a:headEnd/>
              <a:tailEnd/>
            </a:ln>
          </p:spPr>
          <p:txBody>
            <a:bodyPr/>
            <a:lstStyle/>
            <a:p>
              <a:endParaRPr lang="ja-JP" altLang="en-US"/>
            </a:p>
          </p:txBody>
        </p:sp>
        <p:sp>
          <p:nvSpPr>
            <p:cNvPr id="70" name="Freeform 72"/>
            <p:cNvSpPr>
              <a:spLocks noChangeAspect="1"/>
            </p:cNvSpPr>
            <p:nvPr/>
          </p:nvSpPr>
          <p:spPr bwMode="auto">
            <a:xfrm>
              <a:off x="2554" y="2744"/>
              <a:ext cx="344" cy="352"/>
            </a:xfrm>
            <a:custGeom>
              <a:avLst/>
              <a:gdLst>
                <a:gd name="T0" fmla="*/ 312 w 344"/>
                <a:gd name="T1" fmla="*/ 0 h 352"/>
                <a:gd name="T2" fmla="*/ 320 w 344"/>
                <a:gd name="T3" fmla="*/ 32 h 352"/>
                <a:gd name="T4" fmla="*/ 336 w 344"/>
                <a:gd name="T5" fmla="*/ 64 h 352"/>
                <a:gd name="T6" fmla="*/ 344 w 344"/>
                <a:gd name="T7" fmla="*/ 112 h 352"/>
                <a:gd name="T8" fmla="*/ 336 w 344"/>
                <a:gd name="T9" fmla="*/ 128 h 352"/>
                <a:gd name="T10" fmla="*/ 320 w 344"/>
                <a:gd name="T11" fmla="*/ 136 h 352"/>
                <a:gd name="T12" fmla="*/ 312 w 344"/>
                <a:gd name="T13" fmla="*/ 160 h 352"/>
                <a:gd name="T14" fmla="*/ 304 w 344"/>
                <a:gd name="T15" fmla="*/ 200 h 352"/>
                <a:gd name="T16" fmla="*/ 296 w 344"/>
                <a:gd name="T17" fmla="*/ 216 h 352"/>
                <a:gd name="T18" fmla="*/ 288 w 344"/>
                <a:gd name="T19" fmla="*/ 232 h 352"/>
                <a:gd name="T20" fmla="*/ 256 w 344"/>
                <a:gd name="T21" fmla="*/ 248 h 352"/>
                <a:gd name="T22" fmla="*/ 208 w 344"/>
                <a:gd name="T23" fmla="*/ 256 h 352"/>
                <a:gd name="T24" fmla="*/ 200 w 344"/>
                <a:gd name="T25" fmla="*/ 280 h 352"/>
                <a:gd name="T26" fmla="*/ 192 w 344"/>
                <a:gd name="T27" fmla="*/ 296 h 352"/>
                <a:gd name="T28" fmla="*/ 176 w 344"/>
                <a:gd name="T29" fmla="*/ 320 h 352"/>
                <a:gd name="T30" fmla="*/ 128 w 344"/>
                <a:gd name="T31" fmla="*/ 344 h 352"/>
                <a:gd name="T32" fmla="*/ 96 w 344"/>
                <a:gd name="T33" fmla="*/ 352 h 352"/>
                <a:gd name="T34" fmla="*/ 80 w 344"/>
                <a:gd name="T35" fmla="*/ 344 h 352"/>
                <a:gd name="T36" fmla="*/ 72 w 344"/>
                <a:gd name="T37" fmla="*/ 304 h 352"/>
                <a:gd name="T38" fmla="*/ 64 w 344"/>
                <a:gd name="T39" fmla="*/ 264 h 352"/>
                <a:gd name="T40" fmla="*/ 48 w 344"/>
                <a:gd name="T41" fmla="*/ 256 h 352"/>
                <a:gd name="T42" fmla="*/ 8 w 344"/>
                <a:gd name="T43" fmla="*/ 224 h 352"/>
                <a:gd name="T44" fmla="*/ 0 w 344"/>
                <a:gd name="T45" fmla="*/ 208 h 352"/>
                <a:gd name="T46" fmla="*/ 8 w 344"/>
                <a:gd name="T47" fmla="*/ 184 h 352"/>
                <a:gd name="T48" fmla="*/ 32 w 344"/>
                <a:gd name="T49" fmla="*/ 176 h 352"/>
                <a:gd name="T50" fmla="*/ 96 w 344"/>
                <a:gd name="T51" fmla="*/ 184 h 352"/>
                <a:gd name="T52" fmla="*/ 152 w 344"/>
                <a:gd name="T53" fmla="*/ 160 h 352"/>
                <a:gd name="T54" fmla="*/ 160 w 344"/>
                <a:gd name="T55" fmla="*/ 128 h 352"/>
                <a:gd name="T56" fmla="*/ 176 w 344"/>
                <a:gd name="T57" fmla="*/ 104 h 352"/>
                <a:gd name="T58" fmla="*/ 184 w 344"/>
                <a:gd name="T59" fmla="*/ 72 h 352"/>
                <a:gd name="T60" fmla="*/ 176 w 344"/>
                <a:gd name="T61" fmla="*/ 48 h 352"/>
                <a:gd name="T62" fmla="*/ 168 w 344"/>
                <a:gd name="T63" fmla="*/ 24 h 352"/>
                <a:gd name="T64" fmla="*/ 192 w 344"/>
                <a:gd name="T65" fmla="*/ 8 h 352"/>
                <a:gd name="T66" fmla="*/ 200 w 344"/>
                <a:gd name="T67" fmla="*/ 24 h 352"/>
                <a:gd name="T68" fmla="*/ 224 w 344"/>
                <a:gd name="T69" fmla="*/ 32 h 352"/>
                <a:gd name="T70" fmla="*/ 272 w 344"/>
                <a:gd name="T71" fmla="*/ 40 h 352"/>
                <a:gd name="T72" fmla="*/ 296 w 344"/>
                <a:gd name="T73" fmla="*/ 8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4"/>
                <a:gd name="T112" fmla="*/ 0 h 352"/>
                <a:gd name="T113" fmla="*/ 344 w 344"/>
                <a:gd name="T114" fmla="*/ 352 h 3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4" h="352">
                  <a:moveTo>
                    <a:pt x="304" y="0"/>
                  </a:moveTo>
                  <a:lnTo>
                    <a:pt x="312" y="0"/>
                  </a:lnTo>
                  <a:lnTo>
                    <a:pt x="312" y="24"/>
                  </a:lnTo>
                  <a:lnTo>
                    <a:pt x="320" y="32"/>
                  </a:lnTo>
                  <a:lnTo>
                    <a:pt x="320" y="48"/>
                  </a:lnTo>
                  <a:lnTo>
                    <a:pt x="336" y="64"/>
                  </a:lnTo>
                  <a:lnTo>
                    <a:pt x="336" y="104"/>
                  </a:lnTo>
                  <a:lnTo>
                    <a:pt x="344" y="112"/>
                  </a:lnTo>
                  <a:lnTo>
                    <a:pt x="336" y="120"/>
                  </a:lnTo>
                  <a:lnTo>
                    <a:pt x="336" y="128"/>
                  </a:lnTo>
                  <a:lnTo>
                    <a:pt x="328" y="136"/>
                  </a:lnTo>
                  <a:lnTo>
                    <a:pt x="320" y="136"/>
                  </a:lnTo>
                  <a:lnTo>
                    <a:pt x="312" y="144"/>
                  </a:lnTo>
                  <a:lnTo>
                    <a:pt x="312" y="160"/>
                  </a:lnTo>
                  <a:lnTo>
                    <a:pt x="304" y="168"/>
                  </a:lnTo>
                  <a:lnTo>
                    <a:pt x="304" y="200"/>
                  </a:lnTo>
                  <a:lnTo>
                    <a:pt x="296" y="208"/>
                  </a:lnTo>
                  <a:lnTo>
                    <a:pt x="296" y="216"/>
                  </a:lnTo>
                  <a:lnTo>
                    <a:pt x="288" y="224"/>
                  </a:lnTo>
                  <a:lnTo>
                    <a:pt x="288" y="232"/>
                  </a:lnTo>
                  <a:lnTo>
                    <a:pt x="272" y="248"/>
                  </a:lnTo>
                  <a:lnTo>
                    <a:pt x="256" y="248"/>
                  </a:lnTo>
                  <a:lnTo>
                    <a:pt x="248" y="256"/>
                  </a:lnTo>
                  <a:lnTo>
                    <a:pt x="208" y="256"/>
                  </a:lnTo>
                  <a:lnTo>
                    <a:pt x="200" y="264"/>
                  </a:lnTo>
                  <a:lnTo>
                    <a:pt x="200" y="280"/>
                  </a:lnTo>
                  <a:lnTo>
                    <a:pt x="192" y="288"/>
                  </a:lnTo>
                  <a:lnTo>
                    <a:pt x="192" y="296"/>
                  </a:lnTo>
                  <a:lnTo>
                    <a:pt x="176" y="312"/>
                  </a:lnTo>
                  <a:lnTo>
                    <a:pt x="176" y="320"/>
                  </a:lnTo>
                  <a:lnTo>
                    <a:pt x="152" y="344"/>
                  </a:lnTo>
                  <a:lnTo>
                    <a:pt x="128" y="344"/>
                  </a:lnTo>
                  <a:lnTo>
                    <a:pt x="120" y="352"/>
                  </a:lnTo>
                  <a:lnTo>
                    <a:pt x="96" y="352"/>
                  </a:lnTo>
                  <a:lnTo>
                    <a:pt x="88" y="344"/>
                  </a:lnTo>
                  <a:lnTo>
                    <a:pt x="80" y="344"/>
                  </a:lnTo>
                  <a:lnTo>
                    <a:pt x="80" y="312"/>
                  </a:lnTo>
                  <a:lnTo>
                    <a:pt x="72" y="304"/>
                  </a:lnTo>
                  <a:lnTo>
                    <a:pt x="72" y="272"/>
                  </a:lnTo>
                  <a:lnTo>
                    <a:pt x="64" y="264"/>
                  </a:lnTo>
                  <a:lnTo>
                    <a:pt x="56" y="264"/>
                  </a:lnTo>
                  <a:lnTo>
                    <a:pt x="48" y="256"/>
                  </a:lnTo>
                  <a:lnTo>
                    <a:pt x="40" y="256"/>
                  </a:lnTo>
                  <a:lnTo>
                    <a:pt x="8" y="224"/>
                  </a:lnTo>
                  <a:lnTo>
                    <a:pt x="8" y="216"/>
                  </a:lnTo>
                  <a:lnTo>
                    <a:pt x="0" y="208"/>
                  </a:lnTo>
                  <a:lnTo>
                    <a:pt x="0" y="192"/>
                  </a:lnTo>
                  <a:lnTo>
                    <a:pt x="8" y="184"/>
                  </a:lnTo>
                  <a:lnTo>
                    <a:pt x="24" y="184"/>
                  </a:lnTo>
                  <a:lnTo>
                    <a:pt x="32" y="176"/>
                  </a:lnTo>
                  <a:lnTo>
                    <a:pt x="88" y="176"/>
                  </a:lnTo>
                  <a:lnTo>
                    <a:pt x="96" y="184"/>
                  </a:lnTo>
                  <a:lnTo>
                    <a:pt x="128" y="184"/>
                  </a:lnTo>
                  <a:lnTo>
                    <a:pt x="152" y="160"/>
                  </a:lnTo>
                  <a:lnTo>
                    <a:pt x="152" y="136"/>
                  </a:lnTo>
                  <a:lnTo>
                    <a:pt x="160" y="128"/>
                  </a:lnTo>
                  <a:lnTo>
                    <a:pt x="160" y="120"/>
                  </a:lnTo>
                  <a:lnTo>
                    <a:pt x="176" y="104"/>
                  </a:lnTo>
                  <a:lnTo>
                    <a:pt x="176" y="80"/>
                  </a:lnTo>
                  <a:lnTo>
                    <a:pt x="184" y="72"/>
                  </a:lnTo>
                  <a:lnTo>
                    <a:pt x="184" y="56"/>
                  </a:lnTo>
                  <a:lnTo>
                    <a:pt x="176" y="48"/>
                  </a:lnTo>
                  <a:lnTo>
                    <a:pt x="176" y="32"/>
                  </a:lnTo>
                  <a:lnTo>
                    <a:pt x="168" y="24"/>
                  </a:lnTo>
                  <a:lnTo>
                    <a:pt x="168" y="8"/>
                  </a:lnTo>
                  <a:lnTo>
                    <a:pt x="192" y="8"/>
                  </a:lnTo>
                  <a:lnTo>
                    <a:pt x="200" y="16"/>
                  </a:lnTo>
                  <a:lnTo>
                    <a:pt x="200" y="24"/>
                  </a:lnTo>
                  <a:lnTo>
                    <a:pt x="208" y="32"/>
                  </a:lnTo>
                  <a:lnTo>
                    <a:pt x="224" y="32"/>
                  </a:lnTo>
                  <a:lnTo>
                    <a:pt x="232" y="40"/>
                  </a:lnTo>
                  <a:lnTo>
                    <a:pt x="272" y="40"/>
                  </a:lnTo>
                  <a:lnTo>
                    <a:pt x="296" y="16"/>
                  </a:lnTo>
                  <a:lnTo>
                    <a:pt x="296" y="8"/>
                  </a:lnTo>
                  <a:lnTo>
                    <a:pt x="304" y="0"/>
                  </a:lnTo>
                  <a:close/>
                </a:path>
              </a:pathLst>
            </a:custGeom>
            <a:solidFill>
              <a:srgbClr val="C0C0C0">
                <a:alpha val="70195"/>
              </a:srgbClr>
            </a:solidFill>
            <a:ln w="12700">
              <a:noFill/>
              <a:round/>
              <a:headEnd/>
              <a:tailEnd/>
            </a:ln>
          </p:spPr>
          <p:txBody>
            <a:bodyPr/>
            <a:lstStyle/>
            <a:p>
              <a:endParaRPr lang="ja-JP" altLang="en-US"/>
            </a:p>
          </p:txBody>
        </p:sp>
        <p:sp>
          <p:nvSpPr>
            <p:cNvPr id="71" name="Freeform 73"/>
            <p:cNvSpPr>
              <a:spLocks noChangeAspect="1"/>
            </p:cNvSpPr>
            <p:nvPr/>
          </p:nvSpPr>
          <p:spPr bwMode="auto">
            <a:xfrm>
              <a:off x="2802" y="2816"/>
              <a:ext cx="248" cy="376"/>
            </a:xfrm>
            <a:custGeom>
              <a:avLst/>
              <a:gdLst>
                <a:gd name="T0" fmla="*/ 176 w 248"/>
                <a:gd name="T1" fmla="*/ 0 h 376"/>
                <a:gd name="T2" fmla="*/ 208 w 248"/>
                <a:gd name="T3" fmla="*/ 0 h 376"/>
                <a:gd name="T4" fmla="*/ 216 w 248"/>
                <a:gd name="T5" fmla="*/ 8 h 376"/>
                <a:gd name="T6" fmla="*/ 216 w 248"/>
                <a:gd name="T7" fmla="*/ 64 h 376"/>
                <a:gd name="T8" fmla="*/ 224 w 248"/>
                <a:gd name="T9" fmla="*/ 72 h 376"/>
                <a:gd name="T10" fmla="*/ 224 w 248"/>
                <a:gd name="T11" fmla="*/ 88 h 376"/>
                <a:gd name="T12" fmla="*/ 232 w 248"/>
                <a:gd name="T13" fmla="*/ 96 h 376"/>
                <a:gd name="T14" fmla="*/ 232 w 248"/>
                <a:gd name="T15" fmla="*/ 112 h 376"/>
                <a:gd name="T16" fmla="*/ 240 w 248"/>
                <a:gd name="T17" fmla="*/ 120 h 376"/>
                <a:gd name="T18" fmla="*/ 240 w 248"/>
                <a:gd name="T19" fmla="*/ 160 h 376"/>
                <a:gd name="T20" fmla="*/ 248 w 248"/>
                <a:gd name="T21" fmla="*/ 168 h 376"/>
                <a:gd name="T22" fmla="*/ 248 w 248"/>
                <a:gd name="T23" fmla="*/ 192 h 376"/>
                <a:gd name="T24" fmla="*/ 240 w 248"/>
                <a:gd name="T25" fmla="*/ 200 h 376"/>
                <a:gd name="T26" fmla="*/ 240 w 248"/>
                <a:gd name="T27" fmla="*/ 264 h 376"/>
                <a:gd name="T28" fmla="*/ 232 w 248"/>
                <a:gd name="T29" fmla="*/ 272 h 376"/>
                <a:gd name="T30" fmla="*/ 232 w 248"/>
                <a:gd name="T31" fmla="*/ 304 h 376"/>
                <a:gd name="T32" fmla="*/ 224 w 248"/>
                <a:gd name="T33" fmla="*/ 312 h 376"/>
                <a:gd name="T34" fmla="*/ 224 w 248"/>
                <a:gd name="T35" fmla="*/ 344 h 376"/>
                <a:gd name="T36" fmla="*/ 200 w 248"/>
                <a:gd name="T37" fmla="*/ 368 h 376"/>
                <a:gd name="T38" fmla="*/ 192 w 248"/>
                <a:gd name="T39" fmla="*/ 368 h 376"/>
                <a:gd name="T40" fmla="*/ 184 w 248"/>
                <a:gd name="T41" fmla="*/ 376 h 376"/>
                <a:gd name="T42" fmla="*/ 152 w 248"/>
                <a:gd name="T43" fmla="*/ 376 h 376"/>
                <a:gd name="T44" fmla="*/ 144 w 248"/>
                <a:gd name="T45" fmla="*/ 368 h 376"/>
                <a:gd name="T46" fmla="*/ 144 w 248"/>
                <a:gd name="T47" fmla="*/ 360 h 376"/>
                <a:gd name="T48" fmla="*/ 136 w 248"/>
                <a:gd name="T49" fmla="*/ 352 h 376"/>
                <a:gd name="T50" fmla="*/ 120 w 248"/>
                <a:gd name="T51" fmla="*/ 352 h 376"/>
                <a:gd name="T52" fmla="*/ 88 w 248"/>
                <a:gd name="T53" fmla="*/ 320 h 376"/>
                <a:gd name="T54" fmla="*/ 72 w 248"/>
                <a:gd name="T55" fmla="*/ 320 h 376"/>
                <a:gd name="T56" fmla="*/ 48 w 248"/>
                <a:gd name="T57" fmla="*/ 296 h 376"/>
                <a:gd name="T58" fmla="*/ 40 w 248"/>
                <a:gd name="T59" fmla="*/ 296 h 376"/>
                <a:gd name="T60" fmla="*/ 32 w 248"/>
                <a:gd name="T61" fmla="*/ 288 h 376"/>
                <a:gd name="T62" fmla="*/ 32 w 248"/>
                <a:gd name="T63" fmla="*/ 272 h 376"/>
                <a:gd name="T64" fmla="*/ 16 w 248"/>
                <a:gd name="T65" fmla="*/ 256 h 376"/>
                <a:gd name="T66" fmla="*/ 16 w 248"/>
                <a:gd name="T67" fmla="*/ 248 h 376"/>
                <a:gd name="T68" fmla="*/ 8 w 248"/>
                <a:gd name="T69" fmla="*/ 240 h 376"/>
                <a:gd name="T70" fmla="*/ 8 w 248"/>
                <a:gd name="T71" fmla="*/ 224 h 376"/>
                <a:gd name="T72" fmla="*/ 0 w 248"/>
                <a:gd name="T73" fmla="*/ 216 h 376"/>
                <a:gd name="T74" fmla="*/ 0 w 248"/>
                <a:gd name="T75" fmla="*/ 176 h 376"/>
                <a:gd name="T76" fmla="*/ 24 w 248"/>
                <a:gd name="T77" fmla="*/ 176 h 376"/>
                <a:gd name="T78" fmla="*/ 40 w 248"/>
                <a:gd name="T79" fmla="*/ 160 h 376"/>
                <a:gd name="T80" fmla="*/ 40 w 248"/>
                <a:gd name="T81" fmla="*/ 152 h 376"/>
                <a:gd name="T82" fmla="*/ 48 w 248"/>
                <a:gd name="T83" fmla="*/ 144 h 376"/>
                <a:gd name="T84" fmla="*/ 48 w 248"/>
                <a:gd name="T85" fmla="*/ 136 h 376"/>
                <a:gd name="T86" fmla="*/ 56 w 248"/>
                <a:gd name="T87" fmla="*/ 128 h 376"/>
                <a:gd name="T88" fmla="*/ 56 w 248"/>
                <a:gd name="T89" fmla="*/ 96 h 376"/>
                <a:gd name="T90" fmla="*/ 64 w 248"/>
                <a:gd name="T91" fmla="*/ 88 h 376"/>
                <a:gd name="T92" fmla="*/ 64 w 248"/>
                <a:gd name="T93" fmla="*/ 72 h 376"/>
                <a:gd name="T94" fmla="*/ 72 w 248"/>
                <a:gd name="T95" fmla="*/ 64 h 376"/>
                <a:gd name="T96" fmla="*/ 80 w 248"/>
                <a:gd name="T97" fmla="*/ 64 h 376"/>
                <a:gd name="T98" fmla="*/ 88 w 248"/>
                <a:gd name="T99" fmla="*/ 56 h 376"/>
                <a:gd name="T100" fmla="*/ 88 w 248"/>
                <a:gd name="T101" fmla="*/ 48 h 376"/>
                <a:gd name="T102" fmla="*/ 96 w 248"/>
                <a:gd name="T103" fmla="*/ 40 h 376"/>
                <a:gd name="T104" fmla="*/ 104 w 248"/>
                <a:gd name="T105" fmla="*/ 40 h 376"/>
                <a:gd name="T106" fmla="*/ 112 w 248"/>
                <a:gd name="T107" fmla="*/ 32 h 376"/>
                <a:gd name="T108" fmla="*/ 120 w 248"/>
                <a:gd name="T109" fmla="*/ 32 h 376"/>
                <a:gd name="T110" fmla="*/ 136 w 248"/>
                <a:gd name="T111" fmla="*/ 16 h 376"/>
                <a:gd name="T112" fmla="*/ 144 w 248"/>
                <a:gd name="T113" fmla="*/ 16 h 376"/>
                <a:gd name="T114" fmla="*/ 152 w 248"/>
                <a:gd name="T115" fmla="*/ 8 h 376"/>
                <a:gd name="T116" fmla="*/ 168 w 248"/>
                <a:gd name="T117" fmla="*/ 8 h 376"/>
                <a:gd name="T118" fmla="*/ 176 w 248"/>
                <a:gd name="T119" fmla="*/ 0 h 3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8"/>
                <a:gd name="T181" fmla="*/ 0 h 376"/>
                <a:gd name="T182" fmla="*/ 248 w 248"/>
                <a:gd name="T183" fmla="*/ 376 h 3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8" h="376">
                  <a:moveTo>
                    <a:pt x="176" y="0"/>
                  </a:moveTo>
                  <a:lnTo>
                    <a:pt x="208" y="0"/>
                  </a:lnTo>
                  <a:lnTo>
                    <a:pt x="216" y="8"/>
                  </a:lnTo>
                  <a:lnTo>
                    <a:pt x="216" y="64"/>
                  </a:lnTo>
                  <a:lnTo>
                    <a:pt x="224" y="72"/>
                  </a:lnTo>
                  <a:lnTo>
                    <a:pt x="224" y="88"/>
                  </a:lnTo>
                  <a:lnTo>
                    <a:pt x="232" y="96"/>
                  </a:lnTo>
                  <a:lnTo>
                    <a:pt x="232" y="112"/>
                  </a:lnTo>
                  <a:lnTo>
                    <a:pt x="240" y="120"/>
                  </a:lnTo>
                  <a:lnTo>
                    <a:pt x="240" y="160"/>
                  </a:lnTo>
                  <a:lnTo>
                    <a:pt x="248" y="168"/>
                  </a:lnTo>
                  <a:lnTo>
                    <a:pt x="248" y="192"/>
                  </a:lnTo>
                  <a:lnTo>
                    <a:pt x="240" y="200"/>
                  </a:lnTo>
                  <a:lnTo>
                    <a:pt x="240" y="264"/>
                  </a:lnTo>
                  <a:lnTo>
                    <a:pt x="232" y="272"/>
                  </a:lnTo>
                  <a:lnTo>
                    <a:pt x="232" y="304"/>
                  </a:lnTo>
                  <a:lnTo>
                    <a:pt x="224" y="312"/>
                  </a:lnTo>
                  <a:lnTo>
                    <a:pt x="224" y="344"/>
                  </a:lnTo>
                  <a:lnTo>
                    <a:pt x="200" y="368"/>
                  </a:lnTo>
                  <a:lnTo>
                    <a:pt x="192" y="368"/>
                  </a:lnTo>
                  <a:lnTo>
                    <a:pt x="184" y="376"/>
                  </a:lnTo>
                  <a:lnTo>
                    <a:pt x="152" y="376"/>
                  </a:lnTo>
                  <a:lnTo>
                    <a:pt x="144" y="368"/>
                  </a:lnTo>
                  <a:lnTo>
                    <a:pt x="144" y="360"/>
                  </a:lnTo>
                  <a:lnTo>
                    <a:pt x="136" y="352"/>
                  </a:lnTo>
                  <a:lnTo>
                    <a:pt x="120" y="352"/>
                  </a:lnTo>
                  <a:lnTo>
                    <a:pt x="88" y="320"/>
                  </a:lnTo>
                  <a:lnTo>
                    <a:pt x="72" y="320"/>
                  </a:lnTo>
                  <a:lnTo>
                    <a:pt x="48" y="296"/>
                  </a:lnTo>
                  <a:lnTo>
                    <a:pt x="40" y="296"/>
                  </a:lnTo>
                  <a:lnTo>
                    <a:pt x="32" y="288"/>
                  </a:lnTo>
                  <a:lnTo>
                    <a:pt x="32" y="272"/>
                  </a:lnTo>
                  <a:lnTo>
                    <a:pt x="16" y="256"/>
                  </a:lnTo>
                  <a:lnTo>
                    <a:pt x="16" y="248"/>
                  </a:lnTo>
                  <a:lnTo>
                    <a:pt x="8" y="240"/>
                  </a:lnTo>
                  <a:lnTo>
                    <a:pt x="8" y="224"/>
                  </a:lnTo>
                  <a:lnTo>
                    <a:pt x="0" y="216"/>
                  </a:lnTo>
                  <a:lnTo>
                    <a:pt x="0" y="176"/>
                  </a:lnTo>
                  <a:lnTo>
                    <a:pt x="24" y="176"/>
                  </a:lnTo>
                  <a:lnTo>
                    <a:pt x="40" y="160"/>
                  </a:lnTo>
                  <a:lnTo>
                    <a:pt x="40" y="152"/>
                  </a:lnTo>
                  <a:lnTo>
                    <a:pt x="48" y="144"/>
                  </a:lnTo>
                  <a:lnTo>
                    <a:pt x="48" y="136"/>
                  </a:lnTo>
                  <a:lnTo>
                    <a:pt x="56" y="128"/>
                  </a:lnTo>
                  <a:lnTo>
                    <a:pt x="56" y="96"/>
                  </a:lnTo>
                  <a:lnTo>
                    <a:pt x="64" y="88"/>
                  </a:lnTo>
                  <a:lnTo>
                    <a:pt x="64" y="72"/>
                  </a:lnTo>
                  <a:lnTo>
                    <a:pt x="72" y="64"/>
                  </a:lnTo>
                  <a:lnTo>
                    <a:pt x="80" y="64"/>
                  </a:lnTo>
                  <a:lnTo>
                    <a:pt x="88" y="56"/>
                  </a:lnTo>
                  <a:lnTo>
                    <a:pt x="88" y="48"/>
                  </a:lnTo>
                  <a:lnTo>
                    <a:pt x="96" y="40"/>
                  </a:lnTo>
                  <a:lnTo>
                    <a:pt x="104" y="40"/>
                  </a:lnTo>
                  <a:lnTo>
                    <a:pt x="112" y="32"/>
                  </a:lnTo>
                  <a:lnTo>
                    <a:pt x="120" y="32"/>
                  </a:lnTo>
                  <a:lnTo>
                    <a:pt x="136" y="16"/>
                  </a:lnTo>
                  <a:lnTo>
                    <a:pt x="144" y="16"/>
                  </a:lnTo>
                  <a:lnTo>
                    <a:pt x="152" y="8"/>
                  </a:lnTo>
                  <a:lnTo>
                    <a:pt x="168" y="8"/>
                  </a:lnTo>
                  <a:lnTo>
                    <a:pt x="176" y="0"/>
                  </a:lnTo>
                  <a:close/>
                </a:path>
              </a:pathLst>
            </a:custGeom>
            <a:solidFill>
              <a:srgbClr val="C0C0C0">
                <a:alpha val="70195"/>
              </a:srgbClr>
            </a:solidFill>
            <a:ln w="12700">
              <a:noFill/>
              <a:round/>
              <a:headEnd/>
              <a:tailEnd/>
            </a:ln>
          </p:spPr>
          <p:txBody>
            <a:bodyPr/>
            <a:lstStyle/>
            <a:p>
              <a:endParaRPr lang="ja-JP" altLang="en-US"/>
            </a:p>
          </p:txBody>
        </p:sp>
        <p:sp>
          <p:nvSpPr>
            <p:cNvPr id="72" name="Freeform 74"/>
            <p:cNvSpPr>
              <a:spLocks noChangeAspect="1"/>
            </p:cNvSpPr>
            <p:nvPr/>
          </p:nvSpPr>
          <p:spPr bwMode="auto">
            <a:xfrm>
              <a:off x="2186" y="2880"/>
              <a:ext cx="448" cy="368"/>
            </a:xfrm>
            <a:custGeom>
              <a:avLst/>
              <a:gdLst>
                <a:gd name="T0" fmla="*/ 144 w 448"/>
                <a:gd name="T1" fmla="*/ 0 h 368"/>
                <a:gd name="T2" fmla="*/ 176 w 448"/>
                <a:gd name="T3" fmla="*/ 24 h 368"/>
                <a:gd name="T4" fmla="*/ 184 w 448"/>
                <a:gd name="T5" fmla="*/ 48 h 368"/>
                <a:gd name="T6" fmla="*/ 168 w 448"/>
                <a:gd name="T7" fmla="*/ 72 h 368"/>
                <a:gd name="T8" fmla="*/ 160 w 448"/>
                <a:gd name="T9" fmla="*/ 96 h 368"/>
                <a:gd name="T10" fmla="*/ 160 w 448"/>
                <a:gd name="T11" fmla="*/ 112 h 368"/>
                <a:gd name="T12" fmla="*/ 232 w 448"/>
                <a:gd name="T13" fmla="*/ 104 h 368"/>
                <a:gd name="T14" fmla="*/ 256 w 448"/>
                <a:gd name="T15" fmla="*/ 96 h 368"/>
                <a:gd name="T16" fmla="*/ 264 w 448"/>
                <a:gd name="T17" fmla="*/ 80 h 368"/>
                <a:gd name="T18" fmla="*/ 288 w 448"/>
                <a:gd name="T19" fmla="*/ 72 h 368"/>
                <a:gd name="T20" fmla="*/ 320 w 448"/>
                <a:gd name="T21" fmla="*/ 64 h 368"/>
                <a:gd name="T22" fmla="*/ 368 w 448"/>
                <a:gd name="T23" fmla="*/ 72 h 368"/>
                <a:gd name="T24" fmla="*/ 376 w 448"/>
                <a:gd name="T25" fmla="*/ 88 h 368"/>
                <a:gd name="T26" fmla="*/ 416 w 448"/>
                <a:gd name="T27" fmla="*/ 120 h 368"/>
                <a:gd name="T28" fmla="*/ 432 w 448"/>
                <a:gd name="T29" fmla="*/ 128 h 368"/>
                <a:gd name="T30" fmla="*/ 440 w 448"/>
                <a:gd name="T31" fmla="*/ 168 h 368"/>
                <a:gd name="T32" fmla="*/ 448 w 448"/>
                <a:gd name="T33" fmla="*/ 208 h 368"/>
                <a:gd name="T34" fmla="*/ 408 w 448"/>
                <a:gd name="T35" fmla="*/ 224 h 368"/>
                <a:gd name="T36" fmla="*/ 384 w 448"/>
                <a:gd name="T37" fmla="*/ 240 h 368"/>
                <a:gd name="T38" fmla="*/ 376 w 448"/>
                <a:gd name="T39" fmla="*/ 256 h 368"/>
                <a:gd name="T40" fmla="*/ 368 w 448"/>
                <a:gd name="T41" fmla="*/ 280 h 368"/>
                <a:gd name="T42" fmla="*/ 352 w 448"/>
                <a:gd name="T43" fmla="*/ 304 h 368"/>
                <a:gd name="T44" fmla="*/ 336 w 448"/>
                <a:gd name="T45" fmla="*/ 312 h 368"/>
                <a:gd name="T46" fmla="*/ 304 w 448"/>
                <a:gd name="T47" fmla="*/ 328 h 368"/>
                <a:gd name="T48" fmla="*/ 288 w 448"/>
                <a:gd name="T49" fmla="*/ 336 h 368"/>
                <a:gd name="T50" fmla="*/ 264 w 448"/>
                <a:gd name="T51" fmla="*/ 344 h 368"/>
                <a:gd name="T52" fmla="*/ 248 w 448"/>
                <a:gd name="T53" fmla="*/ 352 h 368"/>
                <a:gd name="T54" fmla="*/ 232 w 448"/>
                <a:gd name="T55" fmla="*/ 360 h 368"/>
                <a:gd name="T56" fmla="*/ 200 w 448"/>
                <a:gd name="T57" fmla="*/ 368 h 368"/>
                <a:gd name="T58" fmla="*/ 144 w 448"/>
                <a:gd name="T59" fmla="*/ 352 h 368"/>
                <a:gd name="T60" fmla="*/ 120 w 448"/>
                <a:gd name="T61" fmla="*/ 336 h 368"/>
                <a:gd name="T62" fmla="*/ 104 w 448"/>
                <a:gd name="T63" fmla="*/ 328 h 368"/>
                <a:gd name="T64" fmla="*/ 80 w 448"/>
                <a:gd name="T65" fmla="*/ 312 h 368"/>
                <a:gd name="T66" fmla="*/ 40 w 448"/>
                <a:gd name="T67" fmla="*/ 288 h 368"/>
                <a:gd name="T68" fmla="*/ 16 w 448"/>
                <a:gd name="T69" fmla="*/ 280 h 368"/>
                <a:gd name="T70" fmla="*/ 0 w 448"/>
                <a:gd name="T71" fmla="*/ 272 h 368"/>
                <a:gd name="T72" fmla="*/ 8 w 448"/>
                <a:gd name="T73" fmla="*/ 256 h 368"/>
                <a:gd name="T74" fmla="*/ 16 w 448"/>
                <a:gd name="T75" fmla="*/ 240 h 368"/>
                <a:gd name="T76" fmla="*/ 24 w 448"/>
                <a:gd name="T77" fmla="*/ 224 h 368"/>
                <a:gd name="T78" fmla="*/ 40 w 448"/>
                <a:gd name="T79" fmla="*/ 168 h 368"/>
                <a:gd name="T80" fmla="*/ 56 w 448"/>
                <a:gd name="T81" fmla="*/ 144 h 368"/>
                <a:gd name="T82" fmla="*/ 64 w 448"/>
                <a:gd name="T83" fmla="*/ 120 h 368"/>
                <a:gd name="T84" fmla="*/ 72 w 448"/>
                <a:gd name="T85" fmla="*/ 88 h 368"/>
                <a:gd name="T86" fmla="*/ 80 w 448"/>
                <a:gd name="T87" fmla="*/ 64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368"/>
                <a:gd name="T134" fmla="*/ 448 w 448"/>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368">
                  <a:moveTo>
                    <a:pt x="80" y="0"/>
                  </a:moveTo>
                  <a:lnTo>
                    <a:pt x="144" y="0"/>
                  </a:lnTo>
                  <a:lnTo>
                    <a:pt x="168" y="24"/>
                  </a:lnTo>
                  <a:lnTo>
                    <a:pt x="176" y="24"/>
                  </a:lnTo>
                  <a:lnTo>
                    <a:pt x="184" y="32"/>
                  </a:lnTo>
                  <a:lnTo>
                    <a:pt x="184" y="48"/>
                  </a:lnTo>
                  <a:lnTo>
                    <a:pt x="168" y="64"/>
                  </a:lnTo>
                  <a:lnTo>
                    <a:pt x="168" y="72"/>
                  </a:lnTo>
                  <a:lnTo>
                    <a:pt x="160" y="80"/>
                  </a:lnTo>
                  <a:lnTo>
                    <a:pt x="160" y="96"/>
                  </a:lnTo>
                  <a:lnTo>
                    <a:pt x="152" y="104"/>
                  </a:lnTo>
                  <a:lnTo>
                    <a:pt x="160" y="112"/>
                  </a:lnTo>
                  <a:lnTo>
                    <a:pt x="224" y="112"/>
                  </a:lnTo>
                  <a:lnTo>
                    <a:pt x="232" y="104"/>
                  </a:lnTo>
                  <a:lnTo>
                    <a:pt x="248" y="104"/>
                  </a:lnTo>
                  <a:lnTo>
                    <a:pt x="256" y="96"/>
                  </a:lnTo>
                  <a:lnTo>
                    <a:pt x="256" y="88"/>
                  </a:lnTo>
                  <a:lnTo>
                    <a:pt x="264" y="80"/>
                  </a:lnTo>
                  <a:lnTo>
                    <a:pt x="280" y="80"/>
                  </a:lnTo>
                  <a:lnTo>
                    <a:pt x="288" y="72"/>
                  </a:lnTo>
                  <a:lnTo>
                    <a:pt x="312" y="72"/>
                  </a:lnTo>
                  <a:lnTo>
                    <a:pt x="320" y="64"/>
                  </a:lnTo>
                  <a:lnTo>
                    <a:pt x="368" y="64"/>
                  </a:lnTo>
                  <a:lnTo>
                    <a:pt x="368" y="72"/>
                  </a:lnTo>
                  <a:lnTo>
                    <a:pt x="376" y="80"/>
                  </a:lnTo>
                  <a:lnTo>
                    <a:pt x="376" y="88"/>
                  </a:lnTo>
                  <a:lnTo>
                    <a:pt x="408" y="120"/>
                  </a:lnTo>
                  <a:lnTo>
                    <a:pt x="416" y="120"/>
                  </a:lnTo>
                  <a:lnTo>
                    <a:pt x="424" y="128"/>
                  </a:lnTo>
                  <a:lnTo>
                    <a:pt x="432" y="128"/>
                  </a:lnTo>
                  <a:lnTo>
                    <a:pt x="440" y="136"/>
                  </a:lnTo>
                  <a:lnTo>
                    <a:pt x="440" y="168"/>
                  </a:lnTo>
                  <a:lnTo>
                    <a:pt x="448" y="176"/>
                  </a:lnTo>
                  <a:lnTo>
                    <a:pt x="448" y="208"/>
                  </a:lnTo>
                  <a:lnTo>
                    <a:pt x="424" y="208"/>
                  </a:lnTo>
                  <a:lnTo>
                    <a:pt x="408" y="224"/>
                  </a:lnTo>
                  <a:lnTo>
                    <a:pt x="400" y="224"/>
                  </a:lnTo>
                  <a:lnTo>
                    <a:pt x="384" y="240"/>
                  </a:lnTo>
                  <a:lnTo>
                    <a:pt x="384" y="248"/>
                  </a:lnTo>
                  <a:lnTo>
                    <a:pt x="376" y="256"/>
                  </a:lnTo>
                  <a:lnTo>
                    <a:pt x="376" y="272"/>
                  </a:lnTo>
                  <a:lnTo>
                    <a:pt x="368" y="280"/>
                  </a:lnTo>
                  <a:lnTo>
                    <a:pt x="368" y="288"/>
                  </a:lnTo>
                  <a:lnTo>
                    <a:pt x="352" y="304"/>
                  </a:lnTo>
                  <a:lnTo>
                    <a:pt x="344" y="304"/>
                  </a:lnTo>
                  <a:lnTo>
                    <a:pt x="336" y="312"/>
                  </a:lnTo>
                  <a:lnTo>
                    <a:pt x="320" y="312"/>
                  </a:lnTo>
                  <a:lnTo>
                    <a:pt x="304" y="328"/>
                  </a:lnTo>
                  <a:lnTo>
                    <a:pt x="296" y="328"/>
                  </a:lnTo>
                  <a:lnTo>
                    <a:pt x="288" y="336"/>
                  </a:lnTo>
                  <a:lnTo>
                    <a:pt x="272" y="336"/>
                  </a:lnTo>
                  <a:lnTo>
                    <a:pt x="264" y="344"/>
                  </a:lnTo>
                  <a:lnTo>
                    <a:pt x="256" y="344"/>
                  </a:lnTo>
                  <a:lnTo>
                    <a:pt x="248" y="352"/>
                  </a:lnTo>
                  <a:lnTo>
                    <a:pt x="240" y="352"/>
                  </a:lnTo>
                  <a:lnTo>
                    <a:pt x="232" y="360"/>
                  </a:lnTo>
                  <a:lnTo>
                    <a:pt x="208" y="360"/>
                  </a:lnTo>
                  <a:lnTo>
                    <a:pt x="200" y="368"/>
                  </a:lnTo>
                  <a:lnTo>
                    <a:pt x="160" y="368"/>
                  </a:lnTo>
                  <a:lnTo>
                    <a:pt x="144" y="352"/>
                  </a:lnTo>
                  <a:lnTo>
                    <a:pt x="136" y="352"/>
                  </a:lnTo>
                  <a:lnTo>
                    <a:pt x="120" y="336"/>
                  </a:lnTo>
                  <a:lnTo>
                    <a:pt x="112" y="336"/>
                  </a:lnTo>
                  <a:lnTo>
                    <a:pt x="104" y="328"/>
                  </a:lnTo>
                  <a:lnTo>
                    <a:pt x="96" y="328"/>
                  </a:lnTo>
                  <a:lnTo>
                    <a:pt x="80" y="312"/>
                  </a:lnTo>
                  <a:lnTo>
                    <a:pt x="64" y="312"/>
                  </a:lnTo>
                  <a:lnTo>
                    <a:pt x="40" y="288"/>
                  </a:lnTo>
                  <a:lnTo>
                    <a:pt x="24" y="288"/>
                  </a:lnTo>
                  <a:lnTo>
                    <a:pt x="16" y="280"/>
                  </a:lnTo>
                  <a:lnTo>
                    <a:pt x="8" y="280"/>
                  </a:lnTo>
                  <a:lnTo>
                    <a:pt x="0" y="272"/>
                  </a:lnTo>
                  <a:lnTo>
                    <a:pt x="0" y="264"/>
                  </a:lnTo>
                  <a:lnTo>
                    <a:pt x="8" y="256"/>
                  </a:lnTo>
                  <a:lnTo>
                    <a:pt x="8" y="248"/>
                  </a:lnTo>
                  <a:lnTo>
                    <a:pt x="16" y="240"/>
                  </a:lnTo>
                  <a:lnTo>
                    <a:pt x="16" y="232"/>
                  </a:lnTo>
                  <a:lnTo>
                    <a:pt x="24" y="224"/>
                  </a:lnTo>
                  <a:lnTo>
                    <a:pt x="24" y="184"/>
                  </a:lnTo>
                  <a:lnTo>
                    <a:pt x="40" y="168"/>
                  </a:lnTo>
                  <a:lnTo>
                    <a:pt x="40" y="160"/>
                  </a:lnTo>
                  <a:lnTo>
                    <a:pt x="56" y="144"/>
                  </a:lnTo>
                  <a:lnTo>
                    <a:pt x="56" y="128"/>
                  </a:lnTo>
                  <a:lnTo>
                    <a:pt x="64" y="120"/>
                  </a:lnTo>
                  <a:lnTo>
                    <a:pt x="64" y="96"/>
                  </a:lnTo>
                  <a:lnTo>
                    <a:pt x="72" y="88"/>
                  </a:lnTo>
                  <a:lnTo>
                    <a:pt x="72" y="72"/>
                  </a:lnTo>
                  <a:lnTo>
                    <a:pt x="80" y="64"/>
                  </a:lnTo>
                  <a:lnTo>
                    <a:pt x="80" y="0"/>
                  </a:lnTo>
                  <a:close/>
                </a:path>
              </a:pathLst>
            </a:custGeom>
            <a:solidFill>
              <a:srgbClr val="C0C0C0">
                <a:alpha val="70195"/>
              </a:srgbClr>
            </a:solidFill>
            <a:ln w="12700">
              <a:noFill/>
              <a:round/>
              <a:headEnd/>
              <a:tailEnd/>
            </a:ln>
          </p:spPr>
          <p:txBody>
            <a:bodyPr/>
            <a:lstStyle/>
            <a:p>
              <a:endParaRPr lang="ja-JP" altLang="en-US"/>
            </a:p>
          </p:txBody>
        </p:sp>
        <p:sp>
          <p:nvSpPr>
            <p:cNvPr id="73" name="Freeform 75"/>
            <p:cNvSpPr>
              <a:spLocks noChangeAspect="1"/>
            </p:cNvSpPr>
            <p:nvPr/>
          </p:nvSpPr>
          <p:spPr bwMode="auto">
            <a:xfrm>
              <a:off x="2866" y="2488"/>
              <a:ext cx="648" cy="576"/>
            </a:xfrm>
            <a:custGeom>
              <a:avLst/>
              <a:gdLst>
                <a:gd name="T0" fmla="*/ 456 w 648"/>
                <a:gd name="T1" fmla="*/ 0 h 576"/>
                <a:gd name="T2" fmla="*/ 464 w 648"/>
                <a:gd name="T3" fmla="*/ 24 h 576"/>
                <a:gd name="T4" fmla="*/ 480 w 648"/>
                <a:gd name="T5" fmla="*/ 32 h 576"/>
                <a:gd name="T6" fmla="*/ 488 w 648"/>
                <a:gd name="T7" fmla="*/ 56 h 576"/>
                <a:gd name="T8" fmla="*/ 496 w 648"/>
                <a:gd name="T9" fmla="*/ 80 h 576"/>
                <a:gd name="T10" fmla="*/ 536 w 648"/>
                <a:gd name="T11" fmla="*/ 88 h 576"/>
                <a:gd name="T12" fmla="*/ 592 w 648"/>
                <a:gd name="T13" fmla="*/ 80 h 576"/>
                <a:gd name="T14" fmla="*/ 616 w 648"/>
                <a:gd name="T15" fmla="*/ 152 h 576"/>
                <a:gd name="T16" fmla="*/ 632 w 648"/>
                <a:gd name="T17" fmla="*/ 160 h 576"/>
                <a:gd name="T18" fmla="*/ 624 w 648"/>
                <a:gd name="T19" fmla="*/ 192 h 576"/>
                <a:gd name="T20" fmla="*/ 632 w 648"/>
                <a:gd name="T21" fmla="*/ 264 h 576"/>
                <a:gd name="T22" fmla="*/ 640 w 648"/>
                <a:gd name="T23" fmla="*/ 296 h 576"/>
                <a:gd name="T24" fmla="*/ 648 w 648"/>
                <a:gd name="T25" fmla="*/ 320 h 576"/>
                <a:gd name="T26" fmla="*/ 640 w 648"/>
                <a:gd name="T27" fmla="*/ 368 h 576"/>
                <a:gd name="T28" fmla="*/ 608 w 648"/>
                <a:gd name="T29" fmla="*/ 400 h 576"/>
                <a:gd name="T30" fmla="*/ 592 w 648"/>
                <a:gd name="T31" fmla="*/ 392 h 576"/>
                <a:gd name="T32" fmla="*/ 568 w 648"/>
                <a:gd name="T33" fmla="*/ 408 h 576"/>
                <a:gd name="T34" fmla="*/ 560 w 648"/>
                <a:gd name="T35" fmla="*/ 424 h 576"/>
                <a:gd name="T36" fmla="*/ 544 w 648"/>
                <a:gd name="T37" fmla="*/ 456 h 576"/>
                <a:gd name="T38" fmla="*/ 536 w 648"/>
                <a:gd name="T39" fmla="*/ 496 h 576"/>
                <a:gd name="T40" fmla="*/ 544 w 648"/>
                <a:gd name="T41" fmla="*/ 544 h 576"/>
                <a:gd name="T42" fmla="*/ 488 w 648"/>
                <a:gd name="T43" fmla="*/ 552 h 576"/>
                <a:gd name="T44" fmla="*/ 464 w 648"/>
                <a:gd name="T45" fmla="*/ 560 h 576"/>
                <a:gd name="T46" fmla="*/ 440 w 648"/>
                <a:gd name="T47" fmla="*/ 568 h 576"/>
                <a:gd name="T48" fmla="*/ 408 w 648"/>
                <a:gd name="T49" fmla="*/ 576 h 576"/>
                <a:gd name="T50" fmla="*/ 336 w 648"/>
                <a:gd name="T51" fmla="*/ 568 h 576"/>
                <a:gd name="T52" fmla="*/ 304 w 648"/>
                <a:gd name="T53" fmla="*/ 560 h 576"/>
                <a:gd name="T54" fmla="*/ 280 w 648"/>
                <a:gd name="T55" fmla="*/ 544 h 576"/>
                <a:gd name="T56" fmla="*/ 256 w 648"/>
                <a:gd name="T57" fmla="*/ 536 h 576"/>
                <a:gd name="T58" fmla="*/ 232 w 648"/>
                <a:gd name="T59" fmla="*/ 520 h 576"/>
                <a:gd name="T60" fmla="*/ 208 w 648"/>
                <a:gd name="T61" fmla="*/ 512 h 576"/>
                <a:gd name="T62" fmla="*/ 184 w 648"/>
                <a:gd name="T63" fmla="*/ 496 h 576"/>
                <a:gd name="T64" fmla="*/ 176 w 648"/>
                <a:gd name="T65" fmla="*/ 448 h 576"/>
                <a:gd name="T66" fmla="*/ 168 w 648"/>
                <a:gd name="T67" fmla="*/ 424 h 576"/>
                <a:gd name="T68" fmla="*/ 160 w 648"/>
                <a:gd name="T69" fmla="*/ 400 h 576"/>
                <a:gd name="T70" fmla="*/ 152 w 648"/>
                <a:gd name="T71" fmla="*/ 336 h 576"/>
                <a:gd name="T72" fmla="*/ 112 w 648"/>
                <a:gd name="T73" fmla="*/ 328 h 576"/>
                <a:gd name="T74" fmla="*/ 88 w 648"/>
                <a:gd name="T75" fmla="*/ 336 h 576"/>
                <a:gd name="T76" fmla="*/ 72 w 648"/>
                <a:gd name="T77" fmla="*/ 344 h 576"/>
                <a:gd name="T78" fmla="*/ 48 w 648"/>
                <a:gd name="T79" fmla="*/ 360 h 576"/>
                <a:gd name="T80" fmla="*/ 32 w 648"/>
                <a:gd name="T81" fmla="*/ 368 h 576"/>
                <a:gd name="T82" fmla="*/ 24 w 648"/>
                <a:gd name="T83" fmla="*/ 320 h 576"/>
                <a:gd name="T84" fmla="*/ 8 w 648"/>
                <a:gd name="T85" fmla="*/ 288 h 576"/>
                <a:gd name="T86" fmla="*/ 0 w 648"/>
                <a:gd name="T87" fmla="*/ 240 h 576"/>
                <a:gd name="T88" fmla="*/ 72 w 648"/>
                <a:gd name="T89" fmla="*/ 248 h 576"/>
                <a:gd name="T90" fmla="*/ 80 w 648"/>
                <a:gd name="T91" fmla="*/ 264 h 576"/>
                <a:gd name="T92" fmla="*/ 120 w 648"/>
                <a:gd name="T93" fmla="*/ 216 h 576"/>
                <a:gd name="T94" fmla="*/ 128 w 648"/>
                <a:gd name="T95" fmla="*/ 160 h 576"/>
                <a:gd name="T96" fmla="*/ 176 w 648"/>
                <a:gd name="T97" fmla="*/ 152 h 576"/>
                <a:gd name="T98" fmla="*/ 200 w 648"/>
                <a:gd name="T99" fmla="*/ 136 h 576"/>
                <a:gd name="T100" fmla="*/ 208 w 648"/>
                <a:gd name="T101" fmla="*/ 112 h 576"/>
                <a:gd name="T102" fmla="*/ 224 w 648"/>
                <a:gd name="T103" fmla="*/ 104 h 576"/>
                <a:gd name="T104" fmla="*/ 232 w 648"/>
                <a:gd name="T105" fmla="*/ 88 h 576"/>
                <a:gd name="T106" fmla="*/ 256 w 648"/>
                <a:gd name="T107" fmla="*/ 80 h 576"/>
                <a:gd name="T108" fmla="*/ 272 w 648"/>
                <a:gd name="T109" fmla="*/ 72 h 576"/>
                <a:gd name="T110" fmla="*/ 304 w 648"/>
                <a:gd name="T111" fmla="*/ 48 h 576"/>
                <a:gd name="T112" fmla="*/ 336 w 648"/>
                <a:gd name="T113" fmla="*/ 32 h 576"/>
                <a:gd name="T114" fmla="*/ 384 w 648"/>
                <a:gd name="T115" fmla="*/ 24 h 576"/>
                <a:gd name="T116" fmla="*/ 400 w 648"/>
                <a:gd name="T117" fmla="*/ 16 h 576"/>
                <a:gd name="T118" fmla="*/ 416 w 648"/>
                <a:gd name="T119" fmla="*/ 8 h 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8"/>
                <a:gd name="T181" fmla="*/ 0 h 576"/>
                <a:gd name="T182" fmla="*/ 648 w 648"/>
                <a:gd name="T183" fmla="*/ 576 h 5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8" h="576">
                  <a:moveTo>
                    <a:pt x="424" y="0"/>
                  </a:moveTo>
                  <a:lnTo>
                    <a:pt x="456" y="0"/>
                  </a:lnTo>
                  <a:lnTo>
                    <a:pt x="464" y="8"/>
                  </a:lnTo>
                  <a:lnTo>
                    <a:pt x="464" y="24"/>
                  </a:lnTo>
                  <a:lnTo>
                    <a:pt x="472" y="32"/>
                  </a:lnTo>
                  <a:lnTo>
                    <a:pt x="480" y="32"/>
                  </a:lnTo>
                  <a:lnTo>
                    <a:pt x="488" y="40"/>
                  </a:lnTo>
                  <a:lnTo>
                    <a:pt x="488" y="56"/>
                  </a:lnTo>
                  <a:lnTo>
                    <a:pt x="496" y="64"/>
                  </a:lnTo>
                  <a:lnTo>
                    <a:pt x="496" y="80"/>
                  </a:lnTo>
                  <a:lnTo>
                    <a:pt x="504" y="88"/>
                  </a:lnTo>
                  <a:lnTo>
                    <a:pt x="536" y="88"/>
                  </a:lnTo>
                  <a:lnTo>
                    <a:pt x="544" y="80"/>
                  </a:lnTo>
                  <a:lnTo>
                    <a:pt x="592" y="80"/>
                  </a:lnTo>
                  <a:lnTo>
                    <a:pt x="592" y="128"/>
                  </a:lnTo>
                  <a:lnTo>
                    <a:pt x="616" y="152"/>
                  </a:lnTo>
                  <a:lnTo>
                    <a:pt x="624" y="152"/>
                  </a:lnTo>
                  <a:lnTo>
                    <a:pt x="632" y="160"/>
                  </a:lnTo>
                  <a:lnTo>
                    <a:pt x="632" y="184"/>
                  </a:lnTo>
                  <a:lnTo>
                    <a:pt x="624" y="192"/>
                  </a:lnTo>
                  <a:lnTo>
                    <a:pt x="624" y="256"/>
                  </a:lnTo>
                  <a:lnTo>
                    <a:pt x="632" y="264"/>
                  </a:lnTo>
                  <a:lnTo>
                    <a:pt x="632" y="288"/>
                  </a:lnTo>
                  <a:lnTo>
                    <a:pt x="640" y="296"/>
                  </a:lnTo>
                  <a:lnTo>
                    <a:pt x="640" y="312"/>
                  </a:lnTo>
                  <a:lnTo>
                    <a:pt x="648" y="320"/>
                  </a:lnTo>
                  <a:lnTo>
                    <a:pt x="648" y="360"/>
                  </a:lnTo>
                  <a:lnTo>
                    <a:pt x="640" y="368"/>
                  </a:lnTo>
                  <a:lnTo>
                    <a:pt x="640" y="400"/>
                  </a:lnTo>
                  <a:lnTo>
                    <a:pt x="608" y="400"/>
                  </a:lnTo>
                  <a:lnTo>
                    <a:pt x="600" y="392"/>
                  </a:lnTo>
                  <a:lnTo>
                    <a:pt x="592" y="392"/>
                  </a:lnTo>
                  <a:lnTo>
                    <a:pt x="576" y="408"/>
                  </a:lnTo>
                  <a:lnTo>
                    <a:pt x="568" y="408"/>
                  </a:lnTo>
                  <a:lnTo>
                    <a:pt x="560" y="416"/>
                  </a:lnTo>
                  <a:lnTo>
                    <a:pt x="560" y="424"/>
                  </a:lnTo>
                  <a:lnTo>
                    <a:pt x="544" y="440"/>
                  </a:lnTo>
                  <a:lnTo>
                    <a:pt x="544" y="456"/>
                  </a:lnTo>
                  <a:lnTo>
                    <a:pt x="536" y="464"/>
                  </a:lnTo>
                  <a:lnTo>
                    <a:pt x="536" y="496"/>
                  </a:lnTo>
                  <a:lnTo>
                    <a:pt x="544" y="504"/>
                  </a:lnTo>
                  <a:lnTo>
                    <a:pt x="544" y="544"/>
                  </a:lnTo>
                  <a:lnTo>
                    <a:pt x="496" y="544"/>
                  </a:lnTo>
                  <a:lnTo>
                    <a:pt x="488" y="552"/>
                  </a:lnTo>
                  <a:lnTo>
                    <a:pt x="472" y="552"/>
                  </a:lnTo>
                  <a:lnTo>
                    <a:pt x="464" y="560"/>
                  </a:lnTo>
                  <a:lnTo>
                    <a:pt x="448" y="560"/>
                  </a:lnTo>
                  <a:lnTo>
                    <a:pt x="440" y="568"/>
                  </a:lnTo>
                  <a:lnTo>
                    <a:pt x="416" y="568"/>
                  </a:lnTo>
                  <a:lnTo>
                    <a:pt x="408" y="576"/>
                  </a:lnTo>
                  <a:lnTo>
                    <a:pt x="344" y="576"/>
                  </a:lnTo>
                  <a:lnTo>
                    <a:pt x="336" y="568"/>
                  </a:lnTo>
                  <a:lnTo>
                    <a:pt x="312" y="568"/>
                  </a:lnTo>
                  <a:lnTo>
                    <a:pt x="304" y="560"/>
                  </a:lnTo>
                  <a:lnTo>
                    <a:pt x="296" y="560"/>
                  </a:lnTo>
                  <a:lnTo>
                    <a:pt x="280" y="544"/>
                  </a:lnTo>
                  <a:lnTo>
                    <a:pt x="264" y="544"/>
                  </a:lnTo>
                  <a:lnTo>
                    <a:pt x="256" y="536"/>
                  </a:lnTo>
                  <a:lnTo>
                    <a:pt x="248" y="536"/>
                  </a:lnTo>
                  <a:lnTo>
                    <a:pt x="232" y="520"/>
                  </a:lnTo>
                  <a:lnTo>
                    <a:pt x="216" y="520"/>
                  </a:lnTo>
                  <a:lnTo>
                    <a:pt x="208" y="512"/>
                  </a:lnTo>
                  <a:lnTo>
                    <a:pt x="184" y="512"/>
                  </a:lnTo>
                  <a:lnTo>
                    <a:pt x="184" y="496"/>
                  </a:lnTo>
                  <a:lnTo>
                    <a:pt x="176" y="488"/>
                  </a:lnTo>
                  <a:lnTo>
                    <a:pt x="176" y="448"/>
                  </a:lnTo>
                  <a:lnTo>
                    <a:pt x="168" y="440"/>
                  </a:lnTo>
                  <a:lnTo>
                    <a:pt x="168" y="424"/>
                  </a:lnTo>
                  <a:lnTo>
                    <a:pt x="160" y="416"/>
                  </a:lnTo>
                  <a:lnTo>
                    <a:pt x="160" y="400"/>
                  </a:lnTo>
                  <a:lnTo>
                    <a:pt x="152" y="392"/>
                  </a:lnTo>
                  <a:lnTo>
                    <a:pt x="152" y="336"/>
                  </a:lnTo>
                  <a:lnTo>
                    <a:pt x="144" y="328"/>
                  </a:lnTo>
                  <a:lnTo>
                    <a:pt x="112" y="328"/>
                  </a:lnTo>
                  <a:lnTo>
                    <a:pt x="104" y="336"/>
                  </a:lnTo>
                  <a:lnTo>
                    <a:pt x="88" y="336"/>
                  </a:lnTo>
                  <a:lnTo>
                    <a:pt x="80" y="344"/>
                  </a:lnTo>
                  <a:lnTo>
                    <a:pt x="72" y="344"/>
                  </a:lnTo>
                  <a:lnTo>
                    <a:pt x="56" y="360"/>
                  </a:lnTo>
                  <a:lnTo>
                    <a:pt x="48" y="360"/>
                  </a:lnTo>
                  <a:lnTo>
                    <a:pt x="40" y="368"/>
                  </a:lnTo>
                  <a:lnTo>
                    <a:pt x="32" y="368"/>
                  </a:lnTo>
                  <a:lnTo>
                    <a:pt x="24" y="360"/>
                  </a:lnTo>
                  <a:lnTo>
                    <a:pt x="24" y="320"/>
                  </a:lnTo>
                  <a:lnTo>
                    <a:pt x="8" y="304"/>
                  </a:lnTo>
                  <a:lnTo>
                    <a:pt x="8" y="288"/>
                  </a:lnTo>
                  <a:lnTo>
                    <a:pt x="0" y="280"/>
                  </a:lnTo>
                  <a:lnTo>
                    <a:pt x="0" y="240"/>
                  </a:lnTo>
                  <a:lnTo>
                    <a:pt x="64" y="240"/>
                  </a:lnTo>
                  <a:lnTo>
                    <a:pt x="72" y="248"/>
                  </a:lnTo>
                  <a:lnTo>
                    <a:pt x="72" y="256"/>
                  </a:lnTo>
                  <a:lnTo>
                    <a:pt x="80" y="264"/>
                  </a:lnTo>
                  <a:lnTo>
                    <a:pt x="120" y="224"/>
                  </a:lnTo>
                  <a:lnTo>
                    <a:pt x="120" y="216"/>
                  </a:lnTo>
                  <a:lnTo>
                    <a:pt x="128" y="208"/>
                  </a:lnTo>
                  <a:lnTo>
                    <a:pt x="128" y="160"/>
                  </a:lnTo>
                  <a:lnTo>
                    <a:pt x="136" y="152"/>
                  </a:lnTo>
                  <a:lnTo>
                    <a:pt x="176" y="152"/>
                  </a:lnTo>
                  <a:lnTo>
                    <a:pt x="192" y="136"/>
                  </a:lnTo>
                  <a:lnTo>
                    <a:pt x="200" y="136"/>
                  </a:lnTo>
                  <a:lnTo>
                    <a:pt x="208" y="128"/>
                  </a:lnTo>
                  <a:lnTo>
                    <a:pt x="208" y="112"/>
                  </a:lnTo>
                  <a:lnTo>
                    <a:pt x="216" y="104"/>
                  </a:lnTo>
                  <a:lnTo>
                    <a:pt x="224" y="104"/>
                  </a:lnTo>
                  <a:lnTo>
                    <a:pt x="232" y="96"/>
                  </a:lnTo>
                  <a:lnTo>
                    <a:pt x="232" y="88"/>
                  </a:lnTo>
                  <a:lnTo>
                    <a:pt x="240" y="80"/>
                  </a:lnTo>
                  <a:lnTo>
                    <a:pt x="256" y="80"/>
                  </a:lnTo>
                  <a:lnTo>
                    <a:pt x="264" y="72"/>
                  </a:lnTo>
                  <a:lnTo>
                    <a:pt x="272" y="72"/>
                  </a:lnTo>
                  <a:lnTo>
                    <a:pt x="296" y="48"/>
                  </a:lnTo>
                  <a:lnTo>
                    <a:pt x="304" y="48"/>
                  </a:lnTo>
                  <a:lnTo>
                    <a:pt x="320" y="32"/>
                  </a:lnTo>
                  <a:lnTo>
                    <a:pt x="336" y="32"/>
                  </a:lnTo>
                  <a:lnTo>
                    <a:pt x="344" y="24"/>
                  </a:lnTo>
                  <a:lnTo>
                    <a:pt x="384" y="24"/>
                  </a:lnTo>
                  <a:lnTo>
                    <a:pt x="392" y="16"/>
                  </a:lnTo>
                  <a:lnTo>
                    <a:pt x="400" y="16"/>
                  </a:lnTo>
                  <a:lnTo>
                    <a:pt x="408" y="8"/>
                  </a:lnTo>
                  <a:lnTo>
                    <a:pt x="416" y="8"/>
                  </a:lnTo>
                  <a:lnTo>
                    <a:pt x="424" y="0"/>
                  </a:lnTo>
                  <a:close/>
                </a:path>
              </a:pathLst>
            </a:custGeom>
            <a:solidFill>
              <a:srgbClr val="C0C0C0">
                <a:alpha val="70195"/>
              </a:srgbClr>
            </a:solidFill>
            <a:ln w="12700">
              <a:noFill/>
              <a:round/>
              <a:headEnd/>
              <a:tailEnd/>
            </a:ln>
          </p:spPr>
          <p:txBody>
            <a:bodyPr/>
            <a:lstStyle/>
            <a:p>
              <a:endParaRPr lang="ja-JP" altLang="en-US"/>
            </a:p>
          </p:txBody>
        </p:sp>
        <p:sp>
          <p:nvSpPr>
            <p:cNvPr id="74" name="Freeform 76"/>
            <p:cNvSpPr>
              <a:spLocks noChangeAspect="1"/>
            </p:cNvSpPr>
            <p:nvPr/>
          </p:nvSpPr>
          <p:spPr bwMode="auto">
            <a:xfrm>
              <a:off x="834" y="2520"/>
              <a:ext cx="432" cy="408"/>
            </a:xfrm>
            <a:custGeom>
              <a:avLst/>
              <a:gdLst>
                <a:gd name="T0" fmla="*/ 168 w 432"/>
                <a:gd name="T1" fmla="*/ 0 h 408"/>
                <a:gd name="T2" fmla="*/ 192 w 432"/>
                <a:gd name="T3" fmla="*/ 16 h 408"/>
                <a:gd name="T4" fmla="*/ 224 w 432"/>
                <a:gd name="T5" fmla="*/ 24 h 408"/>
                <a:gd name="T6" fmla="*/ 248 w 432"/>
                <a:gd name="T7" fmla="*/ 40 h 408"/>
                <a:gd name="T8" fmla="*/ 272 w 432"/>
                <a:gd name="T9" fmla="*/ 48 h 408"/>
                <a:gd name="T10" fmla="*/ 296 w 432"/>
                <a:gd name="T11" fmla="*/ 64 h 408"/>
                <a:gd name="T12" fmla="*/ 328 w 432"/>
                <a:gd name="T13" fmla="*/ 88 h 408"/>
                <a:gd name="T14" fmla="*/ 352 w 432"/>
                <a:gd name="T15" fmla="*/ 96 h 408"/>
                <a:gd name="T16" fmla="*/ 360 w 432"/>
                <a:gd name="T17" fmla="*/ 80 h 408"/>
                <a:gd name="T18" fmla="*/ 376 w 432"/>
                <a:gd name="T19" fmla="*/ 72 h 408"/>
                <a:gd name="T20" fmla="*/ 384 w 432"/>
                <a:gd name="T21" fmla="*/ 104 h 408"/>
                <a:gd name="T22" fmla="*/ 400 w 432"/>
                <a:gd name="T23" fmla="*/ 144 h 408"/>
                <a:gd name="T24" fmla="*/ 432 w 432"/>
                <a:gd name="T25" fmla="*/ 152 h 408"/>
                <a:gd name="T26" fmla="*/ 424 w 432"/>
                <a:gd name="T27" fmla="*/ 200 h 408"/>
                <a:gd name="T28" fmla="*/ 416 w 432"/>
                <a:gd name="T29" fmla="*/ 240 h 408"/>
                <a:gd name="T30" fmla="*/ 408 w 432"/>
                <a:gd name="T31" fmla="*/ 304 h 408"/>
                <a:gd name="T32" fmla="*/ 400 w 432"/>
                <a:gd name="T33" fmla="*/ 336 h 408"/>
                <a:gd name="T34" fmla="*/ 384 w 432"/>
                <a:gd name="T35" fmla="*/ 344 h 408"/>
                <a:gd name="T36" fmla="*/ 376 w 432"/>
                <a:gd name="T37" fmla="*/ 368 h 408"/>
                <a:gd name="T38" fmla="*/ 368 w 432"/>
                <a:gd name="T39" fmla="*/ 384 h 408"/>
                <a:gd name="T40" fmla="*/ 360 w 432"/>
                <a:gd name="T41" fmla="*/ 408 h 408"/>
                <a:gd name="T42" fmla="*/ 312 w 432"/>
                <a:gd name="T43" fmla="*/ 384 h 408"/>
                <a:gd name="T44" fmla="*/ 304 w 432"/>
                <a:gd name="T45" fmla="*/ 360 h 408"/>
                <a:gd name="T46" fmla="*/ 296 w 432"/>
                <a:gd name="T47" fmla="*/ 336 h 408"/>
                <a:gd name="T48" fmla="*/ 280 w 432"/>
                <a:gd name="T49" fmla="*/ 328 h 408"/>
                <a:gd name="T50" fmla="*/ 232 w 432"/>
                <a:gd name="T51" fmla="*/ 336 h 408"/>
                <a:gd name="T52" fmla="*/ 200 w 432"/>
                <a:gd name="T53" fmla="*/ 344 h 408"/>
                <a:gd name="T54" fmla="*/ 176 w 432"/>
                <a:gd name="T55" fmla="*/ 336 h 408"/>
                <a:gd name="T56" fmla="*/ 152 w 432"/>
                <a:gd name="T57" fmla="*/ 280 h 408"/>
                <a:gd name="T58" fmla="*/ 144 w 432"/>
                <a:gd name="T59" fmla="*/ 232 h 408"/>
                <a:gd name="T60" fmla="*/ 120 w 432"/>
                <a:gd name="T61" fmla="*/ 240 h 408"/>
                <a:gd name="T62" fmla="*/ 112 w 432"/>
                <a:gd name="T63" fmla="*/ 264 h 408"/>
                <a:gd name="T64" fmla="*/ 88 w 432"/>
                <a:gd name="T65" fmla="*/ 296 h 408"/>
                <a:gd name="T66" fmla="*/ 56 w 432"/>
                <a:gd name="T67" fmla="*/ 232 h 408"/>
                <a:gd name="T68" fmla="*/ 48 w 432"/>
                <a:gd name="T69" fmla="*/ 200 h 408"/>
                <a:gd name="T70" fmla="*/ 0 w 432"/>
                <a:gd name="T71" fmla="*/ 168 h 408"/>
                <a:gd name="T72" fmla="*/ 24 w 432"/>
                <a:gd name="T73" fmla="*/ 104 h 408"/>
                <a:gd name="T74" fmla="*/ 48 w 432"/>
                <a:gd name="T75" fmla="*/ 96 h 408"/>
                <a:gd name="T76" fmla="*/ 72 w 432"/>
                <a:gd name="T77" fmla="*/ 88 h 408"/>
                <a:gd name="T78" fmla="*/ 96 w 432"/>
                <a:gd name="T79" fmla="*/ 72 h 408"/>
                <a:gd name="T80" fmla="*/ 112 w 432"/>
                <a:gd name="T81" fmla="*/ 64 h 408"/>
                <a:gd name="T82" fmla="*/ 136 w 432"/>
                <a:gd name="T83" fmla="*/ 48 h 408"/>
                <a:gd name="T84" fmla="*/ 152 w 432"/>
                <a:gd name="T85" fmla="*/ 40 h 408"/>
                <a:gd name="T86" fmla="*/ 160 w 432"/>
                <a:gd name="T87" fmla="*/ 0 h 4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408"/>
                <a:gd name="T134" fmla="*/ 432 w 432"/>
                <a:gd name="T135" fmla="*/ 408 h 4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408">
                  <a:moveTo>
                    <a:pt x="160" y="0"/>
                  </a:moveTo>
                  <a:lnTo>
                    <a:pt x="168" y="0"/>
                  </a:lnTo>
                  <a:lnTo>
                    <a:pt x="184" y="16"/>
                  </a:lnTo>
                  <a:lnTo>
                    <a:pt x="192" y="16"/>
                  </a:lnTo>
                  <a:lnTo>
                    <a:pt x="200" y="24"/>
                  </a:lnTo>
                  <a:lnTo>
                    <a:pt x="224" y="24"/>
                  </a:lnTo>
                  <a:lnTo>
                    <a:pt x="240" y="40"/>
                  </a:lnTo>
                  <a:lnTo>
                    <a:pt x="248" y="40"/>
                  </a:lnTo>
                  <a:lnTo>
                    <a:pt x="256" y="48"/>
                  </a:lnTo>
                  <a:lnTo>
                    <a:pt x="272" y="48"/>
                  </a:lnTo>
                  <a:lnTo>
                    <a:pt x="288" y="64"/>
                  </a:lnTo>
                  <a:lnTo>
                    <a:pt x="296" y="64"/>
                  </a:lnTo>
                  <a:lnTo>
                    <a:pt x="320" y="88"/>
                  </a:lnTo>
                  <a:lnTo>
                    <a:pt x="328" y="88"/>
                  </a:lnTo>
                  <a:lnTo>
                    <a:pt x="336" y="96"/>
                  </a:lnTo>
                  <a:lnTo>
                    <a:pt x="352" y="96"/>
                  </a:lnTo>
                  <a:lnTo>
                    <a:pt x="360" y="88"/>
                  </a:lnTo>
                  <a:lnTo>
                    <a:pt x="360" y="80"/>
                  </a:lnTo>
                  <a:lnTo>
                    <a:pt x="368" y="72"/>
                  </a:lnTo>
                  <a:lnTo>
                    <a:pt x="376" y="72"/>
                  </a:lnTo>
                  <a:lnTo>
                    <a:pt x="384" y="80"/>
                  </a:lnTo>
                  <a:lnTo>
                    <a:pt x="384" y="104"/>
                  </a:lnTo>
                  <a:lnTo>
                    <a:pt x="400" y="120"/>
                  </a:lnTo>
                  <a:lnTo>
                    <a:pt x="400" y="144"/>
                  </a:lnTo>
                  <a:lnTo>
                    <a:pt x="408" y="152"/>
                  </a:lnTo>
                  <a:lnTo>
                    <a:pt x="432" y="152"/>
                  </a:lnTo>
                  <a:lnTo>
                    <a:pt x="432" y="192"/>
                  </a:lnTo>
                  <a:lnTo>
                    <a:pt x="424" y="200"/>
                  </a:lnTo>
                  <a:lnTo>
                    <a:pt x="424" y="232"/>
                  </a:lnTo>
                  <a:lnTo>
                    <a:pt x="416" y="240"/>
                  </a:lnTo>
                  <a:lnTo>
                    <a:pt x="416" y="296"/>
                  </a:lnTo>
                  <a:lnTo>
                    <a:pt x="408" y="304"/>
                  </a:lnTo>
                  <a:lnTo>
                    <a:pt x="408" y="328"/>
                  </a:lnTo>
                  <a:lnTo>
                    <a:pt x="400" y="336"/>
                  </a:lnTo>
                  <a:lnTo>
                    <a:pt x="392" y="336"/>
                  </a:lnTo>
                  <a:lnTo>
                    <a:pt x="384" y="344"/>
                  </a:lnTo>
                  <a:lnTo>
                    <a:pt x="384" y="360"/>
                  </a:lnTo>
                  <a:lnTo>
                    <a:pt x="376" y="368"/>
                  </a:lnTo>
                  <a:lnTo>
                    <a:pt x="376" y="376"/>
                  </a:lnTo>
                  <a:lnTo>
                    <a:pt x="368" y="384"/>
                  </a:lnTo>
                  <a:lnTo>
                    <a:pt x="368" y="400"/>
                  </a:lnTo>
                  <a:lnTo>
                    <a:pt x="360" y="408"/>
                  </a:lnTo>
                  <a:lnTo>
                    <a:pt x="336" y="408"/>
                  </a:lnTo>
                  <a:lnTo>
                    <a:pt x="312" y="384"/>
                  </a:lnTo>
                  <a:lnTo>
                    <a:pt x="312" y="368"/>
                  </a:lnTo>
                  <a:lnTo>
                    <a:pt x="304" y="360"/>
                  </a:lnTo>
                  <a:lnTo>
                    <a:pt x="304" y="344"/>
                  </a:lnTo>
                  <a:lnTo>
                    <a:pt x="296" y="336"/>
                  </a:lnTo>
                  <a:lnTo>
                    <a:pt x="288" y="336"/>
                  </a:lnTo>
                  <a:lnTo>
                    <a:pt x="280" y="328"/>
                  </a:lnTo>
                  <a:lnTo>
                    <a:pt x="240" y="328"/>
                  </a:lnTo>
                  <a:lnTo>
                    <a:pt x="232" y="336"/>
                  </a:lnTo>
                  <a:lnTo>
                    <a:pt x="208" y="336"/>
                  </a:lnTo>
                  <a:lnTo>
                    <a:pt x="200" y="344"/>
                  </a:lnTo>
                  <a:lnTo>
                    <a:pt x="184" y="344"/>
                  </a:lnTo>
                  <a:lnTo>
                    <a:pt x="176" y="336"/>
                  </a:lnTo>
                  <a:lnTo>
                    <a:pt x="176" y="304"/>
                  </a:lnTo>
                  <a:lnTo>
                    <a:pt x="152" y="280"/>
                  </a:lnTo>
                  <a:lnTo>
                    <a:pt x="152" y="240"/>
                  </a:lnTo>
                  <a:lnTo>
                    <a:pt x="144" y="232"/>
                  </a:lnTo>
                  <a:lnTo>
                    <a:pt x="128" y="232"/>
                  </a:lnTo>
                  <a:lnTo>
                    <a:pt x="120" y="240"/>
                  </a:lnTo>
                  <a:lnTo>
                    <a:pt x="120" y="256"/>
                  </a:lnTo>
                  <a:lnTo>
                    <a:pt x="112" y="264"/>
                  </a:lnTo>
                  <a:lnTo>
                    <a:pt x="112" y="272"/>
                  </a:lnTo>
                  <a:lnTo>
                    <a:pt x="88" y="296"/>
                  </a:lnTo>
                  <a:lnTo>
                    <a:pt x="56" y="296"/>
                  </a:lnTo>
                  <a:lnTo>
                    <a:pt x="56" y="232"/>
                  </a:lnTo>
                  <a:lnTo>
                    <a:pt x="48" y="224"/>
                  </a:lnTo>
                  <a:lnTo>
                    <a:pt x="48" y="200"/>
                  </a:lnTo>
                  <a:lnTo>
                    <a:pt x="16" y="168"/>
                  </a:lnTo>
                  <a:lnTo>
                    <a:pt x="0" y="168"/>
                  </a:lnTo>
                  <a:lnTo>
                    <a:pt x="0" y="128"/>
                  </a:lnTo>
                  <a:lnTo>
                    <a:pt x="24" y="104"/>
                  </a:lnTo>
                  <a:lnTo>
                    <a:pt x="40" y="104"/>
                  </a:lnTo>
                  <a:lnTo>
                    <a:pt x="48" y="96"/>
                  </a:lnTo>
                  <a:lnTo>
                    <a:pt x="64" y="96"/>
                  </a:lnTo>
                  <a:lnTo>
                    <a:pt x="72" y="88"/>
                  </a:lnTo>
                  <a:lnTo>
                    <a:pt x="80" y="88"/>
                  </a:lnTo>
                  <a:lnTo>
                    <a:pt x="96" y="72"/>
                  </a:lnTo>
                  <a:lnTo>
                    <a:pt x="104" y="72"/>
                  </a:lnTo>
                  <a:lnTo>
                    <a:pt x="112" y="64"/>
                  </a:lnTo>
                  <a:lnTo>
                    <a:pt x="120" y="64"/>
                  </a:lnTo>
                  <a:lnTo>
                    <a:pt x="136" y="48"/>
                  </a:lnTo>
                  <a:lnTo>
                    <a:pt x="144" y="48"/>
                  </a:lnTo>
                  <a:lnTo>
                    <a:pt x="152" y="40"/>
                  </a:lnTo>
                  <a:lnTo>
                    <a:pt x="152" y="8"/>
                  </a:lnTo>
                  <a:lnTo>
                    <a:pt x="160" y="0"/>
                  </a:lnTo>
                  <a:close/>
                </a:path>
              </a:pathLst>
            </a:custGeom>
            <a:solidFill>
              <a:srgbClr val="C0C0C0">
                <a:alpha val="70195"/>
              </a:srgbClr>
            </a:solidFill>
            <a:ln w="12700">
              <a:noFill/>
              <a:round/>
              <a:headEnd/>
              <a:tailEnd/>
            </a:ln>
          </p:spPr>
          <p:txBody>
            <a:bodyPr/>
            <a:lstStyle/>
            <a:p>
              <a:endParaRPr lang="ja-JP" altLang="en-US"/>
            </a:p>
          </p:txBody>
        </p:sp>
        <p:sp>
          <p:nvSpPr>
            <p:cNvPr id="75" name="Freeform 77"/>
            <p:cNvSpPr>
              <a:spLocks noChangeAspect="1"/>
            </p:cNvSpPr>
            <p:nvPr/>
          </p:nvSpPr>
          <p:spPr bwMode="auto">
            <a:xfrm>
              <a:off x="2178" y="3344"/>
              <a:ext cx="240" cy="208"/>
            </a:xfrm>
            <a:custGeom>
              <a:avLst/>
              <a:gdLst>
                <a:gd name="T0" fmla="*/ 144 w 240"/>
                <a:gd name="T1" fmla="*/ 0 h 208"/>
                <a:gd name="T2" fmla="*/ 152 w 240"/>
                <a:gd name="T3" fmla="*/ 0 h 208"/>
                <a:gd name="T4" fmla="*/ 160 w 240"/>
                <a:gd name="T5" fmla="*/ 8 h 208"/>
                <a:gd name="T6" fmla="*/ 160 w 240"/>
                <a:gd name="T7" fmla="*/ 16 h 208"/>
                <a:gd name="T8" fmla="*/ 168 w 240"/>
                <a:gd name="T9" fmla="*/ 24 h 208"/>
                <a:gd name="T10" fmla="*/ 216 w 240"/>
                <a:gd name="T11" fmla="*/ 24 h 208"/>
                <a:gd name="T12" fmla="*/ 224 w 240"/>
                <a:gd name="T13" fmla="*/ 32 h 208"/>
                <a:gd name="T14" fmla="*/ 232 w 240"/>
                <a:gd name="T15" fmla="*/ 32 h 208"/>
                <a:gd name="T16" fmla="*/ 240 w 240"/>
                <a:gd name="T17" fmla="*/ 40 h 208"/>
                <a:gd name="T18" fmla="*/ 240 w 240"/>
                <a:gd name="T19" fmla="*/ 120 h 208"/>
                <a:gd name="T20" fmla="*/ 224 w 240"/>
                <a:gd name="T21" fmla="*/ 136 h 208"/>
                <a:gd name="T22" fmla="*/ 224 w 240"/>
                <a:gd name="T23" fmla="*/ 152 h 208"/>
                <a:gd name="T24" fmla="*/ 200 w 240"/>
                <a:gd name="T25" fmla="*/ 176 h 208"/>
                <a:gd name="T26" fmla="*/ 192 w 240"/>
                <a:gd name="T27" fmla="*/ 176 h 208"/>
                <a:gd name="T28" fmla="*/ 184 w 240"/>
                <a:gd name="T29" fmla="*/ 184 h 208"/>
                <a:gd name="T30" fmla="*/ 160 w 240"/>
                <a:gd name="T31" fmla="*/ 184 h 208"/>
                <a:gd name="T32" fmla="*/ 152 w 240"/>
                <a:gd name="T33" fmla="*/ 192 h 208"/>
                <a:gd name="T34" fmla="*/ 136 w 240"/>
                <a:gd name="T35" fmla="*/ 192 h 208"/>
                <a:gd name="T36" fmla="*/ 128 w 240"/>
                <a:gd name="T37" fmla="*/ 200 h 208"/>
                <a:gd name="T38" fmla="*/ 112 w 240"/>
                <a:gd name="T39" fmla="*/ 200 h 208"/>
                <a:gd name="T40" fmla="*/ 104 w 240"/>
                <a:gd name="T41" fmla="*/ 208 h 208"/>
                <a:gd name="T42" fmla="*/ 64 w 240"/>
                <a:gd name="T43" fmla="*/ 208 h 208"/>
                <a:gd name="T44" fmla="*/ 48 w 240"/>
                <a:gd name="T45" fmla="*/ 192 h 208"/>
                <a:gd name="T46" fmla="*/ 40 w 240"/>
                <a:gd name="T47" fmla="*/ 192 h 208"/>
                <a:gd name="T48" fmla="*/ 40 w 240"/>
                <a:gd name="T49" fmla="*/ 184 h 208"/>
                <a:gd name="T50" fmla="*/ 32 w 240"/>
                <a:gd name="T51" fmla="*/ 176 h 208"/>
                <a:gd name="T52" fmla="*/ 24 w 240"/>
                <a:gd name="T53" fmla="*/ 176 h 208"/>
                <a:gd name="T54" fmla="*/ 8 w 240"/>
                <a:gd name="T55" fmla="*/ 160 h 208"/>
                <a:gd name="T56" fmla="*/ 8 w 240"/>
                <a:gd name="T57" fmla="*/ 144 h 208"/>
                <a:gd name="T58" fmla="*/ 0 w 240"/>
                <a:gd name="T59" fmla="*/ 136 h 208"/>
                <a:gd name="T60" fmla="*/ 0 w 240"/>
                <a:gd name="T61" fmla="*/ 80 h 208"/>
                <a:gd name="T62" fmla="*/ 8 w 240"/>
                <a:gd name="T63" fmla="*/ 72 h 208"/>
                <a:gd name="T64" fmla="*/ 16 w 240"/>
                <a:gd name="T65" fmla="*/ 72 h 208"/>
                <a:gd name="T66" fmla="*/ 24 w 240"/>
                <a:gd name="T67" fmla="*/ 64 h 208"/>
                <a:gd name="T68" fmla="*/ 32 w 240"/>
                <a:gd name="T69" fmla="*/ 64 h 208"/>
                <a:gd name="T70" fmla="*/ 48 w 240"/>
                <a:gd name="T71" fmla="*/ 48 h 208"/>
                <a:gd name="T72" fmla="*/ 48 w 240"/>
                <a:gd name="T73" fmla="*/ 32 h 208"/>
                <a:gd name="T74" fmla="*/ 56 w 240"/>
                <a:gd name="T75" fmla="*/ 24 h 208"/>
                <a:gd name="T76" fmla="*/ 104 w 240"/>
                <a:gd name="T77" fmla="*/ 24 h 208"/>
                <a:gd name="T78" fmla="*/ 112 w 240"/>
                <a:gd name="T79" fmla="*/ 16 h 208"/>
                <a:gd name="T80" fmla="*/ 128 w 240"/>
                <a:gd name="T81" fmla="*/ 16 h 208"/>
                <a:gd name="T82" fmla="*/ 144 w 240"/>
                <a:gd name="T83" fmla="*/ 0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08"/>
                <a:gd name="T128" fmla="*/ 240 w 240"/>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08">
                  <a:moveTo>
                    <a:pt x="144" y="0"/>
                  </a:moveTo>
                  <a:lnTo>
                    <a:pt x="152" y="0"/>
                  </a:lnTo>
                  <a:lnTo>
                    <a:pt x="160" y="8"/>
                  </a:lnTo>
                  <a:lnTo>
                    <a:pt x="160" y="16"/>
                  </a:lnTo>
                  <a:lnTo>
                    <a:pt x="168" y="24"/>
                  </a:lnTo>
                  <a:lnTo>
                    <a:pt x="216" y="24"/>
                  </a:lnTo>
                  <a:lnTo>
                    <a:pt x="224" y="32"/>
                  </a:lnTo>
                  <a:lnTo>
                    <a:pt x="232" y="32"/>
                  </a:lnTo>
                  <a:lnTo>
                    <a:pt x="240" y="40"/>
                  </a:lnTo>
                  <a:lnTo>
                    <a:pt x="240" y="120"/>
                  </a:lnTo>
                  <a:lnTo>
                    <a:pt x="224" y="136"/>
                  </a:lnTo>
                  <a:lnTo>
                    <a:pt x="224" y="152"/>
                  </a:lnTo>
                  <a:lnTo>
                    <a:pt x="200" y="176"/>
                  </a:lnTo>
                  <a:lnTo>
                    <a:pt x="192" y="176"/>
                  </a:lnTo>
                  <a:lnTo>
                    <a:pt x="184" y="184"/>
                  </a:lnTo>
                  <a:lnTo>
                    <a:pt x="160" y="184"/>
                  </a:lnTo>
                  <a:lnTo>
                    <a:pt x="152" y="192"/>
                  </a:lnTo>
                  <a:lnTo>
                    <a:pt x="136" y="192"/>
                  </a:lnTo>
                  <a:lnTo>
                    <a:pt x="128" y="200"/>
                  </a:lnTo>
                  <a:lnTo>
                    <a:pt x="112" y="200"/>
                  </a:lnTo>
                  <a:lnTo>
                    <a:pt x="104" y="208"/>
                  </a:lnTo>
                  <a:lnTo>
                    <a:pt x="64" y="208"/>
                  </a:lnTo>
                  <a:lnTo>
                    <a:pt x="48" y="192"/>
                  </a:lnTo>
                  <a:lnTo>
                    <a:pt x="40" y="192"/>
                  </a:lnTo>
                  <a:lnTo>
                    <a:pt x="40" y="184"/>
                  </a:lnTo>
                  <a:lnTo>
                    <a:pt x="32" y="176"/>
                  </a:lnTo>
                  <a:lnTo>
                    <a:pt x="24" y="176"/>
                  </a:lnTo>
                  <a:lnTo>
                    <a:pt x="8" y="160"/>
                  </a:lnTo>
                  <a:lnTo>
                    <a:pt x="8" y="144"/>
                  </a:lnTo>
                  <a:lnTo>
                    <a:pt x="0" y="136"/>
                  </a:lnTo>
                  <a:lnTo>
                    <a:pt x="0" y="80"/>
                  </a:lnTo>
                  <a:lnTo>
                    <a:pt x="8" y="72"/>
                  </a:lnTo>
                  <a:lnTo>
                    <a:pt x="16" y="72"/>
                  </a:lnTo>
                  <a:lnTo>
                    <a:pt x="24" y="64"/>
                  </a:lnTo>
                  <a:lnTo>
                    <a:pt x="32" y="64"/>
                  </a:lnTo>
                  <a:lnTo>
                    <a:pt x="48" y="48"/>
                  </a:lnTo>
                  <a:lnTo>
                    <a:pt x="48" y="32"/>
                  </a:lnTo>
                  <a:lnTo>
                    <a:pt x="56" y="24"/>
                  </a:lnTo>
                  <a:lnTo>
                    <a:pt x="104" y="24"/>
                  </a:lnTo>
                  <a:lnTo>
                    <a:pt x="112" y="16"/>
                  </a:lnTo>
                  <a:lnTo>
                    <a:pt x="128" y="16"/>
                  </a:lnTo>
                  <a:lnTo>
                    <a:pt x="144" y="0"/>
                  </a:lnTo>
                  <a:close/>
                </a:path>
              </a:pathLst>
            </a:custGeom>
            <a:solidFill>
              <a:srgbClr val="C0C0C0">
                <a:alpha val="70195"/>
              </a:srgbClr>
            </a:solidFill>
            <a:ln w="12700">
              <a:noFill/>
              <a:round/>
              <a:headEnd/>
              <a:tailEnd/>
            </a:ln>
          </p:spPr>
          <p:txBody>
            <a:bodyPr/>
            <a:lstStyle/>
            <a:p>
              <a:endParaRPr lang="ja-JP" altLang="en-US"/>
            </a:p>
          </p:txBody>
        </p:sp>
        <p:sp>
          <p:nvSpPr>
            <p:cNvPr id="76" name="Freeform 78"/>
            <p:cNvSpPr>
              <a:spLocks noChangeAspect="1"/>
            </p:cNvSpPr>
            <p:nvPr/>
          </p:nvSpPr>
          <p:spPr bwMode="auto">
            <a:xfrm>
              <a:off x="2130" y="3536"/>
              <a:ext cx="496" cy="352"/>
            </a:xfrm>
            <a:custGeom>
              <a:avLst/>
              <a:gdLst>
                <a:gd name="T0" fmla="*/ 96 w 496"/>
                <a:gd name="T1" fmla="*/ 0 h 352"/>
                <a:gd name="T2" fmla="*/ 128 w 496"/>
                <a:gd name="T3" fmla="*/ 16 h 352"/>
                <a:gd name="T4" fmla="*/ 136 w 496"/>
                <a:gd name="T5" fmla="*/ 48 h 352"/>
                <a:gd name="T6" fmla="*/ 144 w 496"/>
                <a:gd name="T7" fmla="*/ 72 h 352"/>
                <a:gd name="T8" fmla="*/ 168 w 496"/>
                <a:gd name="T9" fmla="*/ 88 h 352"/>
                <a:gd name="T10" fmla="*/ 184 w 496"/>
                <a:gd name="T11" fmla="*/ 96 h 352"/>
                <a:gd name="T12" fmla="*/ 224 w 496"/>
                <a:gd name="T13" fmla="*/ 72 h 352"/>
                <a:gd name="T14" fmla="*/ 264 w 496"/>
                <a:gd name="T15" fmla="*/ 80 h 352"/>
                <a:gd name="T16" fmla="*/ 272 w 496"/>
                <a:gd name="T17" fmla="*/ 96 h 352"/>
                <a:gd name="T18" fmla="*/ 280 w 496"/>
                <a:gd name="T19" fmla="*/ 128 h 352"/>
                <a:gd name="T20" fmla="*/ 288 w 496"/>
                <a:gd name="T21" fmla="*/ 160 h 352"/>
                <a:gd name="T22" fmla="*/ 296 w 496"/>
                <a:gd name="T23" fmla="*/ 200 h 352"/>
                <a:gd name="T24" fmla="*/ 320 w 496"/>
                <a:gd name="T25" fmla="*/ 232 h 352"/>
                <a:gd name="T26" fmla="*/ 328 w 496"/>
                <a:gd name="T27" fmla="*/ 248 h 352"/>
                <a:gd name="T28" fmla="*/ 352 w 496"/>
                <a:gd name="T29" fmla="*/ 256 h 352"/>
                <a:gd name="T30" fmla="*/ 368 w 496"/>
                <a:gd name="T31" fmla="*/ 264 h 352"/>
                <a:gd name="T32" fmla="*/ 392 w 496"/>
                <a:gd name="T33" fmla="*/ 272 h 352"/>
                <a:gd name="T34" fmla="*/ 424 w 496"/>
                <a:gd name="T35" fmla="*/ 280 h 352"/>
                <a:gd name="T36" fmla="*/ 472 w 496"/>
                <a:gd name="T37" fmla="*/ 272 h 352"/>
                <a:gd name="T38" fmla="*/ 496 w 496"/>
                <a:gd name="T39" fmla="*/ 280 h 352"/>
                <a:gd name="T40" fmla="*/ 480 w 496"/>
                <a:gd name="T41" fmla="*/ 304 h 352"/>
                <a:gd name="T42" fmla="*/ 472 w 496"/>
                <a:gd name="T43" fmla="*/ 320 h 352"/>
                <a:gd name="T44" fmla="*/ 464 w 496"/>
                <a:gd name="T45" fmla="*/ 336 h 352"/>
                <a:gd name="T46" fmla="*/ 432 w 496"/>
                <a:gd name="T47" fmla="*/ 352 h 352"/>
                <a:gd name="T48" fmla="*/ 384 w 496"/>
                <a:gd name="T49" fmla="*/ 344 h 352"/>
                <a:gd name="T50" fmla="*/ 344 w 496"/>
                <a:gd name="T51" fmla="*/ 336 h 352"/>
                <a:gd name="T52" fmla="*/ 296 w 496"/>
                <a:gd name="T53" fmla="*/ 328 h 352"/>
                <a:gd name="T54" fmla="*/ 288 w 496"/>
                <a:gd name="T55" fmla="*/ 312 h 352"/>
                <a:gd name="T56" fmla="*/ 264 w 496"/>
                <a:gd name="T57" fmla="*/ 304 h 352"/>
                <a:gd name="T58" fmla="*/ 224 w 496"/>
                <a:gd name="T59" fmla="*/ 280 h 352"/>
                <a:gd name="T60" fmla="*/ 208 w 496"/>
                <a:gd name="T61" fmla="*/ 256 h 352"/>
                <a:gd name="T62" fmla="*/ 184 w 496"/>
                <a:gd name="T63" fmla="*/ 248 h 352"/>
                <a:gd name="T64" fmla="*/ 144 w 496"/>
                <a:gd name="T65" fmla="*/ 224 h 352"/>
                <a:gd name="T66" fmla="*/ 136 w 496"/>
                <a:gd name="T67" fmla="*/ 208 h 352"/>
                <a:gd name="T68" fmla="*/ 120 w 496"/>
                <a:gd name="T69" fmla="*/ 200 h 352"/>
                <a:gd name="T70" fmla="*/ 88 w 496"/>
                <a:gd name="T71" fmla="*/ 176 h 352"/>
                <a:gd name="T72" fmla="*/ 80 w 496"/>
                <a:gd name="T73" fmla="*/ 160 h 352"/>
                <a:gd name="T74" fmla="*/ 56 w 496"/>
                <a:gd name="T75" fmla="*/ 152 h 352"/>
                <a:gd name="T76" fmla="*/ 40 w 496"/>
                <a:gd name="T77" fmla="*/ 144 h 352"/>
                <a:gd name="T78" fmla="*/ 32 w 496"/>
                <a:gd name="T79" fmla="*/ 128 h 352"/>
                <a:gd name="T80" fmla="*/ 32 w 496"/>
                <a:gd name="T81" fmla="*/ 64 h 352"/>
                <a:gd name="T82" fmla="*/ 40 w 496"/>
                <a:gd name="T83" fmla="*/ 48 h 352"/>
                <a:gd name="T84" fmla="*/ 56 w 496"/>
                <a:gd name="T85" fmla="*/ 40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6"/>
                <a:gd name="T130" fmla="*/ 0 h 352"/>
                <a:gd name="T131" fmla="*/ 496 w 496"/>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6" h="352">
                  <a:moveTo>
                    <a:pt x="56" y="0"/>
                  </a:moveTo>
                  <a:lnTo>
                    <a:pt x="96" y="0"/>
                  </a:lnTo>
                  <a:lnTo>
                    <a:pt x="112" y="16"/>
                  </a:lnTo>
                  <a:lnTo>
                    <a:pt x="128" y="16"/>
                  </a:lnTo>
                  <a:lnTo>
                    <a:pt x="128" y="40"/>
                  </a:lnTo>
                  <a:lnTo>
                    <a:pt x="136" y="48"/>
                  </a:lnTo>
                  <a:lnTo>
                    <a:pt x="136" y="64"/>
                  </a:lnTo>
                  <a:lnTo>
                    <a:pt x="144" y="72"/>
                  </a:lnTo>
                  <a:lnTo>
                    <a:pt x="152" y="72"/>
                  </a:lnTo>
                  <a:lnTo>
                    <a:pt x="168" y="88"/>
                  </a:lnTo>
                  <a:lnTo>
                    <a:pt x="176" y="88"/>
                  </a:lnTo>
                  <a:lnTo>
                    <a:pt x="184" y="96"/>
                  </a:lnTo>
                  <a:lnTo>
                    <a:pt x="200" y="96"/>
                  </a:lnTo>
                  <a:lnTo>
                    <a:pt x="224" y="72"/>
                  </a:lnTo>
                  <a:lnTo>
                    <a:pt x="256" y="72"/>
                  </a:lnTo>
                  <a:lnTo>
                    <a:pt x="264" y="80"/>
                  </a:lnTo>
                  <a:lnTo>
                    <a:pt x="264" y="88"/>
                  </a:lnTo>
                  <a:lnTo>
                    <a:pt x="272" y="96"/>
                  </a:lnTo>
                  <a:lnTo>
                    <a:pt x="272" y="120"/>
                  </a:lnTo>
                  <a:lnTo>
                    <a:pt x="280" y="128"/>
                  </a:lnTo>
                  <a:lnTo>
                    <a:pt x="280" y="152"/>
                  </a:lnTo>
                  <a:lnTo>
                    <a:pt x="288" y="160"/>
                  </a:lnTo>
                  <a:lnTo>
                    <a:pt x="288" y="192"/>
                  </a:lnTo>
                  <a:lnTo>
                    <a:pt x="296" y="200"/>
                  </a:lnTo>
                  <a:lnTo>
                    <a:pt x="296" y="208"/>
                  </a:lnTo>
                  <a:lnTo>
                    <a:pt x="320" y="232"/>
                  </a:lnTo>
                  <a:lnTo>
                    <a:pt x="320" y="240"/>
                  </a:lnTo>
                  <a:lnTo>
                    <a:pt x="328" y="248"/>
                  </a:lnTo>
                  <a:lnTo>
                    <a:pt x="344" y="248"/>
                  </a:lnTo>
                  <a:lnTo>
                    <a:pt x="352" y="256"/>
                  </a:lnTo>
                  <a:lnTo>
                    <a:pt x="360" y="256"/>
                  </a:lnTo>
                  <a:lnTo>
                    <a:pt x="368" y="264"/>
                  </a:lnTo>
                  <a:lnTo>
                    <a:pt x="384" y="264"/>
                  </a:lnTo>
                  <a:lnTo>
                    <a:pt x="392" y="272"/>
                  </a:lnTo>
                  <a:lnTo>
                    <a:pt x="416" y="272"/>
                  </a:lnTo>
                  <a:lnTo>
                    <a:pt x="424" y="280"/>
                  </a:lnTo>
                  <a:lnTo>
                    <a:pt x="464" y="280"/>
                  </a:lnTo>
                  <a:lnTo>
                    <a:pt x="472" y="272"/>
                  </a:lnTo>
                  <a:lnTo>
                    <a:pt x="488" y="272"/>
                  </a:lnTo>
                  <a:lnTo>
                    <a:pt x="496" y="280"/>
                  </a:lnTo>
                  <a:lnTo>
                    <a:pt x="480" y="296"/>
                  </a:lnTo>
                  <a:lnTo>
                    <a:pt x="480" y="304"/>
                  </a:lnTo>
                  <a:lnTo>
                    <a:pt x="472" y="312"/>
                  </a:lnTo>
                  <a:lnTo>
                    <a:pt x="472" y="320"/>
                  </a:lnTo>
                  <a:lnTo>
                    <a:pt x="464" y="328"/>
                  </a:lnTo>
                  <a:lnTo>
                    <a:pt x="464" y="336"/>
                  </a:lnTo>
                  <a:lnTo>
                    <a:pt x="448" y="352"/>
                  </a:lnTo>
                  <a:lnTo>
                    <a:pt x="432" y="352"/>
                  </a:lnTo>
                  <a:lnTo>
                    <a:pt x="424" y="344"/>
                  </a:lnTo>
                  <a:lnTo>
                    <a:pt x="384" y="344"/>
                  </a:lnTo>
                  <a:lnTo>
                    <a:pt x="376" y="336"/>
                  </a:lnTo>
                  <a:lnTo>
                    <a:pt x="344" y="336"/>
                  </a:lnTo>
                  <a:lnTo>
                    <a:pt x="336" y="328"/>
                  </a:lnTo>
                  <a:lnTo>
                    <a:pt x="296" y="328"/>
                  </a:lnTo>
                  <a:lnTo>
                    <a:pt x="288" y="320"/>
                  </a:lnTo>
                  <a:lnTo>
                    <a:pt x="288" y="312"/>
                  </a:lnTo>
                  <a:lnTo>
                    <a:pt x="280" y="304"/>
                  </a:lnTo>
                  <a:lnTo>
                    <a:pt x="264" y="304"/>
                  </a:lnTo>
                  <a:lnTo>
                    <a:pt x="240" y="280"/>
                  </a:lnTo>
                  <a:lnTo>
                    <a:pt x="224" y="280"/>
                  </a:lnTo>
                  <a:lnTo>
                    <a:pt x="208" y="264"/>
                  </a:lnTo>
                  <a:lnTo>
                    <a:pt x="208" y="256"/>
                  </a:lnTo>
                  <a:lnTo>
                    <a:pt x="200" y="248"/>
                  </a:lnTo>
                  <a:lnTo>
                    <a:pt x="184" y="248"/>
                  </a:lnTo>
                  <a:lnTo>
                    <a:pt x="160" y="224"/>
                  </a:lnTo>
                  <a:lnTo>
                    <a:pt x="144" y="224"/>
                  </a:lnTo>
                  <a:lnTo>
                    <a:pt x="136" y="216"/>
                  </a:lnTo>
                  <a:lnTo>
                    <a:pt x="136" y="208"/>
                  </a:lnTo>
                  <a:lnTo>
                    <a:pt x="128" y="200"/>
                  </a:lnTo>
                  <a:lnTo>
                    <a:pt x="120" y="200"/>
                  </a:lnTo>
                  <a:lnTo>
                    <a:pt x="96" y="176"/>
                  </a:lnTo>
                  <a:lnTo>
                    <a:pt x="88" y="176"/>
                  </a:lnTo>
                  <a:lnTo>
                    <a:pt x="80" y="168"/>
                  </a:lnTo>
                  <a:lnTo>
                    <a:pt x="80" y="160"/>
                  </a:lnTo>
                  <a:lnTo>
                    <a:pt x="72" y="152"/>
                  </a:lnTo>
                  <a:lnTo>
                    <a:pt x="56" y="152"/>
                  </a:lnTo>
                  <a:lnTo>
                    <a:pt x="48" y="144"/>
                  </a:lnTo>
                  <a:lnTo>
                    <a:pt x="40" y="144"/>
                  </a:lnTo>
                  <a:lnTo>
                    <a:pt x="32" y="136"/>
                  </a:lnTo>
                  <a:lnTo>
                    <a:pt x="32" y="128"/>
                  </a:lnTo>
                  <a:lnTo>
                    <a:pt x="0" y="96"/>
                  </a:lnTo>
                  <a:lnTo>
                    <a:pt x="32" y="64"/>
                  </a:lnTo>
                  <a:lnTo>
                    <a:pt x="32" y="56"/>
                  </a:lnTo>
                  <a:lnTo>
                    <a:pt x="40" y="48"/>
                  </a:lnTo>
                  <a:lnTo>
                    <a:pt x="48" y="48"/>
                  </a:lnTo>
                  <a:lnTo>
                    <a:pt x="56" y="40"/>
                  </a:lnTo>
                  <a:lnTo>
                    <a:pt x="56" y="0"/>
                  </a:lnTo>
                  <a:close/>
                </a:path>
              </a:pathLst>
            </a:custGeom>
            <a:solidFill>
              <a:srgbClr val="C0C0C0">
                <a:alpha val="70195"/>
              </a:srgbClr>
            </a:solidFill>
            <a:ln w="12700">
              <a:noFill/>
              <a:round/>
              <a:headEnd/>
              <a:tailEnd/>
            </a:ln>
          </p:spPr>
          <p:txBody>
            <a:bodyPr/>
            <a:lstStyle/>
            <a:p>
              <a:endParaRPr lang="ja-JP" altLang="en-US"/>
            </a:p>
          </p:txBody>
        </p:sp>
        <p:sp>
          <p:nvSpPr>
            <p:cNvPr id="77" name="Freeform 79"/>
            <p:cNvSpPr>
              <a:spLocks noChangeAspect="1"/>
            </p:cNvSpPr>
            <p:nvPr/>
          </p:nvSpPr>
          <p:spPr bwMode="auto">
            <a:xfrm>
              <a:off x="2058" y="3528"/>
              <a:ext cx="128" cy="104"/>
            </a:xfrm>
            <a:custGeom>
              <a:avLst/>
              <a:gdLst>
                <a:gd name="T0" fmla="*/ 56 w 128"/>
                <a:gd name="T1" fmla="*/ 0 h 104"/>
                <a:gd name="T2" fmla="*/ 96 w 128"/>
                <a:gd name="T3" fmla="*/ 0 h 104"/>
                <a:gd name="T4" fmla="*/ 104 w 128"/>
                <a:gd name="T5" fmla="*/ 8 h 104"/>
                <a:gd name="T6" fmla="*/ 128 w 128"/>
                <a:gd name="T7" fmla="*/ 8 h 104"/>
                <a:gd name="T8" fmla="*/ 128 w 128"/>
                <a:gd name="T9" fmla="*/ 48 h 104"/>
                <a:gd name="T10" fmla="*/ 120 w 128"/>
                <a:gd name="T11" fmla="*/ 56 h 104"/>
                <a:gd name="T12" fmla="*/ 112 w 128"/>
                <a:gd name="T13" fmla="*/ 56 h 104"/>
                <a:gd name="T14" fmla="*/ 104 w 128"/>
                <a:gd name="T15" fmla="*/ 64 h 104"/>
                <a:gd name="T16" fmla="*/ 104 w 128"/>
                <a:gd name="T17" fmla="*/ 72 h 104"/>
                <a:gd name="T18" fmla="*/ 72 w 128"/>
                <a:gd name="T19" fmla="*/ 104 h 104"/>
                <a:gd name="T20" fmla="*/ 40 w 128"/>
                <a:gd name="T21" fmla="*/ 72 h 104"/>
                <a:gd name="T22" fmla="*/ 32 w 128"/>
                <a:gd name="T23" fmla="*/ 72 h 104"/>
                <a:gd name="T24" fmla="*/ 16 w 128"/>
                <a:gd name="T25" fmla="*/ 56 h 104"/>
                <a:gd name="T26" fmla="*/ 8 w 128"/>
                <a:gd name="T27" fmla="*/ 56 h 104"/>
                <a:gd name="T28" fmla="*/ 0 w 128"/>
                <a:gd name="T29" fmla="*/ 48 h 104"/>
                <a:gd name="T30" fmla="*/ 32 w 128"/>
                <a:gd name="T31" fmla="*/ 16 h 104"/>
                <a:gd name="T32" fmla="*/ 40 w 128"/>
                <a:gd name="T33" fmla="*/ 16 h 104"/>
                <a:gd name="T34" fmla="*/ 56 w 128"/>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8"/>
                <a:gd name="T55" fmla="*/ 0 h 104"/>
                <a:gd name="T56" fmla="*/ 128 w 12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8" h="104">
                  <a:moveTo>
                    <a:pt x="56" y="0"/>
                  </a:moveTo>
                  <a:lnTo>
                    <a:pt x="96" y="0"/>
                  </a:lnTo>
                  <a:lnTo>
                    <a:pt x="104" y="8"/>
                  </a:lnTo>
                  <a:lnTo>
                    <a:pt x="128" y="8"/>
                  </a:lnTo>
                  <a:lnTo>
                    <a:pt x="128" y="48"/>
                  </a:lnTo>
                  <a:lnTo>
                    <a:pt x="120" y="56"/>
                  </a:lnTo>
                  <a:lnTo>
                    <a:pt x="112" y="56"/>
                  </a:lnTo>
                  <a:lnTo>
                    <a:pt x="104" y="64"/>
                  </a:lnTo>
                  <a:lnTo>
                    <a:pt x="104" y="72"/>
                  </a:lnTo>
                  <a:lnTo>
                    <a:pt x="72" y="104"/>
                  </a:lnTo>
                  <a:lnTo>
                    <a:pt x="40" y="72"/>
                  </a:lnTo>
                  <a:lnTo>
                    <a:pt x="32" y="72"/>
                  </a:lnTo>
                  <a:lnTo>
                    <a:pt x="16" y="56"/>
                  </a:lnTo>
                  <a:lnTo>
                    <a:pt x="8" y="56"/>
                  </a:lnTo>
                  <a:lnTo>
                    <a:pt x="0" y="48"/>
                  </a:lnTo>
                  <a:lnTo>
                    <a:pt x="32" y="16"/>
                  </a:lnTo>
                  <a:lnTo>
                    <a:pt x="40" y="16"/>
                  </a:lnTo>
                  <a:lnTo>
                    <a:pt x="56" y="0"/>
                  </a:lnTo>
                  <a:close/>
                </a:path>
              </a:pathLst>
            </a:custGeom>
            <a:solidFill>
              <a:srgbClr val="C0C0C0">
                <a:alpha val="70195"/>
              </a:srgbClr>
            </a:solidFill>
            <a:ln w="12700">
              <a:noFill/>
              <a:round/>
              <a:headEnd/>
              <a:tailEnd/>
            </a:ln>
          </p:spPr>
          <p:txBody>
            <a:bodyPr/>
            <a:lstStyle/>
            <a:p>
              <a:endParaRPr lang="ja-JP" altLang="en-US"/>
            </a:p>
          </p:txBody>
        </p:sp>
        <p:sp>
          <p:nvSpPr>
            <p:cNvPr id="78" name="Line 80"/>
            <p:cNvSpPr>
              <a:spLocks noChangeAspect="1" noChangeShapeType="1"/>
            </p:cNvSpPr>
            <p:nvPr/>
          </p:nvSpPr>
          <p:spPr bwMode="auto">
            <a:xfrm flipH="1" flipV="1">
              <a:off x="426" y="2464"/>
              <a:ext cx="8" cy="8"/>
            </a:xfrm>
            <a:prstGeom prst="line">
              <a:avLst/>
            </a:prstGeom>
            <a:noFill/>
            <a:ln w="12700">
              <a:noFill/>
              <a:round/>
              <a:headEnd/>
              <a:tailEnd/>
            </a:ln>
          </p:spPr>
          <p:txBody>
            <a:bodyPr/>
            <a:lstStyle/>
            <a:p>
              <a:endParaRPr lang="ja-JP" altLang="en-US"/>
            </a:p>
          </p:txBody>
        </p:sp>
        <p:sp>
          <p:nvSpPr>
            <p:cNvPr id="79" name="Line 81"/>
            <p:cNvSpPr>
              <a:spLocks noChangeAspect="1" noChangeShapeType="1"/>
            </p:cNvSpPr>
            <p:nvPr/>
          </p:nvSpPr>
          <p:spPr bwMode="auto">
            <a:xfrm flipH="1" flipV="1">
              <a:off x="426" y="2464"/>
              <a:ext cx="8" cy="8"/>
            </a:xfrm>
            <a:prstGeom prst="line">
              <a:avLst/>
            </a:prstGeom>
            <a:noFill/>
            <a:ln w="12700">
              <a:noFill/>
              <a:round/>
              <a:headEnd/>
              <a:tailEnd/>
            </a:ln>
          </p:spPr>
          <p:txBody>
            <a:bodyPr/>
            <a:lstStyle/>
            <a:p>
              <a:endParaRPr lang="ja-JP" altLang="en-US"/>
            </a:p>
          </p:txBody>
        </p:sp>
        <p:sp>
          <p:nvSpPr>
            <p:cNvPr id="80" name="Freeform 82"/>
            <p:cNvSpPr>
              <a:spLocks noChangeAspect="1"/>
            </p:cNvSpPr>
            <p:nvPr/>
          </p:nvSpPr>
          <p:spPr bwMode="auto">
            <a:xfrm>
              <a:off x="3266" y="3128"/>
              <a:ext cx="448" cy="584"/>
            </a:xfrm>
            <a:custGeom>
              <a:avLst/>
              <a:gdLst>
                <a:gd name="T0" fmla="*/ 224 w 448"/>
                <a:gd name="T1" fmla="*/ 0 h 584"/>
                <a:gd name="T2" fmla="*/ 240 w 448"/>
                <a:gd name="T3" fmla="*/ 24 h 584"/>
                <a:gd name="T4" fmla="*/ 264 w 448"/>
                <a:gd name="T5" fmla="*/ 56 h 584"/>
                <a:gd name="T6" fmla="*/ 280 w 448"/>
                <a:gd name="T7" fmla="*/ 112 h 584"/>
                <a:gd name="T8" fmla="*/ 288 w 448"/>
                <a:gd name="T9" fmla="*/ 128 h 584"/>
                <a:gd name="T10" fmla="*/ 312 w 448"/>
                <a:gd name="T11" fmla="*/ 144 h 584"/>
                <a:gd name="T12" fmla="*/ 320 w 448"/>
                <a:gd name="T13" fmla="*/ 168 h 584"/>
                <a:gd name="T14" fmla="*/ 240 w 448"/>
                <a:gd name="T15" fmla="*/ 192 h 584"/>
                <a:gd name="T16" fmla="*/ 216 w 448"/>
                <a:gd name="T17" fmla="*/ 208 h 584"/>
                <a:gd name="T18" fmla="*/ 200 w 448"/>
                <a:gd name="T19" fmla="*/ 232 h 584"/>
                <a:gd name="T20" fmla="*/ 200 w 448"/>
                <a:gd name="T21" fmla="*/ 248 h 584"/>
                <a:gd name="T22" fmla="*/ 224 w 448"/>
                <a:gd name="T23" fmla="*/ 264 h 584"/>
                <a:gd name="T24" fmla="*/ 240 w 448"/>
                <a:gd name="T25" fmla="*/ 272 h 584"/>
                <a:gd name="T26" fmla="*/ 304 w 448"/>
                <a:gd name="T27" fmla="*/ 280 h 584"/>
                <a:gd name="T28" fmla="*/ 320 w 448"/>
                <a:gd name="T29" fmla="*/ 288 h 584"/>
                <a:gd name="T30" fmla="*/ 336 w 448"/>
                <a:gd name="T31" fmla="*/ 296 h 584"/>
                <a:gd name="T32" fmla="*/ 384 w 448"/>
                <a:gd name="T33" fmla="*/ 304 h 584"/>
                <a:gd name="T34" fmla="*/ 432 w 448"/>
                <a:gd name="T35" fmla="*/ 312 h 584"/>
                <a:gd name="T36" fmla="*/ 440 w 448"/>
                <a:gd name="T37" fmla="*/ 400 h 584"/>
                <a:gd name="T38" fmla="*/ 448 w 448"/>
                <a:gd name="T39" fmla="*/ 456 h 584"/>
                <a:gd name="T40" fmla="*/ 440 w 448"/>
                <a:gd name="T41" fmla="*/ 504 h 584"/>
                <a:gd name="T42" fmla="*/ 432 w 448"/>
                <a:gd name="T43" fmla="*/ 552 h 584"/>
                <a:gd name="T44" fmla="*/ 424 w 448"/>
                <a:gd name="T45" fmla="*/ 568 h 584"/>
                <a:gd name="T46" fmla="*/ 416 w 448"/>
                <a:gd name="T47" fmla="*/ 584 h 584"/>
                <a:gd name="T48" fmla="*/ 408 w 448"/>
                <a:gd name="T49" fmla="*/ 568 h 584"/>
                <a:gd name="T50" fmla="*/ 384 w 448"/>
                <a:gd name="T51" fmla="*/ 560 h 584"/>
                <a:gd name="T52" fmla="*/ 360 w 448"/>
                <a:gd name="T53" fmla="*/ 552 h 584"/>
                <a:gd name="T54" fmla="*/ 344 w 448"/>
                <a:gd name="T55" fmla="*/ 544 h 584"/>
                <a:gd name="T56" fmla="*/ 312 w 448"/>
                <a:gd name="T57" fmla="*/ 528 h 584"/>
                <a:gd name="T58" fmla="*/ 296 w 448"/>
                <a:gd name="T59" fmla="*/ 520 h 584"/>
                <a:gd name="T60" fmla="*/ 256 w 448"/>
                <a:gd name="T61" fmla="*/ 504 h 584"/>
                <a:gd name="T62" fmla="*/ 248 w 448"/>
                <a:gd name="T63" fmla="*/ 488 h 584"/>
                <a:gd name="T64" fmla="*/ 256 w 448"/>
                <a:gd name="T65" fmla="*/ 448 h 584"/>
                <a:gd name="T66" fmla="*/ 248 w 448"/>
                <a:gd name="T67" fmla="*/ 432 h 584"/>
                <a:gd name="T68" fmla="*/ 240 w 448"/>
                <a:gd name="T69" fmla="*/ 408 h 584"/>
                <a:gd name="T70" fmla="*/ 232 w 448"/>
                <a:gd name="T71" fmla="*/ 376 h 584"/>
                <a:gd name="T72" fmla="*/ 216 w 448"/>
                <a:gd name="T73" fmla="*/ 352 h 584"/>
                <a:gd name="T74" fmla="*/ 208 w 448"/>
                <a:gd name="T75" fmla="*/ 328 h 584"/>
                <a:gd name="T76" fmla="*/ 184 w 448"/>
                <a:gd name="T77" fmla="*/ 312 h 584"/>
                <a:gd name="T78" fmla="*/ 152 w 448"/>
                <a:gd name="T79" fmla="*/ 296 h 584"/>
                <a:gd name="T80" fmla="*/ 104 w 448"/>
                <a:gd name="T81" fmla="*/ 288 h 584"/>
                <a:gd name="T82" fmla="*/ 80 w 448"/>
                <a:gd name="T83" fmla="*/ 208 h 584"/>
                <a:gd name="T84" fmla="*/ 56 w 448"/>
                <a:gd name="T85" fmla="*/ 200 h 584"/>
                <a:gd name="T86" fmla="*/ 32 w 448"/>
                <a:gd name="T87" fmla="*/ 192 h 584"/>
                <a:gd name="T88" fmla="*/ 16 w 448"/>
                <a:gd name="T89" fmla="*/ 184 h 584"/>
                <a:gd name="T90" fmla="*/ 0 w 448"/>
                <a:gd name="T91" fmla="*/ 176 h 584"/>
                <a:gd name="T92" fmla="*/ 16 w 448"/>
                <a:gd name="T93" fmla="*/ 40 h 584"/>
                <a:gd name="T94" fmla="*/ 72 w 448"/>
                <a:gd name="T95" fmla="*/ 48 h 584"/>
                <a:gd name="T96" fmla="*/ 104 w 448"/>
                <a:gd name="T97" fmla="*/ 40 h 584"/>
                <a:gd name="T98" fmla="*/ 152 w 448"/>
                <a:gd name="T99" fmla="*/ 32 h 584"/>
                <a:gd name="T100" fmla="*/ 176 w 448"/>
                <a:gd name="T101" fmla="*/ 24 h 5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584"/>
                <a:gd name="T155" fmla="*/ 448 w 448"/>
                <a:gd name="T156" fmla="*/ 584 h 5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584">
                  <a:moveTo>
                    <a:pt x="176" y="0"/>
                  </a:moveTo>
                  <a:lnTo>
                    <a:pt x="224" y="0"/>
                  </a:lnTo>
                  <a:lnTo>
                    <a:pt x="240" y="16"/>
                  </a:lnTo>
                  <a:lnTo>
                    <a:pt x="240" y="24"/>
                  </a:lnTo>
                  <a:lnTo>
                    <a:pt x="264" y="48"/>
                  </a:lnTo>
                  <a:lnTo>
                    <a:pt x="264" y="56"/>
                  </a:lnTo>
                  <a:lnTo>
                    <a:pt x="280" y="72"/>
                  </a:lnTo>
                  <a:lnTo>
                    <a:pt x="280" y="112"/>
                  </a:lnTo>
                  <a:lnTo>
                    <a:pt x="288" y="120"/>
                  </a:lnTo>
                  <a:lnTo>
                    <a:pt x="288" y="128"/>
                  </a:lnTo>
                  <a:lnTo>
                    <a:pt x="304" y="144"/>
                  </a:lnTo>
                  <a:lnTo>
                    <a:pt x="312" y="144"/>
                  </a:lnTo>
                  <a:lnTo>
                    <a:pt x="320" y="152"/>
                  </a:lnTo>
                  <a:lnTo>
                    <a:pt x="320" y="168"/>
                  </a:lnTo>
                  <a:lnTo>
                    <a:pt x="296" y="192"/>
                  </a:lnTo>
                  <a:lnTo>
                    <a:pt x="240" y="192"/>
                  </a:lnTo>
                  <a:lnTo>
                    <a:pt x="224" y="208"/>
                  </a:lnTo>
                  <a:lnTo>
                    <a:pt x="216" y="208"/>
                  </a:lnTo>
                  <a:lnTo>
                    <a:pt x="200" y="224"/>
                  </a:lnTo>
                  <a:lnTo>
                    <a:pt x="200" y="232"/>
                  </a:lnTo>
                  <a:lnTo>
                    <a:pt x="192" y="240"/>
                  </a:lnTo>
                  <a:lnTo>
                    <a:pt x="200" y="248"/>
                  </a:lnTo>
                  <a:lnTo>
                    <a:pt x="208" y="248"/>
                  </a:lnTo>
                  <a:lnTo>
                    <a:pt x="224" y="264"/>
                  </a:lnTo>
                  <a:lnTo>
                    <a:pt x="232" y="264"/>
                  </a:lnTo>
                  <a:lnTo>
                    <a:pt x="240" y="272"/>
                  </a:lnTo>
                  <a:lnTo>
                    <a:pt x="296" y="272"/>
                  </a:lnTo>
                  <a:lnTo>
                    <a:pt x="304" y="280"/>
                  </a:lnTo>
                  <a:lnTo>
                    <a:pt x="312" y="280"/>
                  </a:lnTo>
                  <a:lnTo>
                    <a:pt x="320" y="288"/>
                  </a:lnTo>
                  <a:lnTo>
                    <a:pt x="328" y="288"/>
                  </a:lnTo>
                  <a:lnTo>
                    <a:pt x="336" y="296"/>
                  </a:lnTo>
                  <a:lnTo>
                    <a:pt x="376" y="296"/>
                  </a:lnTo>
                  <a:lnTo>
                    <a:pt x="384" y="304"/>
                  </a:lnTo>
                  <a:lnTo>
                    <a:pt x="424" y="304"/>
                  </a:lnTo>
                  <a:lnTo>
                    <a:pt x="432" y="312"/>
                  </a:lnTo>
                  <a:lnTo>
                    <a:pt x="432" y="392"/>
                  </a:lnTo>
                  <a:lnTo>
                    <a:pt x="440" y="400"/>
                  </a:lnTo>
                  <a:lnTo>
                    <a:pt x="440" y="448"/>
                  </a:lnTo>
                  <a:lnTo>
                    <a:pt x="448" y="456"/>
                  </a:lnTo>
                  <a:lnTo>
                    <a:pt x="448" y="496"/>
                  </a:lnTo>
                  <a:lnTo>
                    <a:pt x="440" y="504"/>
                  </a:lnTo>
                  <a:lnTo>
                    <a:pt x="440" y="544"/>
                  </a:lnTo>
                  <a:lnTo>
                    <a:pt x="432" y="552"/>
                  </a:lnTo>
                  <a:lnTo>
                    <a:pt x="432" y="560"/>
                  </a:lnTo>
                  <a:lnTo>
                    <a:pt x="424" y="568"/>
                  </a:lnTo>
                  <a:lnTo>
                    <a:pt x="424" y="576"/>
                  </a:lnTo>
                  <a:lnTo>
                    <a:pt x="416" y="584"/>
                  </a:lnTo>
                  <a:lnTo>
                    <a:pt x="408" y="576"/>
                  </a:lnTo>
                  <a:lnTo>
                    <a:pt x="408" y="568"/>
                  </a:lnTo>
                  <a:lnTo>
                    <a:pt x="400" y="560"/>
                  </a:lnTo>
                  <a:lnTo>
                    <a:pt x="384" y="560"/>
                  </a:lnTo>
                  <a:lnTo>
                    <a:pt x="376" y="552"/>
                  </a:lnTo>
                  <a:lnTo>
                    <a:pt x="360" y="552"/>
                  </a:lnTo>
                  <a:lnTo>
                    <a:pt x="352" y="544"/>
                  </a:lnTo>
                  <a:lnTo>
                    <a:pt x="344" y="544"/>
                  </a:lnTo>
                  <a:lnTo>
                    <a:pt x="328" y="528"/>
                  </a:lnTo>
                  <a:lnTo>
                    <a:pt x="312" y="528"/>
                  </a:lnTo>
                  <a:lnTo>
                    <a:pt x="304" y="520"/>
                  </a:lnTo>
                  <a:lnTo>
                    <a:pt x="296" y="520"/>
                  </a:lnTo>
                  <a:lnTo>
                    <a:pt x="280" y="504"/>
                  </a:lnTo>
                  <a:lnTo>
                    <a:pt x="256" y="504"/>
                  </a:lnTo>
                  <a:lnTo>
                    <a:pt x="248" y="496"/>
                  </a:lnTo>
                  <a:lnTo>
                    <a:pt x="248" y="488"/>
                  </a:lnTo>
                  <a:lnTo>
                    <a:pt x="256" y="480"/>
                  </a:lnTo>
                  <a:lnTo>
                    <a:pt x="256" y="448"/>
                  </a:lnTo>
                  <a:lnTo>
                    <a:pt x="248" y="440"/>
                  </a:lnTo>
                  <a:lnTo>
                    <a:pt x="248" y="432"/>
                  </a:lnTo>
                  <a:lnTo>
                    <a:pt x="240" y="424"/>
                  </a:lnTo>
                  <a:lnTo>
                    <a:pt x="240" y="408"/>
                  </a:lnTo>
                  <a:lnTo>
                    <a:pt x="232" y="400"/>
                  </a:lnTo>
                  <a:lnTo>
                    <a:pt x="232" y="376"/>
                  </a:lnTo>
                  <a:lnTo>
                    <a:pt x="216" y="360"/>
                  </a:lnTo>
                  <a:lnTo>
                    <a:pt x="216" y="352"/>
                  </a:lnTo>
                  <a:lnTo>
                    <a:pt x="208" y="344"/>
                  </a:lnTo>
                  <a:lnTo>
                    <a:pt x="208" y="328"/>
                  </a:lnTo>
                  <a:lnTo>
                    <a:pt x="192" y="312"/>
                  </a:lnTo>
                  <a:lnTo>
                    <a:pt x="184" y="312"/>
                  </a:lnTo>
                  <a:lnTo>
                    <a:pt x="168" y="296"/>
                  </a:lnTo>
                  <a:lnTo>
                    <a:pt x="152" y="296"/>
                  </a:lnTo>
                  <a:lnTo>
                    <a:pt x="144" y="288"/>
                  </a:lnTo>
                  <a:lnTo>
                    <a:pt x="104" y="288"/>
                  </a:lnTo>
                  <a:lnTo>
                    <a:pt x="104" y="232"/>
                  </a:lnTo>
                  <a:lnTo>
                    <a:pt x="80" y="208"/>
                  </a:lnTo>
                  <a:lnTo>
                    <a:pt x="64" y="208"/>
                  </a:lnTo>
                  <a:lnTo>
                    <a:pt x="56" y="200"/>
                  </a:lnTo>
                  <a:lnTo>
                    <a:pt x="40" y="200"/>
                  </a:lnTo>
                  <a:lnTo>
                    <a:pt x="32" y="192"/>
                  </a:lnTo>
                  <a:lnTo>
                    <a:pt x="24" y="192"/>
                  </a:lnTo>
                  <a:lnTo>
                    <a:pt x="16" y="184"/>
                  </a:lnTo>
                  <a:lnTo>
                    <a:pt x="8" y="184"/>
                  </a:lnTo>
                  <a:lnTo>
                    <a:pt x="0" y="176"/>
                  </a:lnTo>
                  <a:lnTo>
                    <a:pt x="0" y="56"/>
                  </a:lnTo>
                  <a:lnTo>
                    <a:pt x="16" y="40"/>
                  </a:lnTo>
                  <a:lnTo>
                    <a:pt x="64" y="40"/>
                  </a:lnTo>
                  <a:lnTo>
                    <a:pt x="72" y="48"/>
                  </a:lnTo>
                  <a:lnTo>
                    <a:pt x="96" y="48"/>
                  </a:lnTo>
                  <a:lnTo>
                    <a:pt x="104" y="40"/>
                  </a:lnTo>
                  <a:lnTo>
                    <a:pt x="144" y="40"/>
                  </a:lnTo>
                  <a:lnTo>
                    <a:pt x="152" y="32"/>
                  </a:lnTo>
                  <a:lnTo>
                    <a:pt x="168" y="32"/>
                  </a:lnTo>
                  <a:lnTo>
                    <a:pt x="176" y="24"/>
                  </a:lnTo>
                  <a:lnTo>
                    <a:pt x="176" y="0"/>
                  </a:lnTo>
                  <a:close/>
                </a:path>
              </a:pathLst>
            </a:custGeom>
            <a:solidFill>
              <a:srgbClr val="C0C0C0">
                <a:alpha val="70195"/>
              </a:srgbClr>
            </a:solidFill>
            <a:ln w="12700">
              <a:noFill/>
              <a:round/>
              <a:headEnd/>
              <a:tailEnd/>
            </a:ln>
          </p:spPr>
          <p:txBody>
            <a:bodyPr/>
            <a:lstStyle/>
            <a:p>
              <a:endParaRPr lang="ja-JP" altLang="en-US"/>
            </a:p>
          </p:txBody>
        </p:sp>
        <p:sp>
          <p:nvSpPr>
            <p:cNvPr id="81" name="Freeform 83"/>
            <p:cNvSpPr>
              <a:spLocks noChangeAspect="1"/>
            </p:cNvSpPr>
            <p:nvPr/>
          </p:nvSpPr>
          <p:spPr bwMode="auto">
            <a:xfrm>
              <a:off x="1186" y="3680"/>
              <a:ext cx="80" cy="96"/>
            </a:xfrm>
            <a:custGeom>
              <a:avLst/>
              <a:gdLst>
                <a:gd name="T0" fmla="*/ 32 w 80"/>
                <a:gd name="T1" fmla="*/ 0 h 96"/>
                <a:gd name="T2" fmla="*/ 40 w 80"/>
                <a:gd name="T3" fmla="*/ 0 h 96"/>
                <a:gd name="T4" fmla="*/ 56 w 80"/>
                <a:gd name="T5" fmla="*/ 16 h 96"/>
                <a:gd name="T6" fmla="*/ 72 w 80"/>
                <a:gd name="T7" fmla="*/ 16 h 96"/>
                <a:gd name="T8" fmla="*/ 80 w 80"/>
                <a:gd name="T9" fmla="*/ 24 h 96"/>
                <a:gd name="T10" fmla="*/ 80 w 80"/>
                <a:gd name="T11" fmla="*/ 80 h 96"/>
                <a:gd name="T12" fmla="*/ 72 w 80"/>
                <a:gd name="T13" fmla="*/ 88 h 96"/>
                <a:gd name="T14" fmla="*/ 48 w 80"/>
                <a:gd name="T15" fmla="*/ 88 h 96"/>
                <a:gd name="T16" fmla="*/ 40 w 80"/>
                <a:gd name="T17" fmla="*/ 96 h 96"/>
                <a:gd name="T18" fmla="*/ 24 w 80"/>
                <a:gd name="T19" fmla="*/ 96 h 96"/>
                <a:gd name="T20" fmla="*/ 16 w 80"/>
                <a:gd name="T21" fmla="*/ 88 h 96"/>
                <a:gd name="T22" fmla="*/ 16 w 80"/>
                <a:gd name="T23" fmla="*/ 72 h 96"/>
                <a:gd name="T24" fmla="*/ 8 w 80"/>
                <a:gd name="T25" fmla="*/ 64 h 96"/>
                <a:gd name="T26" fmla="*/ 8 w 80"/>
                <a:gd name="T27" fmla="*/ 48 h 96"/>
                <a:gd name="T28" fmla="*/ 0 w 80"/>
                <a:gd name="T29" fmla="*/ 40 h 96"/>
                <a:gd name="T30" fmla="*/ 0 w 80"/>
                <a:gd name="T31" fmla="*/ 24 h 96"/>
                <a:gd name="T32" fmla="*/ 8 w 80"/>
                <a:gd name="T33" fmla="*/ 16 h 96"/>
                <a:gd name="T34" fmla="*/ 16 w 80"/>
                <a:gd name="T35" fmla="*/ 16 h 96"/>
                <a:gd name="T36" fmla="*/ 32 w 80"/>
                <a:gd name="T37" fmla="*/ 0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96"/>
                <a:gd name="T59" fmla="*/ 80 w 80"/>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96">
                  <a:moveTo>
                    <a:pt x="32" y="0"/>
                  </a:moveTo>
                  <a:lnTo>
                    <a:pt x="40" y="0"/>
                  </a:lnTo>
                  <a:lnTo>
                    <a:pt x="56" y="16"/>
                  </a:lnTo>
                  <a:lnTo>
                    <a:pt x="72" y="16"/>
                  </a:lnTo>
                  <a:lnTo>
                    <a:pt x="80" y="24"/>
                  </a:lnTo>
                  <a:lnTo>
                    <a:pt x="80" y="80"/>
                  </a:lnTo>
                  <a:lnTo>
                    <a:pt x="72" y="88"/>
                  </a:lnTo>
                  <a:lnTo>
                    <a:pt x="48" y="88"/>
                  </a:lnTo>
                  <a:lnTo>
                    <a:pt x="40" y="96"/>
                  </a:lnTo>
                  <a:lnTo>
                    <a:pt x="24" y="96"/>
                  </a:lnTo>
                  <a:lnTo>
                    <a:pt x="16" y="88"/>
                  </a:lnTo>
                  <a:lnTo>
                    <a:pt x="16" y="72"/>
                  </a:lnTo>
                  <a:lnTo>
                    <a:pt x="8" y="64"/>
                  </a:lnTo>
                  <a:lnTo>
                    <a:pt x="8" y="48"/>
                  </a:lnTo>
                  <a:lnTo>
                    <a:pt x="0" y="40"/>
                  </a:lnTo>
                  <a:lnTo>
                    <a:pt x="0" y="24"/>
                  </a:lnTo>
                  <a:lnTo>
                    <a:pt x="8" y="16"/>
                  </a:lnTo>
                  <a:lnTo>
                    <a:pt x="16" y="16"/>
                  </a:lnTo>
                  <a:lnTo>
                    <a:pt x="32" y="0"/>
                  </a:lnTo>
                  <a:close/>
                </a:path>
              </a:pathLst>
            </a:custGeom>
            <a:solidFill>
              <a:srgbClr val="C0C0C0">
                <a:alpha val="70195"/>
              </a:srgbClr>
            </a:solidFill>
            <a:ln w="12700">
              <a:noFill/>
              <a:round/>
              <a:headEnd/>
              <a:tailEnd/>
            </a:ln>
          </p:spPr>
          <p:txBody>
            <a:bodyPr/>
            <a:lstStyle/>
            <a:p>
              <a:endParaRPr lang="ja-JP" altLang="en-US"/>
            </a:p>
          </p:txBody>
        </p:sp>
        <p:sp>
          <p:nvSpPr>
            <p:cNvPr id="82" name="Freeform 84"/>
            <p:cNvSpPr>
              <a:spLocks noChangeAspect="1"/>
            </p:cNvSpPr>
            <p:nvPr/>
          </p:nvSpPr>
          <p:spPr bwMode="auto">
            <a:xfrm>
              <a:off x="1314" y="3680"/>
              <a:ext cx="24" cy="16"/>
            </a:xfrm>
            <a:custGeom>
              <a:avLst/>
              <a:gdLst>
                <a:gd name="T0" fmla="*/ 8 w 24"/>
                <a:gd name="T1" fmla="*/ 0 h 16"/>
                <a:gd name="T2" fmla="*/ 16 w 24"/>
                <a:gd name="T3" fmla="*/ 0 h 16"/>
                <a:gd name="T4" fmla="*/ 24 w 24"/>
                <a:gd name="T5" fmla="*/ 8 h 16"/>
                <a:gd name="T6" fmla="*/ 16 w 24"/>
                <a:gd name="T7" fmla="*/ 16 h 16"/>
                <a:gd name="T8" fmla="*/ 8 w 24"/>
                <a:gd name="T9" fmla="*/ 16 h 16"/>
                <a:gd name="T10" fmla="*/ 0 w 24"/>
                <a:gd name="T11" fmla="*/ 8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16" y="0"/>
                  </a:lnTo>
                  <a:lnTo>
                    <a:pt x="24" y="8"/>
                  </a:lnTo>
                  <a:lnTo>
                    <a:pt x="16" y="16"/>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83" name="Freeform 85"/>
            <p:cNvSpPr>
              <a:spLocks noChangeAspect="1"/>
            </p:cNvSpPr>
            <p:nvPr/>
          </p:nvSpPr>
          <p:spPr bwMode="auto">
            <a:xfrm>
              <a:off x="874" y="3696"/>
              <a:ext cx="112" cy="104"/>
            </a:xfrm>
            <a:custGeom>
              <a:avLst/>
              <a:gdLst>
                <a:gd name="T0" fmla="*/ 88 w 112"/>
                <a:gd name="T1" fmla="*/ 0 h 104"/>
                <a:gd name="T2" fmla="*/ 104 w 112"/>
                <a:gd name="T3" fmla="*/ 0 h 104"/>
                <a:gd name="T4" fmla="*/ 112 w 112"/>
                <a:gd name="T5" fmla="*/ 8 h 104"/>
                <a:gd name="T6" fmla="*/ 112 w 112"/>
                <a:gd name="T7" fmla="*/ 16 h 104"/>
                <a:gd name="T8" fmla="*/ 104 w 112"/>
                <a:gd name="T9" fmla="*/ 24 h 104"/>
                <a:gd name="T10" fmla="*/ 104 w 112"/>
                <a:gd name="T11" fmla="*/ 40 h 104"/>
                <a:gd name="T12" fmla="*/ 112 w 112"/>
                <a:gd name="T13" fmla="*/ 48 h 104"/>
                <a:gd name="T14" fmla="*/ 112 w 112"/>
                <a:gd name="T15" fmla="*/ 88 h 104"/>
                <a:gd name="T16" fmla="*/ 96 w 112"/>
                <a:gd name="T17" fmla="*/ 104 h 104"/>
                <a:gd name="T18" fmla="*/ 80 w 112"/>
                <a:gd name="T19" fmla="*/ 104 h 104"/>
                <a:gd name="T20" fmla="*/ 64 w 112"/>
                <a:gd name="T21" fmla="*/ 88 h 104"/>
                <a:gd name="T22" fmla="*/ 48 w 112"/>
                <a:gd name="T23" fmla="*/ 88 h 104"/>
                <a:gd name="T24" fmla="*/ 40 w 112"/>
                <a:gd name="T25" fmla="*/ 96 h 104"/>
                <a:gd name="T26" fmla="*/ 32 w 112"/>
                <a:gd name="T27" fmla="*/ 96 h 104"/>
                <a:gd name="T28" fmla="*/ 24 w 112"/>
                <a:gd name="T29" fmla="*/ 104 h 104"/>
                <a:gd name="T30" fmla="*/ 8 w 112"/>
                <a:gd name="T31" fmla="*/ 104 h 104"/>
                <a:gd name="T32" fmla="*/ 0 w 112"/>
                <a:gd name="T33" fmla="*/ 96 h 104"/>
                <a:gd name="T34" fmla="*/ 0 w 112"/>
                <a:gd name="T35" fmla="*/ 56 h 104"/>
                <a:gd name="T36" fmla="*/ 8 w 112"/>
                <a:gd name="T37" fmla="*/ 48 h 104"/>
                <a:gd name="T38" fmla="*/ 8 w 112"/>
                <a:gd name="T39" fmla="*/ 40 h 104"/>
                <a:gd name="T40" fmla="*/ 16 w 112"/>
                <a:gd name="T41" fmla="*/ 32 h 104"/>
                <a:gd name="T42" fmla="*/ 16 w 112"/>
                <a:gd name="T43" fmla="*/ 24 h 104"/>
                <a:gd name="T44" fmla="*/ 24 w 112"/>
                <a:gd name="T45" fmla="*/ 16 h 104"/>
                <a:gd name="T46" fmla="*/ 40 w 112"/>
                <a:gd name="T47" fmla="*/ 16 h 104"/>
                <a:gd name="T48" fmla="*/ 40 w 112"/>
                <a:gd name="T49" fmla="*/ 24 h 104"/>
                <a:gd name="T50" fmla="*/ 48 w 112"/>
                <a:gd name="T51" fmla="*/ 32 h 104"/>
                <a:gd name="T52" fmla="*/ 56 w 112"/>
                <a:gd name="T53" fmla="*/ 24 h 104"/>
                <a:gd name="T54" fmla="*/ 64 w 112"/>
                <a:gd name="T55" fmla="*/ 32 h 104"/>
                <a:gd name="T56" fmla="*/ 72 w 112"/>
                <a:gd name="T57" fmla="*/ 32 h 104"/>
                <a:gd name="T58" fmla="*/ 80 w 112"/>
                <a:gd name="T59" fmla="*/ 24 h 104"/>
                <a:gd name="T60" fmla="*/ 80 w 112"/>
                <a:gd name="T61" fmla="*/ 8 h 104"/>
                <a:gd name="T62" fmla="*/ 88 w 112"/>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04"/>
                <a:gd name="T98" fmla="*/ 112 w 112"/>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04">
                  <a:moveTo>
                    <a:pt x="88" y="0"/>
                  </a:moveTo>
                  <a:lnTo>
                    <a:pt x="104" y="0"/>
                  </a:lnTo>
                  <a:lnTo>
                    <a:pt x="112" y="8"/>
                  </a:lnTo>
                  <a:lnTo>
                    <a:pt x="112" y="16"/>
                  </a:lnTo>
                  <a:lnTo>
                    <a:pt x="104" y="24"/>
                  </a:lnTo>
                  <a:lnTo>
                    <a:pt x="104" y="40"/>
                  </a:lnTo>
                  <a:lnTo>
                    <a:pt x="112" y="48"/>
                  </a:lnTo>
                  <a:lnTo>
                    <a:pt x="112" y="88"/>
                  </a:lnTo>
                  <a:lnTo>
                    <a:pt x="96" y="104"/>
                  </a:lnTo>
                  <a:lnTo>
                    <a:pt x="80" y="104"/>
                  </a:lnTo>
                  <a:lnTo>
                    <a:pt x="64" y="88"/>
                  </a:lnTo>
                  <a:lnTo>
                    <a:pt x="48" y="88"/>
                  </a:lnTo>
                  <a:lnTo>
                    <a:pt x="40" y="96"/>
                  </a:lnTo>
                  <a:lnTo>
                    <a:pt x="32" y="96"/>
                  </a:lnTo>
                  <a:lnTo>
                    <a:pt x="24" y="104"/>
                  </a:lnTo>
                  <a:lnTo>
                    <a:pt x="8" y="104"/>
                  </a:lnTo>
                  <a:lnTo>
                    <a:pt x="0" y="96"/>
                  </a:lnTo>
                  <a:lnTo>
                    <a:pt x="0" y="56"/>
                  </a:lnTo>
                  <a:lnTo>
                    <a:pt x="8" y="48"/>
                  </a:lnTo>
                  <a:lnTo>
                    <a:pt x="8" y="40"/>
                  </a:lnTo>
                  <a:lnTo>
                    <a:pt x="16" y="32"/>
                  </a:lnTo>
                  <a:lnTo>
                    <a:pt x="16" y="24"/>
                  </a:lnTo>
                  <a:lnTo>
                    <a:pt x="24" y="16"/>
                  </a:lnTo>
                  <a:lnTo>
                    <a:pt x="40" y="16"/>
                  </a:lnTo>
                  <a:lnTo>
                    <a:pt x="40" y="24"/>
                  </a:lnTo>
                  <a:lnTo>
                    <a:pt x="48" y="32"/>
                  </a:lnTo>
                  <a:lnTo>
                    <a:pt x="56" y="24"/>
                  </a:lnTo>
                  <a:lnTo>
                    <a:pt x="64" y="32"/>
                  </a:lnTo>
                  <a:lnTo>
                    <a:pt x="72" y="32"/>
                  </a:lnTo>
                  <a:lnTo>
                    <a:pt x="80" y="24"/>
                  </a:lnTo>
                  <a:lnTo>
                    <a:pt x="80" y="8"/>
                  </a:lnTo>
                  <a:lnTo>
                    <a:pt x="88" y="0"/>
                  </a:lnTo>
                  <a:close/>
                </a:path>
              </a:pathLst>
            </a:custGeom>
            <a:solidFill>
              <a:srgbClr val="C0C0C0">
                <a:alpha val="70195"/>
              </a:srgbClr>
            </a:solidFill>
            <a:ln w="12700">
              <a:noFill/>
              <a:round/>
              <a:headEnd/>
              <a:tailEnd/>
            </a:ln>
          </p:spPr>
          <p:txBody>
            <a:bodyPr/>
            <a:lstStyle/>
            <a:p>
              <a:endParaRPr lang="ja-JP" altLang="en-US"/>
            </a:p>
          </p:txBody>
        </p:sp>
        <p:sp>
          <p:nvSpPr>
            <p:cNvPr id="84" name="Freeform 86"/>
            <p:cNvSpPr>
              <a:spLocks noChangeAspect="1"/>
            </p:cNvSpPr>
            <p:nvPr/>
          </p:nvSpPr>
          <p:spPr bwMode="auto">
            <a:xfrm>
              <a:off x="794" y="3744"/>
              <a:ext cx="32" cy="24"/>
            </a:xfrm>
            <a:custGeom>
              <a:avLst/>
              <a:gdLst>
                <a:gd name="T0" fmla="*/ 8 w 32"/>
                <a:gd name="T1" fmla="*/ 0 h 24"/>
                <a:gd name="T2" fmla="*/ 24 w 32"/>
                <a:gd name="T3" fmla="*/ 0 h 24"/>
                <a:gd name="T4" fmla="*/ 32 w 32"/>
                <a:gd name="T5" fmla="*/ 8 h 24"/>
                <a:gd name="T6" fmla="*/ 32 w 32"/>
                <a:gd name="T7" fmla="*/ 16 h 24"/>
                <a:gd name="T8" fmla="*/ 24 w 32"/>
                <a:gd name="T9" fmla="*/ 24 h 24"/>
                <a:gd name="T10" fmla="*/ 8 w 32"/>
                <a:gd name="T11" fmla="*/ 24 h 24"/>
                <a:gd name="T12" fmla="*/ 0 w 32"/>
                <a:gd name="T13" fmla="*/ 16 h 24"/>
                <a:gd name="T14" fmla="*/ 0 w 32"/>
                <a:gd name="T15" fmla="*/ 8 h 24"/>
                <a:gd name="T16" fmla="*/ 8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8" y="0"/>
                  </a:moveTo>
                  <a:lnTo>
                    <a:pt x="24" y="0"/>
                  </a:lnTo>
                  <a:lnTo>
                    <a:pt x="32" y="8"/>
                  </a:lnTo>
                  <a:lnTo>
                    <a:pt x="32" y="16"/>
                  </a:lnTo>
                  <a:lnTo>
                    <a:pt x="24" y="24"/>
                  </a:lnTo>
                  <a:lnTo>
                    <a:pt x="8" y="24"/>
                  </a:lnTo>
                  <a:lnTo>
                    <a:pt x="0"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85" name="Freeform 87"/>
            <p:cNvSpPr>
              <a:spLocks noChangeAspect="1"/>
            </p:cNvSpPr>
            <p:nvPr/>
          </p:nvSpPr>
          <p:spPr bwMode="auto">
            <a:xfrm>
              <a:off x="1018" y="3744"/>
              <a:ext cx="40" cy="72"/>
            </a:xfrm>
            <a:custGeom>
              <a:avLst/>
              <a:gdLst>
                <a:gd name="T0" fmla="*/ 24 w 40"/>
                <a:gd name="T1" fmla="*/ 0 h 72"/>
                <a:gd name="T2" fmla="*/ 32 w 40"/>
                <a:gd name="T3" fmla="*/ 0 h 72"/>
                <a:gd name="T4" fmla="*/ 40 w 40"/>
                <a:gd name="T5" fmla="*/ 8 h 72"/>
                <a:gd name="T6" fmla="*/ 40 w 40"/>
                <a:gd name="T7" fmla="*/ 24 h 72"/>
                <a:gd name="T8" fmla="*/ 32 w 40"/>
                <a:gd name="T9" fmla="*/ 32 h 72"/>
                <a:gd name="T10" fmla="*/ 32 w 40"/>
                <a:gd name="T11" fmla="*/ 40 h 72"/>
                <a:gd name="T12" fmla="*/ 40 w 40"/>
                <a:gd name="T13" fmla="*/ 48 h 72"/>
                <a:gd name="T14" fmla="*/ 40 w 40"/>
                <a:gd name="T15" fmla="*/ 64 h 72"/>
                <a:gd name="T16" fmla="*/ 32 w 40"/>
                <a:gd name="T17" fmla="*/ 72 h 72"/>
                <a:gd name="T18" fmla="*/ 8 w 40"/>
                <a:gd name="T19" fmla="*/ 72 h 72"/>
                <a:gd name="T20" fmla="*/ 0 w 40"/>
                <a:gd name="T21" fmla="*/ 64 h 72"/>
                <a:gd name="T22" fmla="*/ 0 w 40"/>
                <a:gd name="T23" fmla="*/ 32 h 72"/>
                <a:gd name="T24" fmla="*/ 16 w 40"/>
                <a:gd name="T25" fmla="*/ 16 h 72"/>
                <a:gd name="T26" fmla="*/ 16 w 40"/>
                <a:gd name="T27" fmla="*/ 8 h 72"/>
                <a:gd name="T28" fmla="*/ 24 w 40"/>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2"/>
                <a:gd name="T47" fmla="*/ 40 w 40"/>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2">
                  <a:moveTo>
                    <a:pt x="24" y="0"/>
                  </a:moveTo>
                  <a:lnTo>
                    <a:pt x="32" y="0"/>
                  </a:lnTo>
                  <a:lnTo>
                    <a:pt x="40" y="8"/>
                  </a:lnTo>
                  <a:lnTo>
                    <a:pt x="40" y="24"/>
                  </a:lnTo>
                  <a:lnTo>
                    <a:pt x="32" y="32"/>
                  </a:lnTo>
                  <a:lnTo>
                    <a:pt x="32" y="40"/>
                  </a:lnTo>
                  <a:lnTo>
                    <a:pt x="40" y="48"/>
                  </a:lnTo>
                  <a:lnTo>
                    <a:pt x="40" y="64"/>
                  </a:lnTo>
                  <a:lnTo>
                    <a:pt x="32" y="72"/>
                  </a:lnTo>
                  <a:lnTo>
                    <a:pt x="8" y="72"/>
                  </a:lnTo>
                  <a:lnTo>
                    <a:pt x="0" y="64"/>
                  </a:lnTo>
                  <a:lnTo>
                    <a:pt x="0" y="32"/>
                  </a:lnTo>
                  <a:lnTo>
                    <a:pt x="16" y="16"/>
                  </a:lnTo>
                  <a:lnTo>
                    <a:pt x="16" y="8"/>
                  </a:lnTo>
                  <a:lnTo>
                    <a:pt x="24" y="0"/>
                  </a:lnTo>
                  <a:close/>
                </a:path>
              </a:pathLst>
            </a:custGeom>
            <a:solidFill>
              <a:srgbClr val="C0C0C0">
                <a:alpha val="70195"/>
              </a:srgbClr>
            </a:solidFill>
            <a:ln w="12700">
              <a:noFill/>
              <a:round/>
              <a:headEnd/>
              <a:tailEnd/>
            </a:ln>
          </p:spPr>
          <p:txBody>
            <a:bodyPr/>
            <a:lstStyle/>
            <a:p>
              <a:endParaRPr lang="ja-JP" altLang="en-US"/>
            </a:p>
          </p:txBody>
        </p:sp>
        <p:sp>
          <p:nvSpPr>
            <p:cNvPr id="86" name="Freeform 88"/>
            <p:cNvSpPr>
              <a:spLocks noChangeAspect="1"/>
            </p:cNvSpPr>
            <p:nvPr/>
          </p:nvSpPr>
          <p:spPr bwMode="auto">
            <a:xfrm>
              <a:off x="922" y="3952"/>
              <a:ext cx="32" cy="24"/>
            </a:xfrm>
            <a:custGeom>
              <a:avLst/>
              <a:gdLst>
                <a:gd name="T0" fmla="*/ 8 w 32"/>
                <a:gd name="T1" fmla="*/ 0 h 24"/>
                <a:gd name="T2" fmla="*/ 24 w 32"/>
                <a:gd name="T3" fmla="*/ 0 h 24"/>
                <a:gd name="T4" fmla="*/ 32 w 32"/>
                <a:gd name="T5" fmla="*/ 8 h 24"/>
                <a:gd name="T6" fmla="*/ 32 w 32"/>
                <a:gd name="T7" fmla="*/ 16 h 24"/>
                <a:gd name="T8" fmla="*/ 24 w 32"/>
                <a:gd name="T9" fmla="*/ 24 h 24"/>
                <a:gd name="T10" fmla="*/ 8 w 32"/>
                <a:gd name="T11" fmla="*/ 24 h 24"/>
                <a:gd name="T12" fmla="*/ 0 w 32"/>
                <a:gd name="T13" fmla="*/ 16 h 24"/>
                <a:gd name="T14" fmla="*/ 0 w 32"/>
                <a:gd name="T15" fmla="*/ 8 h 24"/>
                <a:gd name="T16" fmla="*/ 8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8" y="0"/>
                  </a:moveTo>
                  <a:lnTo>
                    <a:pt x="24" y="0"/>
                  </a:lnTo>
                  <a:lnTo>
                    <a:pt x="32" y="8"/>
                  </a:lnTo>
                  <a:lnTo>
                    <a:pt x="32" y="16"/>
                  </a:lnTo>
                  <a:lnTo>
                    <a:pt x="24" y="24"/>
                  </a:lnTo>
                  <a:lnTo>
                    <a:pt x="8" y="24"/>
                  </a:lnTo>
                  <a:lnTo>
                    <a:pt x="0"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87" name="Freeform 89"/>
            <p:cNvSpPr>
              <a:spLocks noChangeAspect="1"/>
            </p:cNvSpPr>
            <p:nvPr/>
          </p:nvSpPr>
          <p:spPr bwMode="auto">
            <a:xfrm>
              <a:off x="1378" y="3656"/>
              <a:ext cx="24" cy="16"/>
            </a:xfrm>
            <a:custGeom>
              <a:avLst/>
              <a:gdLst>
                <a:gd name="T0" fmla="*/ 8 w 24"/>
                <a:gd name="T1" fmla="*/ 0 h 16"/>
                <a:gd name="T2" fmla="*/ 16 w 24"/>
                <a:gd name="T3" fmla="*/ 0 h 16"/>
                <a:gd name="T4" fmla="*/ 24 w 24"/>
                <a:gd name="T5" fmla="*/ 8 h 16"/>
                <a:gd name="T6" fmla="*/ 16 w 24"/>
                <a:gd name="T7" fmla="*/ 16 h 16"/>
                <a:gd name="T8" fmla="*/ 8 w 24"/>
                <a:gd name="T9" fmla="*/ 16 h 16"/>
                <a:gd name="T10" fmla="*/ 0 w 24"/>
                <a:gd name="T11" fmla="*/ 8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16" y="0"/>
                  </a:lnTo>
                  <a:lnTo>
                    <a:pt x="24" y="8"/>
                  </a:lnTo>
                  <a:lnTo>
                    <a:pt x="16" y="16"/>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88" name="Freeform 90"/>
            <p:cNvSpPr>
              <a:spLocks noChangeAspect="1"/>
            </p:cNvSpPr>
            <p:nvPr/>
          </p:nvSpPr>
          <p:spPr bwMode="auto">
            <a:xfrm>
              <a:off x="1666" y="3624"/>
              <a:ext cx="24" cy="16"/>
            </a:xfrm>
            <a:custGeom>
              <a:avLst/>
              <a:gdLst>
                <a:gd name="T0" fmla="*/ 8 w 24"/>
                <a:gd name="T1" fmla="*/ 0 h 16"/>
                <a:gd name="T2" fmla="*/ 16 w 24"/>
                <a:gd name="T3" fmla="*/ 0 h 16"/>
                <a:gd name="T4" fmla="*/ 24 w 24"/>
                <a:gd name="T5" fmla="*/ 8 h 16"/>
                <a:gd name="T6" fmla="*/ 16 w 24"/>
                <a:gd name="T7" fmla="*/ 16 h 16"/>
                <a:gd name="T8" fmla="*/ 8 w 24"/>
                <a:gd name="T9" fmla="*/ 16 h 16"/>
                <a:gd name="T10" fmla="*/ 0 w 24"/>
                <a:gd name="T11" fmla="*/ 8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16" y="0"/>
                  </a:lnTo>
                  <a:lnTo>
                    <a:pt x="24" y="8"/>
                  </a:lnTo>
                  <a:lnTo>
                    <a:pt x="16" y="16"/>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89" name="Freeform 91"/>
            <p:cNvSpPr>
              <a:spLocks noChangeAspect="1"/>
            </p:cNvSpPr>
            <p:nvPr/>
          </p:nvSpPr>
          <p:spPr bwMode="auto">
            <a:xfrm>
              <a:off x="962" y="3552"/>
              <a:ext cx="248" cy="8"/>
            </a:xfrm>
            <a:custGeom>
              <a:avLst/>
              <a:gdLst>
                <a:gd name="T0" fmla="*/ 0 w 248"/>
                <a:gd name="T1" fmla="*/ 0 h 8"/>
                <a:gd name="T2" fmla="*/ 120 w 248"/>
                <a:gd name="T3" fmla="*/ 0 h 8"/>
                <a:gd name="T4" fmla="*/ 128 w 248"/>
                <a:gd name="T5" fmla="*/ 8 h 8"/>
                <a:gd name="T6" fmla="*/ 248 w 248"/>
                <a:gd name="T7" fmla="*/ 8 h 8"/>
                <a:gd name="T8" fmla="*/ 128 w 248"/>
                <a:gd name="T9" fmla="*/ 8 h 8"/>
                <a:gd name="T10" fmla="*/ 120 w 248"/>
                <a:gd name="T11" fmla="*/ 0 h 8"/>
                <a:gd name="T12" fmla="*/ 0 w 248"/>
                <a:gd name="T13" fmla="*/ 0 h 8"/>
                <a:gd name="T14" fmla="*/ 0 60000 65536"/>
                <a:gd name="T15" fmla="*/ 0 60000 65536"/>
                <a:gd name="T16" fmla="*/ 0 60000 65536"/>
                <a:gd name="T17" fmla="*/ 0 60000 65536"/>
                <a:gd name="T18" fmla="*/ 0 60000 65536"/>
                <a:gd name="T19" fmla="*/ 0 60000 65536"/>
                <a:gd name="T20" fmla="*/ 0 60000 65536"/>
                <a:gd name="T21" fmla="*/ 0 w 248"/>
                <a:gd name="T22" fmla="*/ 0 h 8"/>
                <a:gd name="T23" fmla="*/ 248 w 248"/>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8">
                  <a:moveTo>
                    <a:pt x="0" y="0"/>
                  </a:moveTo>
                  <a:lnTo>
                    <a:pt x="120" y="0"/>
                  </a:lnTo>
                  <a:lnTo>
                    <a:pt x="128" y="8"/>
                  </a:lnTo>
                  <a:lnTo>
                    <a:pt x="248" y="8"/>
                  </a:lnTo>
                  <a:lnTo>
                    <a:pt x="128" y="8"/>
                  </a:lnTo>
                  <a:lnTo>
                    <a:pt x="120" y="0"/>
                  </a:lnTo>
                  <a:lnTo>
                    <a:pt x="0" y="0"/>
                  </a:lnTo>
                  <a:close/>
                </a:path>
              </a:pathLst>
            </a:custGeom>
            <a:solidFill>
              <a:srgbClr val="C0C0C0">
                <a:alpha val="70195"/>
              </a:srgbClr>
            </a:solidFill>
            <a:ln w="12700">
              <a:noFill/>
              <a:round/>
              <a:headEnd/>
              <a:tailEnd/>
            </a:ln>
          </p:spPr>
          <p:txBody>
            <a:bodyPr/>
            <a:lstStyle/>
            <a:p>
              <a:endParaRPr lang="ja-JP" altLang="en-US"/>
            </a:p>
          </p:txBody>
        </p:sp>
        <p:sp>
          <p:nvSpPr>
            <p:cNvPr id="90" name="Freeform 92"/>
            <p:cNvSpPr>
              <a:spLocks noChangeAspect="1"/>
            </p:cNvSpPr>
            <p:nvPr/>
          </p:nvSpPr>
          <p:spPr bwMode="auto">
            <a:xfrm>
              <a:off x="1018" y="3656"/>
              <a:ext cx="120" cy="96"/>
            </a:xfrm>
            <a:custGeom>
              <a:avLst/>
              <a:gdLst>
                <a:gd name="T0" fmla="*/ 8 w 120"/>
                <a:gd name="T1" fmla="*/ 0 h 96"/>
                <a:gd name="T2" fmla="*/ 64 w 120"/>
                <a:gd name="T3" fmla="*/ 0 h 96"/>
                <a:gd name="T4" fmla="*/ 64 w 120"/>
                <a:gd name="T5" fmla="*/ 8 h 96"/>
                <a:gd name="T6" fmla="*/ 72 w 120"/>
                <a:gd name="T7" fmla="*/ 16 h 96"/>
                <a:gd name="T8" fmla="*/ 88 w 120"/>
                <a:gd name="T9" fmla="*/ 16 h 96"/>
                <a:gd name="T10" fmla="*/ 96 w 120"/>
                <a:gd name="T11" fmla="*/ 8 h 96"/>
                <a:gd name="T12" fmla="*/ 112 w 120"/>
                <a:gd name="T13" fmla="*/ 8 h 96"/>
                <a:gd name="T14" fmla="*/ 120 w 120"/>
                <a:gd name="T15" fmla="*/ 16 h 96"/>
                <a:gd name="T16" fmla="*/ 120 w 120"/>
                <a:gd name="T17" fmla="*/ 32 h 96"/>
                <a:gd name="T18" fmla="*/ 112 w 120"/>
                <a:gd name="T19" fmla="*/ 40 h 96"/>
                <a:gd name="T20" fmla="*/ 112 w 120"/>
                <a:gd name="T21" fmla="*/ 88 h 96"/>
                <a:gd name="T22" fmla="*/ 104 w 120"/>
                <a:gd name="T23" fmla="*/ 96 h 96"/>
                <a:gd name="T24" fmla="*/ 88 w 120"/>
                <a:gd name="T25" fmla="*/ 96 h 96"/>
                <a:gd name="T26" fmla="*/ 72 w 120"/>
                <a:gd name="T27" fmla="*/ 80 h 96"/>
                <a:gd name="T28" fmla="*/ 72 w 120"/>
                <a:gd name="T29" fmla="*/ 72 h 96"/>
                <a:gd name="T30" fmla="*/ 32 w 120"/>
                <a:gd name="T31" fmla="*/ 32 h 96"/>
                <a:gd name="T32" fmla="*/ 16 w 120"/>
                <a:gd name="T33" fmla="*/ 32 h 96"/>
                <a:gd name="T34" fmla="*/ 8 w 120"/>
                <a:gd name="T35" fmla="*/ 24 h 96"/>
                <a:gd name="T36" fmla="*/ 8 w 120"/>
                <a:gd name="T37" fmla="*/ 16 h 96"/>
                <a:gd name="T38" fmla="*/ 0 w 120"/>
                <a:gd name="T39" fmla="*/ 8 h 96"/>
                <a:gd name="T40" fmla="*/ 8 w 120"/>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96"/>
                <a:gd name="T65" fmla="*/ 120 w 12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96">
                  <a:moveTo>
                    <a:pt x="8" y="0"/>
                  </a:moveTo>
                  <a:lnTo>
                    <a:pt x="64" y="0"/>
                  </a:lnTo>
                  <a:lnTo>
                    <a:pt x="64" y="8"/>
                  </a:lnTo>
                  <a:lnTo>
                    <a:pt x="72" y="16"/>
                  </a:lnTo>
                  <a:lnTo>
                    <a:pt x="88" y="16"/>
                  </a:lnTo>
                  <a:lnTo>
                    <a:pt x="96" y="8"/>
                  </a:lnTo>
                  <a:lnTo>
                    <a:pt x="112" y="8"/>
                  </a:lnTo>
                  <a:lnTo>
                    <a:pt x="120" y="16"/>
                  </a:lnTo>
                  <a:lnTo>
                    <a:pt x="120" y="32"/>
                  </a:lnTo>
                  <a:lnTo>
                    <a:pt x="112" y="40"/>
                  </a:lnTo>
                  <a:lnTo>
                    <a:pt x="112" y="88"/>
                  </a:lnTo>
                  <a:lnTo>
                    <a:pt x="104" y="96"/>
                  </a:lnTo>
                  <a:lnTo>
                    <a:pt x="88" y="96"/>
                  </a:lnTo>
                  <a:lnTo>
                    <a:pt x="72" y="80"/>
                  </a:lnTo>
                  <a:lnTo>
                    <a:pt x="72" y="72"/>
                  </a:lnTo>
                  <a:lnTo>
                    <a:pt x="32" y="32"/>
                  </a:lnTo>
                  <a:lnTo>
                    <a:pt x="16" y="32"/>
                  </a:lnTo>
                  <a:lnTo>
                    <a:pt x="8" y="24"/>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91" name="Freeform 93"/>
            <p:cNvSpPr>
              <a:spLocks noChangeAspect="1"/>
            </p:cNvSpPr>
            <p:nvPr/>
          </p:nvSpPr>
          <p:spPr bwMode="auto">
            <a:xfrm>
              <a:off x="1410" y="3656"/>
              <a:ext cx="16" cy="16"/>
            </a:xfrm>
            <a:custGeom>
              <a:avLst/>
              <a:gdLst>
                <a:gd name="T0" fmla="*/ 8 w 16"/>
                <a:gd name="T1" fmla="*/ 0 h 16"/>
                <a:gd name="T2" fmla="*/ 16 w 16"/>
                <a:gd name="T3" fmla="*/ 8 h 16"/>
                <a:gd name="T4" fmla="*/ 8 w 16"/>
                <a:gd name="T5" fmla="*/ 16 h 16"/>
                <a:gd name="T6" fmla="*/ 0 w 16"/>
                <a:gd name="T7" fmla="*/ 8 h 16"/>
                <a:gd name="T8" fmla="*/ 8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8" y="0"/>
                  </a:moveTo>
                  <a:lnTo>
                    <a:pt x="16" y="8"/>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92" name="Freeform 94"/>
            <p:cNvSpPr>
              <a:spLocks noChangeAspect="1"/>
            </p:cNvSpPr>
            <p:nvPr/>
          </p:nvSpPr>
          <p:spPr bwMode="auto">
            <a:xfrm>
              <a:off x="1626" y="3656"/>
              <a:ext cx="16" cy="16"/>
            </a:xfrm>
            <a:custGeom>
              <a:avLst/>
              <a:gdLst>
                <a:gd name="T0" fmla="*/ 8 w 16"/>
                <a:gd name="T1" fmla="*/ 0 h 16"/>
                <a:gd name="T2" fmla="*/ 16 w 16"/>
                <a:gd name="T3" fmla="*/ 8 h 16"/>
                <a:gd name="T4" fmla="*/ 8 w 16"/>
                <a:gd name="T5" fmla="*/ 16 h 16"/>
                <a:gd name="T6" fmla="*/ 0 w 16"/>
                <a:gd name="T7" fmla="*/ 8 h 16"/>
                <a:gd name="T8" fmla="*/ 8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8" y="0"/>
                  </a:moveTo>
                  <a:lnTo>
                    <a:pt x="16" y="8"/>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93" name="Freeform 95"/>
            <p:cNvSpPr>
              <a:spLocks noChangeAspect="1"/>
            </p:cNvSpPr>
            <p:nvPr/>
          </p:nvSpPr>
          <p:spPr bwMode="auto">
            <a:xfrm>
              <a:off x="1314" y="3680"/>
              <a:ext cx="24" cy="16"/>
            </a:xfrm>
            <a:custGeom>
              <a:avLst/>
              <a:gdLst>
                <a:gd name="T0" fmla="*/ 8 w 24"/>
                <a:gd name="T1" fmla="*/ 0 h 16"/>
                <a:gd name="T2" fmla="*/ 16 w 24"/>
                <a:gd name="T3" fmla="*/ 0 h 16"/>
                <a:gd name="T4" fmla="*/ 24 w 24"/>
                <a:gd name="T5" fmla="*/ 8 h 16"/>
                <a:gd name="T6" fmla="*/ 16 w 24"/>
                <a:gd name="T7" fmla="*/ 16 h 16"/>
                <a:gd name="T8" fmla="*/ 8 w 24"/>
                <a:gd name="T9" fmla="*/ 16 h 16"/>
                <a:gd name="T10" fmla="*/ 0 w 24"/>
                <a:gd name="T11" fmla="*/ 8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16" y="0"/>
                  </a:lnTo>
                  <a:lnTo>
                    <a:pt x="24" y="8"/>
                  </a:lnTo>
                  <a:lnTo>
                    <a:pt x="16" y="16"/>
                  </a:lnTo>
                  <a:lnTo>
                    <a:pt x="8"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94" name="Freeform 96"/>
            <p:cNvSpPr>
              <a:spLocks noChangeAspect="1"/>
            </p:cNvSpPr>
            <p:nvPr/>
          </p:nvSpPr>
          <p:spPr bwMode="auto">
            <a:xfrm>
              <a:off x="794" y="3744"/>
              <a:ext cx="32" cy="24"/>
            </a:xfrm>
            <a:custGeom>
              <a:avLst/>
              <a:gdLst>
                <a:gd name="T0" fmla="*/ 8 w 32"/>
                <a:gd name="T1" fmla="*/ 0 h 24"/>
                <a:gd name="T2" fmla="*/ 24 w 32"/>
                <a:gd name="T3" fmla="*/ 0 h 24"/>
                <a:gd name="T4" fmla="*/ 32 w 32"/>
                <a:gd name="T5" fmla="*/ 8 h 24"/>
                <a:gd name="T6" fmla="*/ 32 w 32"/>
                <a:gd name="T7" fmla="*/ 16 h 24"/>
                <a:gd name="T8" fmla="*/ 24 w 32"/>
                <a:gd name="T9" fmla="*/ 24 h 24"/>
                <a:gd name="T10" fmla="*/ 8 w 32"/>
                <a:gd name="T11" fmla="*/ 24 h 24"/>
                <a:gd name="T12" fmla="*/ 0 w 32"/>
                <a:gd name="T13" fmla="*/ 16 h 24"/>
                <a:gd name="T14" fmla="*/ 0 w 32"/>
                <a:gd name="T15" fmla="*/ 8 h 24"/>
                <a:gd name="T16" fmla="*/ 8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8" y="0"/>
                  </a:moveTo>
                  <a:lnTo>
                    <a:pt x="24" y="0"/>
                  </a:lnTo>
                  <a:lnTo>
                    <a:pt x="32" y="8"/>
                  </a:lnTo>
                  <a:lnTo>
                    <a:pt x="32" y="16"/>
                  </a:lnTo>
                  <a:lnTo>
                    <a:pt x="24" y="24"/>
                  </a:lnTo>
                  <a:lnTo>
                    <a:pt x="8" y="24"/>
                  </a:lnTo>
                  <a:lnTo>
                    <a:pt x="0"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grpSp>
          <p:nvGrpSpPr>
            <p:cNvPr id="95" name="Group 97"/>
            <p:cNvGrpSpPr>
              <a:grpSpLocks noChangeAspect="1"/>
            </p:cNvGrpSpPr>
            <p:nvPr/>
          </p:nvGrpSpPr>
          <p:grpSpPr bwMode="auto">
            <a:xfrm>
              <a:off x="874" y="2176"/>
              <a:ext cx="1104" cy="1640"/>
              <a:chOff x="874" y="2176"/>
              <a:chExt cx="1104" cy="1640"/>
            </a:xfrm>
          </p:grpSpPr>
          <p:grpSp>
            <p:nvGrpSpPr>
              <p:cNvPr id="111" name="Group 98"/>
              <p:cNvGrpSpPr>
                <a:grpSpLocks noChangeAspect="1"/>
              </p:cNvGrpSpPr>
              <p:nvPr/>
            </p:nvGrpSpPr>
            <p:grpSpPr bwMode="auto">
              <a:xfrm>
                <a:off x="1194" y="2176"/>
                <a:ext cx="784" cy="1232"/>
                <a:chOff x="1194" y="2176"/>
                <a:chExt cx="784" cy="1232"/>
              </a:xfrm>
            </p:grpSpPr>
            <p:sp>
              <p:nvSpPr>
                <p:cNvPr id="116" name="Freeform 99"/>
                <p:cNvSpPr>
                  <a:spLocks noChangeAspect="1"/>
                </p:cNvSpPr>
                <p:nvPr/>
              </p:nvSpPr>
              <p:spPr bwMode="auto">
                <a:xfrm>
                  <a:off x="1378" y="2176"/>
                  <a:ext cx="344" cy="784"/>
                </a:xfrm>
                <a:custGeom>
                  <a:avLst/>
                  <a:gdLst>
                    <a:gd name="T0" fmla="*/ 232 w 344"/>
                    <a:gd name="T1" fmla="*/ 0 h 784"/>
                    <a:gd name="T2" fmla="*/ 256 w 344"/>
                    <a:gd name="T3" fmla="*/ 16 h 784"/>
                    <a:gd name="T4" fmla="*/ 264 w 344"/>
                    <a:gd name="T5" fmla="*/ 40 h 784"/>
                    <a:gd name="T6" fmla="*/ 272 w 344"/>
                    <a:gd name="T7" fmla="*/ 56 h 784"/>
                    <a:gd name="T8" fmla="*/ 280 w 344"/>
                    <a:gd name="T9" fmla="*/ 72 h 784"/>
                    <a:gd name="T10" fmla="*/ 288 w 344"/>
                    <a:gd name="T11" fmla="*/ 96 h 784"/>
                    <a:gd name="T12" fmla="*/ 296 w 344"/>
                    <a:gd name="T13" fmla="*/ 112 h 784"/>
                    <a:gd name="T14" fmla="*/ 304 w 344"/>
                    <a:gd name="T15" fmla="*/ 128 h 784"/>
                    <a:gd name="T16" fmla="*/ 312 w 344"/>
                    <a:gd name="T17" fmla="*/ 144 h 784"/>
                    <a:gd name="T18" fmla="*/ 336 w 344"/>
                    <a:gd name="T19" fmla="*/ 152 h 784"/>
                    <a:gd name="T20" fmla="*/ 344 w 344"/>
                    <a:gd name="T21" fmla="*/ 200 h 784"/>
                    <a:gd name="T22" fmla="*/ 336 w 344"/>
                    <a:gd name="T23" fmla="*/ 224 h 784"/>
                    <a:gd name="T24" fmla="*/ 328 w 344"/>
                    <a:gd name="T25" fmla="*/ 240 h 784"/>
                    <a:gd name="T26" fmla="*/ 312 w 344"/>
                    <a:gd name="T27" fmla="*/ 264 h 784"/>
                    <a:gd name="T28" fmla="*/ 288 w 344"/>
                    <a:gd name="T29" fmla="*/ 272 h 784"/>
                    <a:gd name="T30" fmla="*/ 280 w 344"/>
                    <a:gd name="T31" fmla="*/ 288 h 784"/>
                    <a:gd name="T32" fmla="*/ 288 w 344"/>
                    <a:gd name="T33" fmla="*/ 312 h 784"/>
                    <a:gd name="T34" fmla="*/ 296 w 344"/>
                    <a:gd name="T35" fmla="*/ 344 h 784"/>
                    <a:gd name="T36" fmla="*/ 304 w 344"/>
                    <a:gd name="T37" fmla="*/ 360 h 784"/>
                    <a:gd name="T38" fmla="*/ 312 w 344"/>
                    <a:gd name="T39" fmla="*/ 376 h 784"/>
                    <a:gd name="T40" fmla="*/ 304 w 344"/>
                    <a:gd name="T41" fmla="*/ 424 h 784"/>
                    <a:gd name="T42" fmla="*/ 296 w 344"/>
                    <a:gd name="T43" fmla="*/ 464 h 784"/>
                    <a:gd name="T44" fmla="*/ 288 w 344"/>
                    <a:gd name="T45" fmla="*/ 496 h 784"/>
                    <a:gd name="T46" fmla="*/ 280 w 344"/>
                    <a:gd name="T47" fmla="*/ 528 h 784"/>
                    <a:gd name="T48" fmla="*/ 272 w 344"/>
                    <a:gd name="T49" fmla="*/ 552 h 784"/>
                    <a:gd name="T50" fmla="*/ 264 w 344"/>
                    <a:gd name="T51" fmla="*/ 576 h 784"/>
                    <a:gd name="T52" fmla="*/ 256 w 344"/>
                    <a:gd name="T53" fmla="*/ 632 h 784"/>
                    <a:gd name="T54" fmla="*/ 264 w 344"/>
                    <a:gd name="T55" fmla="*/ 728 h 784"/>
                    <a:gd name="T56" fmla="*/ 256 w 344"/>
                    <a:gd name="T57" fmla="*/ 768 h 784"/>
                    <a:gd name="T58" fmla="*/ 216 w 344"/>
                    <a:gd name="T59" fmla="*/ 776 h 784"/>
                    <a:gd name="T60" fmla="*/ 184 w 344"/>
                    <a:gd name="T61" fmla="*/ 784 h 784"/>
                    <a:gd name="T62" fmla="*/ 176 w 344"/>
                    <a:gd name="T63" fmla="*/ 752 h 784"/>
                    <a:gd name="T64" fmla="*/ 168 w 344"/>
                    <a:gd name="T65" fmla="*/ 728 h 784"/>
                    <a:gd name="T66" fmla="*/ 160 w 344"/>
                    <a:gd name="T67" fmla="*/ 704 h 784"/>
                    <a:gd name="T68" fmla="*/ 152 w 344"/>
                    <a:gd name="T69" fmla="*/ 688 h 784"/>
                    <a:gd name="T70" fmla="*/ 112 w 344"/>
                    <a:gd name="T71" fmla="*/ 680 h 784"/>
                    <a:gd name="T72" fmla="*/ 80 w 344"/>
                    <a:gd name="T73" fmla="*/ 688 h 784"/>
                    <a:gd name="T74" fmla="*/ 64 w 344"/>
                    <a:gd name="T75" fmla="*/ 680 h 784"/>
                    <a:gd name="T76" fmla="*/ 56 w 344"/>
                    <a:gd name="T77" fmla="*/ 656 h 784"/>
                    <a:gd name="T78" fmla="*/ 40 w 344"/>
                    <a:gd name="T79" fmla="*/ 600 h 784"/>
                    <a:gd name="T80" fmla="*/ 48 w 344"/>
                    <a:gd name="T81" fmla="*/ 552 h 784"/>
                    <a:gd name="T82" fmla="*/ 24 w 344"/>
                    <a:gd name="T83" fmla="*/ 544 h 784"/>
                    <a:gd name="T84" fmla="*/ 8 w 344"/>
                    <a:gd name="T85" fmla="*/ 472 h 784"/>
                    <a:gd name="T86" fmla="*/ 0 w 344"/>
                    <a:gd name="T87" fmla="*/ 440 h 784"/>
                    <a:gd name="T88" fmla="*/ 24 w 344"/>
                    <a:gd name="T89" fmla="*/ 400 h 784"/>
                    <a:gd name="T90" fmla="*/ 40 w 344"/>
                    <a:gd name="T91" fmla="*/ 376 h 784"/>
                    <a:gd name="T92" fmla="*/ 48 w 344"/>
                    <a:gd name="T93" fmla="*/ 336 h 784"/>
                    <a:gd name="T94" fmla="*/ 40 w 344"/>
                    <a:gd name="T95" fmla="*/ 296 h 784"/>
                    <a:gd name="T96" fmla="*/ 56 w 344"/>
                    <a:gd name="T97" fmla="*/ 296 h 784"/>
                    <a:gd name="T98" fmla="*/ 64 w 344"/>
                    <a:gd name="T99" fmla="*/ 312 h 784"/>
                    <a:gd name="T100" fmla="*/ 88 w 344"/>
                    <a:gd name="T101" fmla="*/ 304 h 784"/>
                    <a:gd name="T102" fmla="*/ 96 w 344"/>
                    <a:gd name="T103" fmla="*/ 264 h 784"/>
                    <a:gd name="T104" fmla="*/ 104 w 344"/>
                    <a:gd name="T105" fmla="*/ 232 h 784"/>
                    <a:gd name="T106" fmla="*/ 120 w 344"/>
                    <a:gd name="T107" fmla="*/ 160 h 784"/>
                    <a:gd name="T108" fmla="*/ 136 w 344"/>
                    <a:gd name="T109" fmla="*/ 120 h 784"/>
                    <a:gd name="T110" fmla="*/ 152 w 344"/>
                    <a:gd name="T111" fmla="*/ 96 h 784"/>
                    <a:gd name="T112" fmla="*/ 168 w 344"/>
                    <a:gd name="T113" fmla="*/ 64 h 784"/>
                    <a:gd name="T114" fmla="*/ 176 w 344"/>
                    <a:gd name="T115" fmla="*/ 48 h 784"/>
                    <a:gd name="T116" fmla="*/ 184 w 344"/>
                    <a:gd name="T117" fmla="*/ 32 h 784"/>
                    <a:gd name="T118" fmla="*/ 200 w 344"/>
                    <a:gd name="T119" fmla="*/ 24 h 784"/>
                    <a:gd name="T120" fmla="*/ 208 w 344"/>
                    <a:gd name="T121" fmla="*/ 8 h 7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4"/>
                    <a:gd name="T184" fmla="*/ 0 h 784"/>
                    <a:gd name="T185" fmla="*/ 344 w 344"/>
                    <a:gd name="T186" fmla="*/ 784 h 7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4" h="784">
                      <a:moveTo>
                        <a:pt x="216" y="0"/>
                      </a:moveTo>
                      <a:lnTo>
                        <a:pt x="232" y="0"/>
                      </a:lnTo>
                      <a:lnTo>
                        <a:pt x="248" y="16"/>
                      </a:lnTo>
                      <a:lnTo>
                        <a:pt x="256" y="16"/>
                      </a:lnTo>
                      <a:lnTo>
                        <a:pt x="264" y="24"/>
                      </a:lnTo>
                      <a:lnTo>
                        <a:pt x="264" y="40"/>
                      </a:lnTo>
                      <a:lnTo>
                        <a:pt x="272" y="48"/>
                      </a:lnTo>
                      <a:lnTo>
                        <a:pt x="272" y="56"/>
                      </a:lnTo>
                      <a:lnTo>
                        <a:pt x="280" y="64"/>
                      </a:lnTo>
                      <a:lnTo>
                        <a:pt x="280" y="72"/>
                      </a:lnTo>
                      <a:lnTo>
                        <a:pt x="288" y="80"/>
                      </a:lnTo>
                      <a:lnTo>
                        <a:pt x="288" y="96"/>
                      </a:lnTo>
                      <a:lnTo>
                        <a:pt x="296" y="104"/>
                      </a:lnTo>
                      <a:lnTo>
                        <a:pt x="296" y="112"/>
                      </a:lnTo>
                      <a:lnTo>
                        <a:pt x="304" y="120"/>
                      </a:lnTo>
                      <a:lnTo>
                        <a:pt x="304" y="128"/>
                      </a:lnTo>
                      <a:lnTo>
                        <a:pt x="312" y="136"/>
                      </a:lnTo>
                      <a:lnTo>
                        <a:pt x="312" y="144"/>
                      </a:lnTo>
                      <a:lnTo>
                        <a:pt x="320" y="152"/>
                      </a:lnTo>
                      <a:lnTo>
                        <a:pt x="336" y="152"/>
                      </a:lnTo>
                      <a:lnTo>
                        <a:pt x="344" y="160"/>
                      </a:lnTo>
                      <a:lnTo>
                        <a:pt x="344" y="200"/>
                      </a:lnTo>
                      <a:lnTo>
                        <a:pt x="336" y="208"/>
                      </a:lnTo>
                      <a:lnTo>
                        <a:pt x="336" y="224"/>
                      </a:lnTo>
                      <a:lnTo>
                        <a:pt x="328" y="232"/>
                      </a:lnTo>
                      <a:lnTo>
                        <a:pt x="328" y="240"/>
                      </a:lnTo>
                      <a:lnTo>
                        <a:pt x="312" y="256"/>
                      </a:lnTo>
                      <a:lnTo>
                        <a:pt x="312" y="264"/>
                      </a:lnTo>
                      <a:lnTo>
                        <a:pt x="296" y="264"/>
                      </a:lnTo>
                      <a:lnTo>
                        <a:pt x="288" y="272"/>
                      </a:lnTo>
                      <a:lnTo>
                        <a:pt x="288" y="280"/>
                      </a:lnTo>
                      <a:lnTo>
                        <a:pt x="280" y="288"/>
                      </a:lnTo>
                      <a:lnTo>
                        <a:pt x="280" y="304"/>
                      </a:lnTo>
                      <a:lnTo>
                        <a:pt x="288" y="312"/>
                      </a:lnTo>
                      <a:lnTo>
                        <a:pt x="288" y="336"/>
                      </a:lnTo>
                      <a:lnTo>
                        <a:pt x="296" y="344"/>
                      </a:lnTo>
                      <a:lnTo>
                        <a:pt x="296" y="352"/>
                      </a:lnTo>
                      <a:lnTo>
                        <a:pt x="304" y="360"/>
                      </a:lnTo>
                      <a:lnTo>
                        <a:pt x="304" y="368"/>
                      </a:lnTo>
                      <a:lnTo>
                        <a:pt x="312" y="376"/>
                      </a:lnTo>
                      <a:lnTo>
                        <a:pt x="312" y="416"/>
                      </a:lnTo>
                      <a:lnTo>
                        <a:pt x="304" y="424"/>
                      </a:lnTo>
                      <a:lnTo>
                        <a:pt x="304" y="456"/>
                      </a:lnTo>
                      <a:lnTo>
                        <a:pt x="296" y="464"/>
                      </a:lnTo>
                      <a:lnTo>
                        <a:pt x="296" y="488"/>
                      </a:lnTo>
                      <a:lnTo>
                        <a:pt x="288" y="496"/>
                      </a:lnTo>
                      <a:lnTo>
                        <a:pt x="288" y="520"/>
                      </a:lnTo>
                      <a:lnTo>
                        <a:pt x="280" y="528"/>
                      </a:lnTo>
                      <a:lnTo>
                        <a:pt x="280" y="544"/>
                      </a:lnTo>
                      <a:lnTo>
                        <a:pt x="272" y="552"/>
                      </a:lnTo>
                      <a:lnTo>
                        <a:pt x="272" y="568"/>
                      </a:lnTo>
                      <a:lnTo>
                        <a:pt x="264" y="576"/>
                      </a:lnTo>
                      <a:lnTo>
                        <a:pt x="264" y="624"/>
                      </a:lnTo>
                      <a:lnTo>
                        <a:pt x="256" y="632"/>
                      </a:lnTo>
                      <a:lnTo>
                        <a:pt x="256" y="720"/>
                      </a:lnTo>
                      <a:lnTo>
                        <a:pt x="264" y="728"/>
                      </a:lnTo>
                      <a:lnTo>
                        <a:pt x="256" y="736"/>
                      </a:lnTo>
                      <a:lnTo>
                        <a:pt x="256" y="768"/>
                      </a:lnTo>
                      <a:lnTo>
                        <a:pt x="248" y="776"/>
                      </a:lnTo>
                      <a:lnTo>
                        <a:pt x="216" y="776"/>
                      </a:lnTo>
                      <a:lnTo>
                        <a:pt x="208" y="784"/>
                      </a:lnTo>
                      <a:lnTo>
                        <a:pt x="184" y="784"/>
                      </a:lnTo>
                      <a:lnTo>
                        <a:pt x="176" y="776"/>
                      </a:lnTo>
                      <a:lnTo>
                        <a:pt x="176" y="752"/>
                      </a:lnTo>
                      <a:lnTo>
                        <a:pt x="168" y="744"/>
                      </a:lnTo>
                      <a:lnTo>
                        <a:pt x="168" y="728"/>
                      </a:lnTo>
                      <a:lnTo>
                        <a:pt x="160" y="720"/>
                      </a:lnTo>
                      <a:lnTo>
                        <a:pt x="160" y="704"/>
                      </a:lnTo>
                      <a:lnTo>
                        <a:pt x="152" y="696"/>
                      </a:lnTo>
                      <a:lnTo>
                        <a:pt x="152" y="688"/>
                      </a:lnTo>
                      <a:lnTo>
                        <a:pt x="144" y="680"/>
                      </a:lnTo>
                      <a:lnTo>
                        <a:pt x="112" y="680"/>
                      </a:lnTo>
                      <a:lnTo>
                        <a:pt x="104" y="688"/>
                      </a:lnTo>
                      <a:lnTo>
                        <a:pt x="80" y="688"/>
                      </a:lnTo>
                      <a:lnTo>
                        <a:pt x="72" y="680"/>
                      </a:lnTo>
                      <a:lnTo>
                        <a:pt x="64" y="680"/>
                      </a:lnTo>
                      <a:lnTo>
                        <a:pt x="56" y="672"/>
                      </a:lnTo>
                      <a:lnTo>
                        <a:pt x="56" y="656"/>
                      </a:lnTo>
                      <a:lnTo>
                        <a:pt x="40" y="640"/>
                      </a:lnTo>
                      <a:lnTo>
                        <a:pt x="40" y="600"/>
                      </a:lnTo>
                      <a:lnTo>
                        <a:pt x="48" y="592"/>
                      </a:lnTo>
                      <a:lnTo>
                        <a:pt x="48" y="552"/>
                      </a:lnTo>
                      <a:lnTo>
                        <a:pt x="40" y="544"/>
                      </a:lnTo>
                      <a:lnTo>
                        <a:pt x="24" y="544"/>
                      </a:lnTo>
                      <a:lnTo>
                        <a:pt x="8" y="528"/>
                      </a:lnTo>
                      <a:lnTo>
                        <a:pt x="8" y="472"/>
                      </a:lnTo>
                      <a:lnTo>
                        <a:pt x="0" y="464"/>
                      </a:lnTo>
                      <a:lnTo>
                        <a:pt x="0" y="440"/>
                      </a:lnTo>
                      <a:lnTo>
                        <a:pt x="24" y="416"/>
                      </a:lnTo>
                      <a:lnTo>
                        <a:pt x="24" y="400"/>
                      </a:lnTo>
                      <a:lnTo>
                        <a:pt x="40" y="384"/>
                      </a:lnTo>
                      <a:lnTo>
                        <a:pt x="40" y="376"/>
                      </a:lnTo>
                      <a:lnTo>
                        <a:pt x="48" y="368"/>
                      </a:lnTo>
                      <a:lnTo>
                        <a:pt x="48" y="336"/>
                      </a:lnTo>
                      <a:lnTo>
                        <a:pt x="40" y="328"/>
                      </a:lnTo>
                      <a:lnTo>
                        <a:pt x="40" y="296"/>
                      </a:lnTo>
                      <a:lnTo>
                        <a:pt x="48" y="288"/>
                      </a:lnTo>
                      <a:lnTo>
                        <a:pt x="56" y="296"/>
                      </a:lnTo>
                      <a:lnTo>
                        <a:pt x="56" y="304"/>
                      </a:lnTo>
                      <a:lnTo>
                        <a:pt x="64" y="312"/>
                      </a:lnTo>
                      <a:lnTo>
                        <a:pt x="80" y="312"/>
                      </a:lnTo>
                      <a:lnTo>
                        <a:pt x="88" y="304"/>
                      </a:lnTo>
                      <a:lnTo>
                        <a:pt x="88" y="272"/>
                      </a:lnTo>
                      <a:lnTo>
                        <a:pt x="96" y="264"/>
                      </a:lnTo>
                      <a:lnTo>
                        <a:pt x="96" y="240"/>
                      </a:lnTo>
                      <a:lnTo>
                        <a:pt x="104" y="232"/>
                      </a:lnTo>
                      <a:lnTo>
                        <a:pt x="104" y="176"/>
                      </a:lnTo>
                      <a:lnTo>
                        <a:pt x="120" y="160"/>
                      </a:lnTo>
                      <a:lnTo>
                        <a:pt x="120" y="136"/>
                      </a:lnTo>
                      <a:lnTo>
                        <a:pt x="136" y="120"/>
                      </a:lnTo>
                      <a:lnTo>
                        <a:pt x="136" y="112"/>
                      </a:lnTo>
                      <a:lnTo>
                        <a:pt x="152" y="96"/>
                      </a:lnTo>
                      <a:lnTo>
                        <a:pt x="152" y="80"/>
                      </a:lnTo>
                      <a:lnTo>
                        <a:pt x="168" y="64"/>
                      </a:lnTo>
                      <a:lnTo>
                        <a:pt x="168" y="48"/>
                      </a:lnTo>
                      <a:lnTo>
                        <a:pt x="176" y="48"/>
                      </a:lnTo>
                      <a:lnTo>
                        <a:pt x="184" y="40"/>
                      </a:lnTo>
                      <a:lnTo>
                        <a:pt x="184" y="32"/>
                      </a:lnTo>
                      <a:lnTo>
                        <a:pt x="192" y="24"/>
                      </a:lnTo>
                      <a:lnTo>
                        <a:pt x="200" y="24"/>
                      </a:lnTo>
                      <a:lnTo>
                        <a:pt x="208" y="16"/>
                      </a:lnTo>
                      <a:lnTo>
                        <a:pt x="208" y="8"/>
                      </a:lnTo>
                      <a:lnTo>
                        <a:pt x="216" y="0"/>
                      </a:lnTo>
                      <a:close/>
                    </a:path>
                  </a:pathLst>
                </a:custGeom>
                <a:solidFill>
                  <a:srgbClr val="FF0000">
                    <a:alpha val="70195"/>
                  </a:srgbClr>
                </a:solidFill>
                <a:ln w="12700">
                  <a:noFill/>
                  <a:round/>
                  <a:headEnd/>
                  <a:tailEnd/>
                </a:ln>
              </p:spPr>
              <p:txBody>
                <a:bodyPr/>
                <a:lstStyle/>
                <a:p>
                  <a:endParaRPr lang="ja-JP" altLang="en-US"/>
                </a:p>
              </p:txBody>
            </p:sp>
            <p:sp>
              <p:nvSpPr>
                <p:cNvPr id="117" name="Freeform 100"/>
                <p:cNvSpPr>
                  <a:spLocks noChangeAspect="1"/>
                </p:cNvSpPr>
                <p:nvPr/>
              </p:nvSpPr>
              <p:spPr bwMode="auto">
                <a:xfrm>
                  <a:off x="1250" y="2200"/>
                  <a:ext cx="296" cy="504"/>
                </a:xfrm>
                <a:custGeom>
                  <a:avLst/>
                  <a:gdLst>
                    <a:gd name="T0" fmla="*/ 272 w 296"/>
                    <a:gd name="T1" fmla="*/ 0 h 504"/>
                    <a:gd name="T2" fmla="*/ 296 w 296"/>
                    <a:gd name="T3" fmla="*/ 40 h 504"/>
                    <a:gd name="T4" fmla="*/ 280 w 296"/>
                    <a:gd name="T5" fmla="*/ 72 h 504"/>
                    <a:gd name="T6" fmla="*/ 264 w 296"/>
                    <a:gd name="T7" fmla="*/ 96 h 504"/>
                    <a:gd name="T8" fmla="*/ 248 w 296"/>
                    <a:gd name="T9" fmla="*/ 144 h 504"/>
                    <a:gd name="T10" fmla="*/ 232 w 296"/>
                    <a:gd name="T11" fmla="*/ 152 h 504"/>
                    <a:gd name="T12" fmla="*/ 224 w 296"/>
                    <a:gd name="T13" fmla="*/ 216 h 504"/>
                    <a:gd name="T14" fmla="*/ 216 w 296"/>
                    <a:gd name="T15" fmla="*/ 248 h 504"/>
                    <a:gd name="T16" fmla="*/ 208 w 296"/>
                    <a:gd name="T17" fmla="*/ 288 h 504"/>
                    <a:gd name="T18" fmla="*/ 184 w 296"/>
                    <a:gd name="T19" fmla="*/ 280 h 504"/>
                    <a:gd name="T20" fmla="*/ 176 w 296"/>
                    <a:gd name="T21" fmla="*/ 264 h 504"/>
                    <a:gd name="T22" fmla="*/ 168 w 296"/>
                    <a:gd name="T23" fmla="*/ 304 h 504"/>
                    <a:gd name="T24" fmla="*/ 176 w 296"/>
                    <a:gd name="T25" fmla="*/ 344 h 504"/>
                    <a:gd name="T26" fmla="*/ 168 w 296"/>
                    <a:gd name="T27" fmla="*/ 360 h 504"/>
                    <a:gd name="T28" fmla="*/ 152 w 296"/>
                    <a:gd name="T29" fmla="*/ 392 h 504"/>
                    <a:gd name="T30" fmla="*/ 128 w 296"/>
                    <a:gd name="T31" fmla="*/ 440 h 504"/>
                    <a:gd name="T32" fmla="*/ 136 w 296"/>
                    <a:gd name="T33" fmla="*/ 504 h 504"/>
                    <a:gd name="T34" fmla="*/ 88 w 296"/>
                    <a:gd name="T35" fmla="*/ 496 h 504"/>
                    <a:gd name="T36" fmla="*/ 48 w 296"/>
                    <a:gd name="T37" fmla="*/ 488 h 504"/>
                    <a:gd name="T38" fmla="*/ 16 w 296"/>
                    <a:gd name="T39" fmla="*/ 472 h 504"/>
                    <a:gd name="T40" fmla="*/ 24 w 296"/>
                    <a:gd name="T41" fmla="*/ 432 h 504"/>
                    <a:gd name="T42" fmla="*/ 8 w 296"/>
                    <a:gd name="T43" fmla="*/ 424 h 504"/>
                    <a:gd name="T44" fmla="*/ 32 w 296"/>
                    <a:gd name="T45" fmla="*/ 384 h 504"/>
                    <a:gd name="T46" fmla="*/ 48 w 296"/>
                    <a:gd name="T47" fmla="*/ 360 h 504"/>
                    <a:gd name="T48" fmla="*/ 56 w 296"/>
                    <a:gd name="T49" fmla="*/ 336 h 504"/>
                    <a:gd name="T50" fmla="*/ 64 w 296"/>
                    <a:gd name="T51" fmla="*/ 320 h 504"/>
                    <a:gd name="T52" fmla="*/ 72 w 296"/>
                    <a:gd name="T53" fmla="*/ 304 h 504"/>
                    <a:gd name="T54" fmla="*/ 80 w 296"/>
                    <a:gd name="T55" fmla="*/ 280 h 504"/>
                    <a:gd name="T56" fmla="*/ 88 w 296"/>
                    <a:gd name="T57" fmla="*/ 256 h 504"/>
                    <a:gd name="T58" fmla="*/ 96 w 296"/>
                    <a:gd name="T59" fmla="*/ 232 h 504"/>
                    <a:gd name="T60" fmla="*/ 104 w 296"/>
                    <a:gd name="T61" fmla="*/ 176 h 504"/>
                    <a:gd name="T62" fmla="*/ 128 w 296"/>
                    <a:gd name="T63" fmla="*/ 104 h 504"/>
                    <a:gd name="T64" fmla="*/ 160 w 296"/>
                    <a:gd name="T65" fmla="*/ 96 h 504"/>
                    <a:gd name="T66" fmla="*/ 152 w 296"/>
                    <a:gd name="T67" fmla="*/ 72 h 504"/>
                    <a:gd name="T68" fmla="*/ 176 w 296"/>
                    <a:gd name="T69" fmla="*/ 40 h 504"/>
                    <a:gd name="T70" fmla="*/ 184 w 296"/>
                    <a:gd name="T71" fmla="*/ 24 h 504"/>
                    <a:gd name="T72" fmla="*/ 208 w 296"/>
                    <a:gd name="T73" fmla="*/ 16 h 504"/>
                    <a:gd name="T74" fmla="*/ 224 w 296"/>
                    <a:gd name="T75" fmla="*/ 8 h 504"/>
                    <a:gd name="T76" fmla="*/ 240 w 296"/>
                    <a:gd name="T77" fmla="*/ 0 h 5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6"/>
                    <a:gd name="T118" fmla="*/ 0 h 504"/>
                    <a:gd name="T119" fmla="*/ 296 w 296"/>
                    <a:gd name="T120" fmla="*/ 504 h 5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6" h="504">
                      <a:moveTo>
                        <a:pt x="240" y="0"/>
                      </a:moveTo>
                      <a:lnTo>
                        <a:pt x="272" y="0"/>
                      </a:lnTo>
                      <a:lnTo>
                        <a:pt x="296" y="24"/>
                      </a:lnTo>
                      <a:lnTo>
                        <a:pt x="296" y="40"/>
                      </a:lnTo>
                      <a:lnTo>
                        <a:pt x="280" y="56"/>
                      </a:lnTo>
                      <a:lnTo>
                        <a:pt x="280" y="72"/>
                      </a:lnTo>
                      <a:lnTo>
                        <a:pt x="264" y="88"/>
                      </a:lnTo>
                      <a:lnTo>
                        <a:pt x="264" y="96"/>
                      </a:lnTo>
                      <a:lnTo>
                        <a:pt x="248" y="112"/>
                      </a:lnTo>
                      <a:lnTo>
                        <a:pt x="248" y="144"/>
                      </a:lnTo>
                      <a:lnTo>
                        <a:pt x="240" y="144"/>
                      </a:lnTo>
                      <a:lnTo>
                        <a:pt x="232" y="152"/>
                      </a:lnTo>
                      <a:lnTo>
                        <a:pt x="232" y="208"/>
                      </a:lnTo>
                      <a:lnTo>
                        <a:pt x="224" y="216"/>
                      </a:lnTo>
                      <a:lnTo>
                        <a:pt x="224" y="240"/>
                      </a:lnTo>
                      <a:lnTo>
                        <a:pt x="216" y="248"/>
                      </a:lnTo>
                      <a:lnTo>
                        <a:pt x="216" y="280"/>
                      </a:lnTo>
                      <a:lnTo>
                        <a:pt x="208" y="288"/>
                      </a:lnTo>
                      <a:lnTo>
                        <a:pt x="192" y="288"/>
                      </a:lnTo>
                      <a:lnTo>
                        <a:pt x="184" y="280"/>
                      </a:lnTo>
                      <a:lnTo>
                        <a:pt x="184" y="272"/>
                      </a:lnTo>
                      <a:lnTo>
                        <a:pt x="176" y="264"/>
                      </a:lnTo>
                      <a:lnTo>
                        <a:pt x="168" y="272"/>
                      </a:lnTo>
                      <a:lnTo>
                        <a:pt x="168" y="304"/>
                      </a:lnTo>
                      <a:lnTo>
                        <a:pt x="176" y="312"/>
                      </a:lnTo>
                      <a:lnTo>
                        <a:pt x="176" y="344"/>
                      </a:lnTo>
                      <a:lnTo>
                        <a:pt x="168" y="352"/>
                      </a:lnTo>
                      <a:lnTo>
                        <a:pt x="168" y="360"/>
                      </a:lnTo>
                      <a:lnTo>
                        <a:pt x="152" y="376"/>
                      </a:lnTo>
                      <a:lnTo>
                        <a:pt x="152" y="392"/>
                      </a:lnTo>
                      <a:lnTo>
                        <a:pt x="128" y="416"/>
                      </a:lnTo>
                      <a:lnTo>
                        <a:pt x="128" y="440"/>
                      </a:lnTo>
                      <a:lnTo>
                        <a:pt x="136" y="448"/>
                      </a:lnTo>
                      <a:lnTo>
                        <a:pt x="136" y="504"/>
                      </a:lnTo>
                      <a:lnTo>
                        <a:pt x="96" y="504"/>
                      </a:lnTo>
                      <a:lnTo>
                        <a:pt x="88" y="496"/>
                      </a:lnTo>
                      <a:lnTo>
                        <a:pt x="56" y="496"/>
                      </a:lnTo>
                      <a:lnTo>
                        <a:pt x="48" y="488"/>
                      </a:lnTo>
                      <a:lnTo>
                        <a:pt x="16" y="488"/>
                      </a:lnTo>
                      <a:lnTo>
                        <a:pt x="16" y="472"/>
                      </a:lnTo>
                      <a:lnTo>
                        <a:pt x="24" y="464"/>
                      </a:lnTo>
                      <a:lnTo>
                        <a:pt x="24" y="432"/>
                      </a:lnTo>
                      <a:lnTo>
                        <a:pt x="16" y="424"/>
                      </a:lnTo>
                      <a:lnTo>
                        <a:pt x="8" y="424"/>
                      </a:lnTo>
                      <a:lnTo>
                        <a:pt x="0" y="416"/>
                      </a:lnTo>
                      <a:lnTo>
                        <a:pt x="32" y="384"/>
                      </a:lnTo>
                      <a:lnTo>
                        <a:pt x="32" y="376"/>
                      </a:lnTo>
                      <a:lnTo>
                        <a:pt x="48" y="360"/>
                      </a:lnTo>
                      <a:lnTo>
                        <a:pt x="48" y="344"/>
                      </a:lnTo>
                      <a:lnTo>
                        <a:pt x="56" y="336"/>
                      </a:lnTo>
                      <a:lnTo>
                        <a:pt x="56" y="328"/>
                      </a:lnTo>
                      <a:lnTo>
                        <a:pt x="64" y="320"/>
                      </a:lnTo>
                      <a:lnTo>
                        <a:pt x="64" y="312"/>
                      </a:lnTo>
                      <a:lnTo>
                        <a:pt x="72" y="304"/>
                      </a:lnTo>
                      <a:lnTo>
                        <a:pt x="72" y="288"/>
                      </a:lnTo>
                      <a:lnTo>
                        <a:pt x="80" y="280"/>
                      </a:lnTo>
                      <a:lnTo>
                        <a:pt x="80" y="264"/>
                      </a:lnTo>
                      <a:lnTo>
                        <a:pt x="88" y="256"/>
                      </a:lnTo>
                      <a:lnTo>
                        <a:pt x="88" y="240"/>
                      </a:lnTo>
                      <a:lnTo>
                        <a:pt x="96" y="232"/>
                      </a:lnTo>
                      <a:lnTo>
                        <a:pt x="96" y="184"/>
                      </a:lnTo>
                      <a:lnTo>
                        <a:pt x="104" y="176"/>
                      </a:lnTo>
                      <a:lnTo>
                        <a:pt x="104" y="128"/>
                      </a:lnTo>
                      <a:lnTo>
                        <a:pt x="128" y="104"/>
                      </a:lnTo>
                      <a:lnTo>
                        <a:pt x="152" y="104"/>
                      </a:lnTo>
                      <a:lnTo>
                        <a:pt x="160" y="96"/>
                      </a:lnTo>
                      <a:lnTo>
                        <a:pt x="160" y="80"/>
                      </a:lnTo>
                      <a:lnTo>
                        <a:pt x="152" y="72"/>
                      </a:lnTo>
                      <a:lnTo>
                        <a:pt x="152" y="64"/>
                      </a:lnTo>
                      <a:lnTo>
                        <a:pt x="176" y="40"/>
                      </a:lnTo>
                      <a:lnTo>
                        <a:pt x="176" y="32"/>
                      </a:lnTo>
                      <a:lnTo>
                        <a:pt x="184" y="24"/>
                      </a:lnTo>
                      <a:lnTo>
                        <a:pt x="200" y="24"/>
                      </a:lnTo>
                      <a:lnTo>
                        <a:pt x="208" y="16"/>
                      </a:lnTo>
                      <a:lnTo>
                        <a:pt x="216" y="16"/>
                      </a:lnTo>
                      <a:lnTo>
                        <a:pt x="224" y="8"/>
                      </a:lnTo>
                      <a:lnTo>
                        <a:pt x="232" y="8"/>
                      </a:lnTo>
                      <a:lnTo>
                        <a:pt x="240" y="0"/>
                      </a:lnTo>
                      <a:close/>
                    </a:path>
                  </a:pathLst>
                </a:custGeom>
                <a:solidFill>
                  <a:srgbClr val="FF0000">
                    <a:alpha val="70195"/>
                  </a:srgbClr>
                </a:solidFill>
                <a:ln w="12700">
                  <a:noFill/>
                  <a:round/>
                  <a:headEnd/>
                  <a:tailEnd/>
                </a:ln>
              </p:spPr>
              <p:txBody>
                <a:bodyPr/>
                <a:lstStyle/>
                <a:p>
                  <a:endParaRPr lang="ja-JP" altLang="en-US"/>
                </a:p>
              </p:txBody>
            </p:sp>
            <p:sp>
              <p:nvSpPr>
                <p:cNvPr id="118" name="Freeform 101"/>
                <p:cNvSpPr>
                  <a:spLocks noChangeAspect="1"/>
                </p:cNvSpPr>
                <p:nvPr/>
              </p:nvSpPr>
              <p:spPr bwMode="auto">
                <a:xfrm>
                  <a:off x="1194" y="2688"/>
                  <a:ext cx="784" cy="720"/>
                </a:xfrm>
                <a:custGeom>
                  <a:avLst/>
                  <a:gdLst>
                    <a:gd name="T0" fmla="*/ 144 w 784"/>
                    <a:gd name="T1" fmla="*/ 8 h 720"/>
                    <a:gd name="T2" fmla="*/ 224 w 784"/>
                    <a:gd name="T3" fmla="*/ 32 h 720"/>
                    <a:gd name="T4" fmla="*/ 224 w 784"/>
                    <a:gd name="T5" fmla="*/ 128 h 720"/>
                    <a:gd name="T6" fmla="*/ 256 w 784"/>
                    <a:gd name="T7" fmla="*/ 168 h 720"/>
                    <a:gd name="T8" fmla="*/ 328 w 784"/>
                    <a:gd name="T9" fmla="*/ 168 h 720"/>
                    <a:gd name="T10" fmla="*/ 344 w 784"/>
                    <a:gd name="T11" fmla="*/ 208 h 720"/>
                    <a:gd name="T12" fmla="*/ 360 w 784"/>
                    <a:gd name="T13" fmla="*/ 264 h 720"/>
                    <a:gd name="T14" fmla="*/ 432 w 784"/>
                    <a:gd name="T15" fmla="*/ 264 h 720"/>
                    <a:gd name="T16" fmla="*/ 488 w 784"/>
                    <a:gd name="T17" fmla="*/ 216 h 720"/>
                    <a:gd name="T18" fmla="*/ 520 w 784"/>
                    <a:gd name="T19" fmla="*/ 232 h 720"/>
                    <a:gd name="T20" fmla="*/ 560 w 784"/>
                    <a:gd name="T21" fmla="*/ 224 h 720"/>
                    <a:gd name="T22" fmla="*/ 584 w 784"/>
                    <a:gd name="T23" fmla="*/ 184 h 720"/>
                    <a:gd name="T24" fmla="*/ 600 w 784"/>
                    <a:gd name="T25" fmla="*/ 136 h 720"/>
                    <a:gd name="T26" fmla="*/ 624 w 784"/>
                    <a:gd name="T27" fmla="*/ 96 h 720"/>
                    <a:gd name="T28" fmla="*/ 672 w 784"/>
                    <a:gd name="T29" fmla="*/ 104 h 720"/>
                    <a:gd name="T30" fmla="*/ 744 w 784"/>
                    <a:gd name="T31" fmla="*/ 136 h 720"/>
                    <a:gd name="T32" fmla="*/ 728 w 784"/>
                    <a:gd name="T33" fmla="*/ 216 h 720"/>
                    <a:gd name="T34" fmla="*/ 768 w 784"/>
                    <a:gd name="T35" fmla="*/ 320 h 720"/>
                    <a:gd name="T36" fmla="*/ 760 w 784"/>
                    <a:gd name="T37" fmla="*/ 344 h 720"/>
                    <a:gd name="T38" fmla="*/ 736 w 784"/>
                    <a:gd name="T39" fmla="*/ 424 h 720"/>
                    <a:gd name="T40" fmla="*/ 680 w 784"/>
                    <a:gd name="T41" fmla="*/ 440 h 720"/>
                    <a:gd name="T42" fmla="*/ 672 w 784"/>
                    <a:gd name="T43" fmla="*/ 480 h 720"/>
                    <a:gd name="T44" fmla="*/ 664 w 784"/>
                    <a:gd name="T45" fmla="*/ 512 h 720"/>
                    <a:gd name="T46" fmla="*/ 640 w 784"/>
                    <a:gd name="T47" fmla="*/ 568 h 720"/>
                    <a:gd name="T48" fmla="*/ 576 w 784"/>
                    <a:gd name="T49" fmla="*/ 584 h 720"/>
                    <a:gd name="T50" fmla="*/ 608 w 784"/>
                    <a:gd name="T51" fmla="*/ 624 h 720"/>
                    <a:gd name="T52" fmla="*/ 648 w 784"/>
                    <a:gd name="T53" fmla="*/ 640 h 720"/>
                    <a:gd name="T54" fmla="*/ 608 w 784"/>
                    <a:gd name="T55" fmla="*/ 720 h 720"/>
                    <a:gd name="T56" fmla="*/ 568 w 784"/>
                    <a:gd name="T57" fmla="*/ 704 h 720"/>
                    <a:gd name="T58" fmla="*/ 504 w 784"/>
                    <a:gd name="T59" fmla="*/ 680 h 720"/>
                    <a:gd name="T60" fmla="*/ 472 w 784"/>
                    <a:gd name="T61" fmla="*/ 664 h 720"/>
                    <a:gd name="T62" fmla="*/ 416 w 784"/>
                    <a:gd name="T63" fmla="*/ 648 h 720"/>
                    <a:gd name="T64" fmla="*/ 376 w 784"/>
                    <a:gd name="T65" fmla="*/ 632 h 720"/>
                    <a:gd name="T66" fmla="*/ 336 w 784"/>
                    <a:gd name="T67" fmla="*/ 640 h 720"/>
                    <a:gd name="T68" fmla="*/ 296 w 784"/>
                    <a:gd name="T69" fmla="*/ 624 h 720"/>
                    <a:gd name="T70" fmla="*/ 184 w 784"/>
                    <a:gd name="T71" fmla="*/ 608 h 720"/>
                    <a:gd name="T72" fmla="*/ 152 w 784"/>
                    <a:gd name="T73" fmla="*/ 624 h 720"/>
                    <a:gd name="T74" fmla="*/ 88 w 784"/>
                    <a:gd name="T75" fmla="*/ 648 h 720"/>
                    <a:gd name="T76" fmla="*/ 48 w 784"/>
                    <a:gd name="T77" fmla="*/ 656 h 720"/>
                    <a:gd name="T78" fmla="*/ 24 w 784"/>
                    <a:gd name="T79" fmla="*/ 552 h 720"/>
                    <a:gd name="T80" fmla="*/ 0 w 784"/>
                    <a:gd name="T81" fmla="*/ 496 h 720"/>
                    <a:gd name="T82" fmla="*/ 64 w 784"/>
                    <a:gd name="T83" fmla="*/ 496 h 720"/>
                    <a:gd name="T84" fmla="*/ 96 w 784"/>
                    <a:gd name="T85" fmla="*/ 464 h 720"/>
                    <a:gd name="T86" fmla="*/ 144 w 784"/>
                    <a:gd name="T87" fmla="*/ 432 h 720"/>
                    <a:gd name="T88" fmla="*/ 240 w 784"/>
                    <a:gd name="T89" fmla="*/ 416 h 720"/>
                    <a:gd name="T90" fmla="*/ 208 w 784"/>
                    <a:gd name="T91" fmla="*/ 392 h 720"/>
                    <a:gd name="T92" fmla="*/ 160 w 784"/>
                    <a:gd name="T93" fmla="*/ 368 h 720"/>
                    <a:gd name="T94" fmla="*/ 120 w 784"/>
                    <a:gd name="T95" fmla="*/ 344 h 720"/>
                    <a:gd name="T96" fmla="*/ 112 w 784"/>
                    <a:gd name="T97" fmla="*/ 296 h 720"/>
                    <a:gd name="T98" fmla="*/ 128 w 784"/>
                    <a:gd name="T99" fmla="*/ 264 h 720"/>
                    <a:gd name="T100" fmla="*/ 128 w 784"/>
                    <a:gd name="T101" fmla="*/ 208 h 720"/>
                    <a:gd name="T102" fmla="*/ 72 w 784"/>
                    <a:gd name="T103" fmla="*/ 184 h 720"/>
                    <a:gd name="T104" fmla="*/ 40 w 784"/>
                    <a:gd name="T105" fmla="*/ 168 h 720"/>
                    <a:gd name="T106" fmla="*/ 56 w 784"/>
                    <a:gd name="T107" fmla="*/ 72 h 720"/>
                    <a:gd name="T108" fmla="*/ 72 w 784"/>
                    <a:gd name="T109" fmla="*/ 0 h 7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720"/>
                    <a:gd name="T167" fmla="*/ 784 w 784"/>
                    <a:gd name="T168" fmla="*/ 720 h 7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720">
                      <a:moveTo>
                        <a:pt x="72" y="0"/>
                      </a:moveTo>
                      <a:lnTo>
                        <a:pt x="104" y="0"/>
                      </a:lnTo>
                      <a:lnTo>
                        <a:pt x="112" y="8"/>
                      </a:lnTo>
                      <a:lnTo>
                        <a:pt x="144" y="8"/>
                      </a:lnTo>
                      <a:lnTo>
                        <a:pt x="152" y="16"/>
                      </a:lnTo>
                      <a:lnTo>
                        <a:pt x="192" y="16"/>
                      </a:lnTo>
                      <a:lnTo>
                        <a:pt x="208" y="32"/>
                      </a:lnTo>
                      <a:lnTo>
                        <a:pt x="224" y="32"/>
                      </a:lnTo>
                      <a:lnTo>
                        <a:pt x="232" y="40"/>
                      </a:lnTo>
                      <a:lnTo>
                        <a:pt x="232" y="80"/>
                      </a:lnTo>
                      <a:lnTo>
                        <a:pt x="224" y="88"/>
                      </a:lnTo>
                      <a:lnTo>
                        <a:pt x="224" y="128"/>
                      </a:lnTo>
                      <a:lnTo>
                        <a:pt x="240" y="144"/>
                      </a:lnTo>
                      <a:lnTo>
                        <a:pt x="240" y="160"/>
                      </a:lnTo>
                      <a:lnTo>
                        <a:pt x="248" y="168"/>
                      </a:lnTo>
                      <a:lnTo>
                        <a:pt x="256" y="168"/>
                      </a:lnTo>
                      <a:lnTo>
                        <a:pt x="264" y="176"/>
                      </a:lnTo>
                      <a:lnTo>
                        <a:pt x="288" y="176"/>
                      </a:lnTo>
                      <a:lnTo>
                        <a:pt x="296" y="168"/>
                      </a:lnTo>
                      <a:lnTo>
                        <a:pt x="328" y="168"/>
                      </a:lnTo>
                      <a:lnTo>
                        <a:pt x="336" y="176"/>
                      </a:lnTo>
                      <a:lnTo>
                        <a:pt x="336" y="184"/>
                      </a:lnTo>
                      <a:lnTo>
                        <a:pt x="344" y="192"/>
                      </a:lnTo>
                      <a:lnTo>
                        <a:pt x="344" y="208"/>
                      </a:lnTo>
                      <a:lnTo>
                        <a:pt x="352" y="216"/>
                      </a:lnTo>
                      <a:lnTo>
                        <a:pt x="352" y="232"/>
                      </a:lnTo>
                      <a:lnTo>
                        <a:pt x="360" y="240"/>
                      </a:lnTo>
                      <a:lnTo>
                        <a:pt x="360" y="264"/>
                      </a:lnTo>
                      <a:lnTo>
                        <a:pt x="368" y="272"/>
                      </a:lnTo>
                      <a:lnTo>
                        <a:pt x="392" y="272"/>
                      </a:lnTo>
                      <a:lnTo>
                        <a:pt x="400" y="264"/>
                      </a:lnTo>
                      <a:lnTo>
                        <a:pt x="432" y="264"/>
                      </a:lnTo>
                      <a:lnTo>
                        <a:pt x="440" y="256"/>
                      </a:lnTo>
                      <a:lnTo>
                        <a:pt x="440" y="224"/>
                      </a:lnTo>
                      <a:lnTo>
                        <a:pt x="448" y="216"/>
                      </a:lnTo>
                      <a:lnTo>
                        <a:pt x="488" y="216"/>
                      </a:lnTo>
                      <a:lnTo>
                        <a:pt x="496" y="224"/>
                      </a:lnTo>
                      <a:lnTo>
                        <a:pt x="504" y="224"/>
                      </a:lnTo>
                      <a:lnTo>
                        <a:pt x="512" y="232"/>
                      </a:lnTo>
                      <a:lnTo>
                        <a:pt x="520" y="232"/>
                      </a:lnTo>
                      <a:lnTo>
                        <a:pt x="528" y="240"/>
                      </a:lnTo>
                      <a:lnTo>
                        <a:pt x="552" y="240"/>
                      </a:lnTo>
                      <a:lnTo>
                        <a:pt x="560" y="232"/>
                      </a:lnTo>
                      <a:lnTo>
                        <a:pt x="560" y="224"/>
                      </a:lnTo>
                      <a:lnTo>
                        <a:pt x="576" y="208"/>
                      </a:lnTo>
                      <a:lnTo>
                        <a:pt x="576" y="200"/>
                      </a:lnTo>
                      <a:lnTo>
                        <a:pt x="584" y="192"/>
                      </a:lnTo>
                      <a:lnTo>
                        <a:pt x="584" y="184"/>
                      </a:lnTo>
                      <a:lnTo>
                        <a:pt x="592" y="176"/>
                      </a:lnTo>
                      <a:lnTo>
                        <a:pt x="592" y="168"/>
                      </a:lnTo>
                      <a:lnTo>
                        <a:pt x="600" y="160"/>
                      </a:lnTo>
                      <a:lnTo>
                        <a:pt x="600" y="136"/>
                      </a:lnTo>
                      <a:lnTo>
                        <a:pt x="616" y="120"/>
                      </a:lnTo>
                      <a:lnTo>
                        <a:pt x="616" y="112"/>
                      </a:lnTo>
                      <a:lnTo>
                        <a:pt x="624" y="104"/>
                      </a:lnTo>
                      <a:lnTo>
                        <a:pt x="624" y="96"/>
                      </a:lnTo>
                      <a:lnTo>
                        <a:pt x="632" y="88"/>
                      </a:lnTo>
                      <a:lnTo>
                        <a:pt x="648" y="88"/>
                      </a:lnTo>
                      <a:lnTo>
                        <a:pt x="664" y="104"/>
                      </a:lnTo>
                      <a:lnTo>
                        <a:pt x="672" y="104"/>
                      </a:lnTo>
                      <a:lnTo>
                        <a:pt x="696" y="128"/>
                      </a:lnTo>
                      <a:lnTo>
                        <a:pt x="704" y="128"/>
                      </a:lnTo>
                      <a:lnTo>
                        <a:pt x="712" y="136"/>
                      </a:lnTo>
                      <a:lnTo>
                        <a:pt x="744" y="136"/>
                      </a:lnTo>
                      <a:lnTo>
                        <a:pt x="744" y="168"/>
                      </a:lnTo>
                      <a:lnTo>
                        <a:pt x="736" y="176"/>
                      </a:lnTo>
                      <a:lnTo>
                        <a:pt x="736" y="208"/>
                      </a:lnTo>
                      <a:lnTo>
                        <a:pt x="728" y="216"/>
                      </a:lnTo>
                      <a:lnTo>
                        <a:pt x="728" y="288"/>
                      </a:lnTo>
                      <a:lnTo>
                        <a:pt x="736" y="296"/>
                      </a:lnTo>
                      <a:lnTo>
                        <a:pt x="744" y="296"/>
                      </a:lnTo>
                      <a:lnTo>
                        <a:pt x="768" y="320"/>
                      </a:lnTo>
                      <a:lnTo>
                        <a:pt x="776" y="320"/>
                      </a:lnTo>
                      <a:lnTo>
                        <a:pt x="784" y="328"/>
                      </a:lnTo>
                      <a:lnTo>
                        <a:pt x="784" y="344"/>
                      </a:lnTo>
                      <a:lnTo>
                        <a:pt x="760" y="344"/>
                      </a:lnTo>
                      <a:lnTo>
                        <a:pt x="752" y="352"/>
                      </a:lnTo>
                      <a:lnTo>
                        <a:pt x="752" y="416"/>
                      </a:lnTo>
                      <a:lnTo>
                        <a:pt x="744" y="424"/>
                      </a:lnTo>
                      <a:lnTo>
                        <a:pt x="736" y="424"/>
                      </a:lnTo>
                      <a:lnTo>
                        <a:pt x="728" y="432"/>
                      </a:lnTo>
                      <a:lnTo>
                        <a:pt x="712" y="432"/>
                      </a:lnTo>
                      <a:lnTo>
                        <a:pt x="704" y="440"/>
                      </a:lnTo>
                      <a:lnTo>
                        <a:pt x="680" y="440"/>
                      </a:lnTo>
                      <a:lnTo>
                        <a:pt x="672" y="448"/>
                      </a:lnTo>
                      <a:lnTo>
                        <a:pt x="672" y="464"/>
                      </a:lnTo>
                      <a:lnTo>
                        <a:pt x="680" y="472"/>
                      </a:lnTo>
                      <a:lnTo>
                        <a:pt x="672" y="480"/>
                      </a:lnTo>
                      <a:lnTo>
                        <a:pt x="664" y="480"/>
                      </a:lnTo>
                      <a:lnTo>
                        <a:pt x="656" y="488"/>
                      </a:lnTo>
                      <a:lnTo>
                        <a:pt x="656" y="504"/>
                      </a:lnTo>
                      <a:lnTo>
                        <a:pt x="664" y="512"/>
                      </a:lnTo>
                      <a:lnTo>
                        <a:pt x="664" y="520"/>
                      </a:lnTo>
                      <a:lnTo>
                        <a:pt x="656" y="528"/>
                      </a:lnTo>
                      <a:lnTo>
                        <a:pt x="656" y="552"/>
                      </a:lnTo>
                      <a:lnTo>
                        <a:pt x="640" y="568"/>
                      </a:lnTo>
                      <a:lnTo>
                        <a:pt x="632" y="568"/>
                      </a:lnTo>
                      <a:lnTo>
                        <a:pt x="624" y="576"/>
                      </a:lnTo>
                      <a:lnTo>
                        <a:pt x="584" y="576"/>
                      </a:lnTo>
                      <a:lnTo>
                        <a:pt x="576" y="584"/>
                      </a:lnTo>
                      <a:lnTo>
                        <a:pt x="576" y="600"/>
                      </a:lnTo>
                      <a:lnTo>
                        <a:pt x="584" y="608"/>
                      </a:lnTo>
                      <a:lnTo>
                        <a:pt x="592" y="608"/>
                      </a:lnTo>
                      <a:lnTo>
                        <a:pt x="608" y="624"/>
                      </a:lnTo>
                      <a:lnTo>
                        <a:pt x="616" y="624"/>
                      </a:lnTo>
                      <a:lnTo>
                        <a:pt x="624" y="632"/>
                      </a:lnTo>
                      <a:lnTo>
                        <a:pt x="640" y="632"/>
                      </a:lnTo>
                      <a:lnTo>
                        <a:pt x="648" y="640"/>
                      </a:lnTo>
                      <a:lnTo>
                        <a:pt x="648" y="672"/>
                      </a:lnTo>
                      <a:lnTo>
                        <a:pt x="624" y="696"/>
                      </a:lnTo>
                      <a:lnTo>
                        <a:pt x="624" y="720"/>
                      </a:lnTo>
                      <a:lnTo>
                        <a:pt x="608" y="720"/>
                      </a:lnTo>
                      <a:lnTo>
                        <a:pt x="600" y="712"/>
                      </a:lnTo>
                      <a:lnTo>
                        <a:pt x="584" y="712"/>
                      </a:lnTo>
                      <a:lnTo>
                        <a:pt x="576" y="704"/>
                      </a:lnTo>
                      <a:lnTo>
                        <a:pt x="568" y="704"/>
                      </a:lnTo>
                      <a:lnTo>
                        <a:pt x="552" y="688"/>
                      </a:lnTo>
                      <a:lnTo>
                        <a:pt x="528" y="688"/>
                      </a:lnTo>
                      <a:lnTo>
                        <a:pt x="520" y="680"/>
                      </a:lnTo>
                      <a:lnTo>
                        <a:pt x="504" y="680"/>
                      </a:lnTo>
                      <a:lnTo>
                        <a:pt x="496" y="672"/>
                      </a:lnTo>
                      <a:lnTo>
                        <a:pt x="488" y="672"/>
                      </a:lnTo>
                      <a:lnTo>
                        <a:pt x="480" y="664"/>
                      </a:lnTo>
                      <a:lnTo>
                        <a:pt x="472" y="664"/>
                      </a:lnTo>
                      <a:lnTo>
                        <a:pt x="464" y="656"/>
                      </a:lnTo>
                      <a:lnTo>
                        <a:pt x="440" y="656"/>
                      </a:lnTo>
                      <a:lnTo>
                        <a:pt x="432" y="648"/>
                      </a:lnTo>
                      <a:lnTo>
                        <a:pt x="416" y="648"/>
                      </a:lnTo>
                      <a:lnTo>
                        <a:pt x="408" y="656"/>
                      </a:lnTo>
                      <a:lnTo>
                        <a:pt x="392" y="656"/>
                      </a:lnTo>
                      <a:lnTo>
                        <a:pt x="376" y="640"/>
                      </a:lnTo>
                      <a:lnTo>
                        <a:pt x="376" y="632"/>
                      </a:lnTo>
                      <a:lnTo>
                        <a:pt x="368" y="624"/>
                      </a:lnTo>
                      <a:lnTo>
                        <a:pt x="360" y="632"/>
                      </a:lnTo>
                      <a:lnTo>
                        <a:pt x="344" y="632"/>
                      </a:lnTo>
                      <a:lnTo>
                        <a:pt x="336" y="640"/>
                      </a:lnTo>
                      <a:lnTo>
                        <a:pt x="328" y="632"/>
                      </a:lnTo>
                      <a:lnTo>
                        <a:pt x="312" y="632"/>
                      </a:lnTo>
                      <a:lnTo>
                        <a:pt x="304" y="624"/>
                      </a:lnTo>
                      <a:lnTo>
                        <a:pt x="296" y="624"/>
                      </a:lnTo>
                      <a:lnTo>
                        <a:pt x="288" y="616"/>
                      </a:lnTo>
                      <a:lnTo>
                        <a:pt x="272" y="616"/>
                      </a:lnTo>
                      <a:lnTo>
                        <a:pt x="264" y="608"/>
                      </a:lnTo>
                      <a:lnTo>
                        <a:pt x="184" y="608"/>
                      </a:lnTo>
                      <a:lnTo>
                        <a:pt x="176" y="616"/>
                      </a:lnTo>
                      <a:lnTo>
                        <a:pt x="168" y="616"/>
                      </a:lnTo>
                      <a:lnTo>
                        <a:pt x="160" y="624"/>
                      </a:lnTo>
                      <a:lnTo>
                        <a:pt x="152" y="624"/>
                      </a:lnTo>
                      <a:lnTo>
                        <a:pt x="144" y="632"/>
                      </a:lnTo>
                      <a:lnTo>
                        <a:pt x="112" y="632"/>
                      </a:lnTo>
                      <a:lnTo>
                        <a:pt x="96" y="648"/>
                      </a:lnTo>
                      <a:lnTo>
                        <a:pt x="88" y="648"/>
                      </a:lnTo>
                      <a:lnTo>
                        <a:pt x="80" y="656"/>
                      </a:lnTo>
                      <a:lnTo>
                        <a:pt x="64" y="656"/>
                      </a:lnTo>
                      <a:lnTo>
                        <a:pt x="56" y="648"/>
                      </a:lnTo>
                      <a:lnTo>
                        <a:pt x="48" y="656"/>
                      </a:lnTo>
                      <a:lnTo>
                        <a:pt x="32" y="656"/>
                      </a:lnTo>
                      <a:lnTo>
                        <a:pt x="32" y="592"/>
                      </a:lnTo>
                      <a:lnTo>
                        <a:pt x="24" y="584"/>
                      </a:lnTo>
                      <a:lnTo>
                        <a:pt x="24" y="552"/>
                      </a:lnTo>
                      <a:lnTo>
                        <a:pt x="16" y="544"/>
                      </a:lnTo>
                      <a:lnTo>
                        <a:pt x="16" y="536"/>
                      </a:lnTo>
                      <a:lnTo>
                        <a:pt x="0" y="520"/>
                      </a:lnTo>
                      <a:lnTo>
                        <a:pt x="0" y="496"/>
                      </a:lnTo>
                      <a:lnTo>
                        <a:pt x="24" y="496"/>
                      </a:lnTo>
                      <a:lnTo>
                        <a:pt x="32" y="504"/>
                      </a:lnTo>
                      <a:lnTo>
                        <a:pt x="56" y="504"/>
                      </a:lnTo>
                      <a:lnTo>
                        <a:pt x="64" y="496"/>
                      </a:lnTo>
                      <a:lnTo>
                        <a:pt x="72" y="496"/>
                      </a:lnTo>
                      <a:lnTo>
                        <a:pt x="88" y="480"/>
                      </a:lnTo>
                      <a:lnTo>
                        <a:pt x="88" y="472"/>
                      </a:lnTo>
                      <a:lnTo>
                        <a:pt x="96" y="464"/>
                      </a:lnTo>
                      <a:lnTo>
                        <a:pt x="96" y="456"/>
                      </a:lnTo>
                      <a:lnTo>
                        <a:pt x="112" y="440"/>
                      </a:lnTo>
                      <a:lnTo>
                        <a:pt x="136" y="440"/>
                      </a:lnTo>
                      <a:lnTo>
                        <a:pt x="144" y="432"/>
                      </a:lnTo>
                      <a:lnTo>
                        <a:pt x="176" y="432"/>
                      </a:lnTo>
                      <a:lnTo>
                        <a:pt x="184" y="424"/>
                      </a:lnTo>
                      <a:lnTo>
                        <a:pt x="232" y="424"/>
                      </a:lnTo>
                      <a:lnTo>
                        <a:pt x="240" y="416"/>
                      </a:lnTo>
                      <a:lnTo>
                        <a:pt x="240" y="408"/>
                      </a:lnTo>
                      <a:lnTo>
                        <a:pt x="232" y="400"/>
                      </a:lnTo>
                      <a:lnTo>
                        <a:pt x="216" y="400"/>
                      </a:lnTo>
                      <a:lnTo>
                        <a:pt x="208" y="392"/>
                      </a:lnTo>
                      <a:lnTo>
                        <a:pt x="200" y="392"/>
                      </a:lnTo>
                      <a:lnTo>
                        <a:pt x="184" y="376"/>
                      </a:lnTo>
                      <a:lnTo>
                        <a:pt x="168" y="376"/>
                      </a:lnTo>
                      <a:lnTo>
                        <a:pt x="160" y="368"/>
                      </a:lnTo>
                      <a:lnTo>
                        <a:pt x="152" y="368"/>
                      </a:lnTo>
                      <a:lnTo>
                        <a:pt x="136" y="352"/>
                      </a:lnTo>
                      <a:lnTo>
                        <a:pt x="128" y="352"/>
                      </a:lnTo>
                      <a:lnTo>
                        <a:pt x="120" y="344"/>
                      </a:lnTo>
                      <a:lnTo>
                        <a:pt x="112" y="344"/>
                      </a:lnTo>
                      <a:lnTo>
                        <a:pt x="104" y="336"/>
                      </a:lnTo>
                      <a:lnTo>
                        <a:pt x="104" y="304"/>
                      </a:lnTo>
                      <a:lnTo>
                        <a:pt x="112" y="296"/>
                      </a:lnTo>
                      <a:lnTo>
                        <a:pt x="112" y="288"/>
                      </a:lnTo>
                      <a:lnTo>
                        <a:pt x="120" y="280"/>
                      </a:lnTo>
                      <a:lnTo>
                        <a:pt x="120" y="272"/>
                      </a:lnTo>
                      <a:lnTo>
                        <a:pt x="128" y="264"/>
                      </a:lnTo>
                      <a:lnTo>
                        <a:pt x="128" y="248"/>
                      </a:lnTo>
                      <a:lnTo>
                        <a:pt x="136" y="240"/>
                      </a:lnTo>
                      <a:lnTo>
                        <a:pt x="136" y="216"/>
                      </a:lnTo>
                      <a:lnTo>
                        <a:pt x="128" y="208"/>
                      </a:lnTo>
                      <a:lnTo>
                        <a:pt x="128" y="200"/>
                      </a:lnTo>
                      <a:lnTo>
                        <a:pt x="120" y="192"/>
                      </a:lnTo>
                      <a:lnTo>
                        <a:pt x="80" y="192"/>
                      </a:lnTo>
                      <a:lnTo>
                        <a:pt x="72" y="184"/>
                      </a:lnTo>
                      <a:lnTo>
                        <a:pt x="64" y="184"/>
                      </a:lnTo>
                      <a:lnTo>
                        <a:pt x="56" y="176"/>
                      </a:lnTo>
                      <a:lnTo>
                        <a:pt x="48" y="176"/>
                      </a:lnTo>
                      <a:lnTo>
                        <a:pt x="40" y="168"/>
                      </a:lnTo>
                      <a:lnTo>
                        <a:pt x="48" y="160"/>
                      </a:lnTo>
                      <a:lnTo>
                        <a:pt x="48" y="136"/>
                      </a:lnTo>
                      <a:lnTo>
                        <a:pt x="56" y="128"/>
                      </a:lnTo>
                      <a:lnTo>
                        <a:pt x="56" y="72"/>
                      </a:lnTo>
                      <a:lnTo>
                        <a:pt x="64" y="64"/>
                      </a:lnTo>
                      <a:lnTo>
                        <a:pt x="64" y="32"/>
                      </a:lnTo>
                      <a:lnTo>
                        <a:pt x="72" y="24"/>
                      </a:lnTo>
                      <a:lnTo>
                        <a:pt x="72" y="0"/>
                      </a:lnTo>
                      <a:close/>
                    </a:path>
                  </a:pathLst>
                </a:custGeom>
                <a:solidFill>
                  <a:srgbClr val="FF0000">
                    <a:alpha val="70195"/>
                  </a:srgbClr>
                </a:solidFill>
                <a:ln w="12700">
                  <a:noFill/>
                  <a:round/>
                  <a:headEnd/>
                  <a:tailEnd/>
                </a:ln>
              </p:spPr>
              <p:txBody>
                <a:bodyPr/>
                <a:lstStyle/>
                <a:p>
                  <a:endParaRPr lang="ja-JP" altLang="en-US"/>
                </a:p>
              </p:txBody>
            </p:sp>
            <p:sp>
              <p:nvSpPr>
                <p:cNvPr id="119" name="Freeform 102"/>
                <p:cNvSpPr>
                  <a:spLocks noChangeAspect="1"/>
                </p:cNvSpPr>
                <p:nvPr/>
              </p:nvSpPr>
              <p:spPr bwMode="auto">
                <a:xfrm>
                  <a:off x="1634" y="2632"/>
                  <a:ext cx="184" cy="296"/>
                </a:xfrm>
                <a:custGeom>
                  <a:avLst/>
                  <a:gdLst>
                    <a:gd name="T0" fmla="*/ 40 w 184"/>
                    <a:gd name="T1" fmla="*/ 0 h 296"/>
                    <a:gd name="T2" fmla="*/ 72 w 184"/>
                    <a:gd name="T3" fmla="*/ 0 h 296"/>
                    <a:gd name="T4" fmla="*/ 72 w 184"/>
                    <a:gd name="T5" fmla="*/ 8 h 296"/>
                    <a:gd name="T6" fmla="*/ 80 w 184"/>
                    <a:gd name="T7" fmla="*/ 16 h 296"/>
                    <a:gd name="T8" fmla="*/ 80 w 184"/>
                    <a:gd name="T9" fmla="*/ 32 h 296"/>
                    <a:gd name="T10" fmla="*/ 88 w 184"/>
                    <a:gd name="T11" fmla="*/ 40 h 296"/>
                    <a:gd name="T12" fmla="*/ 88 w 184"/>
                    <a:gd name="T13" fmla="*/ 56 h 296"/>
                    <a:gd name="T14" fmla="*/ 96 w 184"/>
                    <a:gd name="T15" fmla="*/ 64 h 296"/>
                    <a:gd name="T16" fmla="*/ 96 w 184"/>
                    <a:gd name="T17" fmla="*/ 80 h 296"/>
                    <a:gd name="T18" fmla="*/ 104 w 184"/>
                    <a:gd name="T19" fmla="*/ 88 h 296"/>
                    <a:gd name="T20" fmla="*/ 104 w 184"/>
                    <a:gd name="T21" fmla="*/ 96 h 296"/>
                    <a:gd name="T22" fmla="*/ 112 w 184"/>
                    <a:gd name="T23" fmla="*/ 104 h 296"/>
                    <a:gd name="T24" fmla="*/ 112 w 184"/>
                    <a:gd name="T25" fmla="*/ 112 h 296"/>
                    <a:gd name="T26" fmla="*/ 120 w 184"/>
                    <a:gd name="T27" fmla="*/ 120 h 296"/>
                    <a:gd name="T28" fmla="*/ 128 w 184"/>
                    <a:gd name="T29" fmla="*/ 120 h 296"/>
                    <a:gd name="T30" fmla="*/ 144 w 184"/>
                    <a:gd name="T31" fmla="*/ 136 h 296"/>
                    <a:gd name="T32" fmla="*/ 152 w 184"/>
                    <a:gd name="T33" fmla="*/ 136 h 296"/>
                    <a:gd name="T34" fmla="*/ 160 w 184"/>
                    <a:gd name="T35" fmla="*/ 144 h 296"/>
                    <a:gd name="T36" fmla="*/ 176 w 184"/>
                    <a:gd name="T37" fmla="*/ 144 h 296"/>
                    <a:gd name="T38" fmla="*/ 184 w 184"/>
                    <a:gd name="T39" fmla="*/ 152 h 296"/>
                    <a:gd name="T40" fmla="*/ 184 w 184"/>
                    <a:gd name="T41" fmla="*/ 160 h 296"/>
                    <a:gd name="T42" fmla="*/ 176 w 184"/>
                    <a:gd name="T43" fmla="*/ 168 h 296"/>
                    <a:gd name="T44" fmla="*/ 176 w 184"/>
                    <a:gd name="T45" fmla="*/ 176 h 296"/>
                    <a:gd name="T46" fmla="*/ 160 w 184"/>
                    <a:gd name="T47" fmla="*/ 192 h 296"/>
                    <a:gd name="T48" fmla="*/ 160 w 184"/>
                    <a:gd name="T49" fmla="*/ 216 h 296"/>
                    <a:gd name="T50" fmla="*/ 152 w 184"/>
                    <a:gd name="T51" fmla="*/ 224 h 296"/>
                    <a:gd name="T52" fmla="*/ 152 w 184"/>
                    <a:gd name="T53" fmla="*/ 232 h 296"/>
                    <a:gd name="T54" fmla="*/ 144 w 184"/>
                    <a:gd name="T55" fmla="*/ 240 h 296"/>
                    <a:gd name="T56" fmla="*/ 144 w 184"/>
                    <a:gd name="T57" fmla="*/ 248 h 296"/>
                    <a:gd name="T58" fmla="*/ 136 w 184"/>
                    <a:gd name="T59" fmla="*/ 256 h 296"/>
                    <a:gd name="T60" fmla="*/ 136 w 184"/>
                    <a:gd name="T61" fmla="*/ 264 h 296"/>
                    <a:gd name="T62" fmla="*/ 120 w 184"/>
                    <a:gd name="T63" fmla="*/ 280 h 296"/>
                    <a:gd name="T64" fmla="*/ 120 w 184"/>
                    <a:gd name="T65" fmla="*/ 288 h 296"/>
                    <a:gd name="T66" fmla="*/ 112 w 184"/>
                    <a:gd name="T67" fmla="*/ 296 h 296"/>
                    <a:gd name="T68" fmla="*/ 88 w 184"/>
                    <a:gd name="T69" fmla="*/ 296 h 296"/>
                    <a:gd name="T70" fmla="*/ 80 w 184"/>
                    <a:gd name="T71" fmla="*/ 288 h 296"/>
                    <a:gd name="T72" fmla="*/ 72 w 184"/>
                    <a:gd name="T73" fmla="*/ 288 h 296"/>
                    <a:gd name="T74" fmla="*/ 64 w 184"/>
                    <a:gd name="T75" fmla="*/ 280 h 296"/>
                    <a:gd name="T76" fmla="*/ 56 w 184"/>
                    <a:gd name="T77" fmla="*/ 280 h 296"/>
                    <a:gd name="T78" fmla="*/ 48 w 184"/>
                    <a:gd name="T79" fmla="*/ 272 h 296"/>
                    <a:gd name="T80" fmla="*/ 8 w 184"/>
                    <a:gd name="T81" fmla="*/ 272 h 296"/>
                    <a:gd name="T82" fmla="*/ 0 w 184"/>
                    <a:gd name="T83" fmla="*/ 264 h 296"/>
                    <a:gd name="T84" fmla="*/ 0 w 184"/>
                    <a:gd name="T85" fmla="*/ 176 h 296"/>
                    <a:gd name="T86" fmla="*/ 8 w 184"/>
                    <a:gd name="T87" fmla="*/ 168 h 296"/>
                    <a:gd name="T88" fmla="*/ 8 w 184"/>
                    <a:gd name="T89" fmla="*/ 120 h 296"/>
                    <a:gd name="T90" fmla="*/ 16 w 184"/>
                    <a:gd name="T91" fmla="*/ 112 h 296"/>
                    <a:gd name="T92" fmla="*/ 16 w 184"/>
                    <a:gd name="T93" fmla="*/ 96 h 296"/>
                    <a:gd name="T94" fmla="*/ 24 w 184"/>
                    <a:gd name="T95" fmla="*/ 88 h 296"/>
                    <a:gd name="T96" fmla="*/ 24 w 184"/>
                    <a:gd name="T97" fmla="*/ 72 h 296"/>
                    <a:gd name="T98" fmla="*/ 32 w 184"/>
                    <a:gd name="T99" fmla="*/ 64 h 296"/>
                    <a:gd name="T100" fmla="*/ 32 w 184"/>
                    <a:gd name="T101" fmla="*/ 40 h 296"/>
                    <a:gd name="T102" fmla="*/ 40 w 184"/>
                    <a:gd name="T103" fmla="*/ 32 h 296"/>
                    <a:gd name="T104" fmla="*/ 40 w 184"/>
                    <a:gd name="T105" fmla="*/ 0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296"/>
                    <a:gd name="T161" fmla="*/ 184 w 184"/>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296">
                      <a:moveTo>
                        <a:pt x="40" y="0"/>
                      </a:moveTo>
                      <a:lnTo>
                        <a:pt x="72" y="0"/>
                      </a:lnTo>
                      <a:lnTo>
                        <a:pt x="72" y="8"/>
                      </a:lnTo>
                      <a:lnTo>
                        <a:pt x="80" y="16"/>
                      </a:lnTo>
                      <a:lnTo>
                        <a:pt x="80" y="32"/>
                      </a:lnTo>
                      <a:lnTo>
                        <a:pt x="88" y="40"/>
                      </a:lnTo>
                      <a:lnTo>
                        <a:pt x="88" y="56"/>
                      </a:lnTo>
                      <a:lnTo>
                        <a:pt x="96" y="64"/>
                      </a:lnTo>
                      <a:lnTo>
                        <a:pt x="96" y="80"/>
                      </a:lnTo>
                      <a:lnTo>
                        <a:pt x="104" y="88"/>
                      </a:lnTo>
                      <a:lnTo>
                        <a:pt x="104" y="96"/>
                      </a:lnTo>
                      <a:lnTo>
                        <a:pt x="112" y="104"/>
                      </a:lnTo>
                      <a:lnTo>
                        <a:pt x="112" y="112"/>
                      </a:lnTo>
                      <a:lnTo>
                        <a:pt x="120" y="120"/>
                      </a:lnTo>
                      <a:lnTo>
                        <a:pt x="128" y="120"/>
                      </a:lnTo>
                      <a:lnTo>
                        <a:pt x="144" y="136"/>
                      </a:lnTo>
                      <a:lnTo>
                        <a:pt x="152" y="136"/>
                      </a:lnTo>
                      <a:lnTo>
                        <a:pt x="160" y="144"/>
                      </a:lnTo>
                      <a:lnTo>
                        <a:pt x="176" y="144"/>
                      </a:lnTo>
                      <a:lnTo>
                        <a:pt x="184" y="152"/>
                      </a:lnTo>
                      <a:lnTo>
                        <a:pt x="184" y="160"/>
                      </a:lnTo>
                      <a:lnTo>
                        <a:pt x="176" y="168"/>
                      </a:lnTo>
                      <a:lnTo>
                        <a:pt x="176" y="176"/>
                      </a:lnTo>
                      <a:lnTo>
                        <a:pt x="160" y="192"/>
                      </a:lnTo>
                      <a:lnTo>
                        <a:pt x="160" y="216"/>
                      </a:lnTo>
                      <a:lnTo>
                        <a:pt x="152" y="224"/>
                      </a:lnTo>
                      <a:lnTo>
                        <a:pt x="152" y="232"/>
                      </a:lnTo>
                      <a:lnTo>
                        <a:pt x="144" y="240"/>
                      </a:lnTo>
                      <a:lnTo>
                        <a:pt x="144" y="248"/>
                      </a:lnTo>
                      <a:lnTo>
                        <a:pt x="136" y="256"/>
                      </a:lnTo>
                      <a:lnTo>
                        <a:pt x="136" y="264"/>
                      </a:lnTo>
                      <a:lnTo>
                        <a:pt x="120" y="280"/>
                      </a:lnTo>
                      <a:lnTo>
                        <a:pt x="120" y="288"/>
                      </a:lnTo>
                      <a:lnTo>
                        <a:pt x="112" y="296"/>
                      </a:lnTo>
                      <a:lnTo>
                        <a:pt x="88" y="296"/>
                      </a:lnTo>
                      <a:lnTo>
                        <a:pt x="80" y="288"/>
                      </a:lnTo>
                      <a:lnTo>
                        <a:pt x="72" y="288"/>
                      </a:lnTo>
                      <a:lnTo>
                        <a:pt x="64" y="280"/>
                      </a:lnTo>
                      <a:lnTo>
                        <a:pt x="56" y="280"/>
                      </a:lnTo>
                      <a:lnTo>
                        <a:pt x="48" y="272"/>
                      </a:lnTo>
                      <a:lnTo>
                        <a:pt x="8" y="272"/>
                      </a:lnTo>
                      <a:lnTo>
                        <a:pt x="0" y="264"/>
                      </a:lnTo>
                      <a:lnTo>
                        <a:pt x="0" y="176"/>
                      </a:lnTo>
                      <a:lnTo>
                        <a:pt x="8" y="168"/>
                      </a:lnTo>
                      <a:lnTo>
                        <a:pt x="8" y="120"/>
                      </a:lnTo>
                      <a:lnTo>
                        <a:pt x="16" y="112"/>
                      </a:lnTo>
                      <a:lnTo>
                        <a:pt x="16" y="96"/>
                      </a:lnTo>
                      <a:lnTo>
                        <a:pt x="24" y="88"/>
                      </a:lnTo>
                      <a:lnTo>
                        <a:pt x="24" y="72"/>
                      </a:lnTo>
                      <a:lnTo>
                        <a:pt x="32" y="64"/>
                      </a:lnTo>
                      <a:lnTo>
                        <a:pt x="32" y="40"/>
                      </a:lnTo>
                      <a:lnTo>
                        <a:pt x="40" y="32"/>
                      </a:lnTo>
                      <a:lnTo>
                        <a:pt x="40" y="0"/>
                      </a:lnTo>
                      <a:close/>
                    </a:path>
                  </a:pathLst>
                </a:custGeom>
                <a:solidFill>
                  <a:srgbClr val="FF0000">
                    <a:alpha val="70195"/>
                  </a:srgbClr>
                </a:solidFill>
                <a:ln w="12700">
                  <a:noFill/>
                  <a:round/>
                  <a:headEnd/>
                  <a:tailEnd/>
                </a:ln>
              </p:spPr>
              <p:txBody>
                <a:bodyPr/>
                <a:lstStyle/>
                <a:p>
                  <a:endParaRPr lang="ja-JP" altLang="en-US"/>
                </a:p>
              </p:txBody>
            </p:sp>
          </p:grpSp>
          <p:sp>
            <p:nvSpPr>
              <p:cNvPr id="112" name="Freeform 103"/>
              <p:cNvSpPr>
                <a:spLocks noChangeAspect="1"/>
              </p:cNvSpPr>
              <p:nvPr/>
            </p:nvSpPr>
            <p:spPr bwMode="auto">
              <a:xfrm>
                <a:off x="1018" y="3656"/>
                <a:ext cx="120" cy="96"/>
              </a:xfrm>
              <a:custGeom>
                <a:avLst/>
                <a:gdLst>
                  <a:gd name="T0" fmla="*/ 8 w 120"/>
                  <a:gd name="T1" fmla="*/ 0 h 96"/>
                  <a:gd name="T2" fmla="*/ 64 w 120"/>
                  <a:gd name="T3" fmla="*/ 0 h 96"/>
                  <a:gd name="T4" fmla="*/ 64 w 120"/>
                  <a:gd name="T5" fmla="*/ 8 h 96"/>
                  <a:gd name="T6" fmla="*/ 72 w 120"/>
                  <a:gd name="T7" fmla="*/ 16 h 96"/>
                  <a:gd name="T8" fmla="*/ 88 w 120"/>
                  <a:gd name="T9" fmla="*/ 16 h 96"/>
                  <a:gd name="T10" fmla="*/ 96 w 120"/>
                  <a:gd name="T11" fmla="*/ 8 h 96"/>
                  <a:gd name="T12" fmla="*/ 112 w 120"/>
                  <a:gd name="T13" fmla="*/ 8 h 96"/>
                  <a:gd name="T14" fmla="*/ 120 w 120"/>
                  <a:gd name="T15" fmla="*/ 16 h 96"/>
                  <a:gd name="T16" fmla="*/ 120 w 120"/>
                  <a:gd name="T17" fmla="*/ 32 h 96"/>
                  <a:gd name="T18" fmla="*/ 112 w 120"/>
                  <a:gd name="T19" fmla="*/ 40 h 96"/>
                  <a:gd name="T20" fmla="*/ 112 w 120"/>
                  <a:gd name="T21" fmla="*/ 88 h 96"/>
                  <a:gd name="T22" fmla="*/ 104 w 120"/>
                  <a:gd name="T23" fmla="*/ 96 h 96"/>
                  <a:gd name="T24" fmla="*/ 88 w 120"/>
                  <a:gd name="T25" fmla="*/ 96 h 96"/>
                  <a:gd name="T26" fmla="*/ 72 w 120"/>
                  <a:gd name="T27" fmla="*/ 80 h 96"/>
                  <a:gd name="T28" fmla="*/ 72 w 120"/>
                  <a:gd name="T29" fmla="*/ 72 h 96"/>
                  <a:gd name="T30" fmla="*/ 32 w 120"/>
                  <a:gd name="T31" fmla="*/ 32 h 96"/>
                  <a:gd name="T32" fmla="*/ 16 w 120"/>
                  <a:gd name="T33" fmla="*/ 32 h 96"/>
                  <a:gd name="T34" fmla="*/ 8 w 120"/>
                  <a:gd name="T35" fmla="*/ 24 h 96"/>
                  <a:gd name="T36" fmla="*/ 8 w 120"/>
                  <a:gd name="T37" fmla="*/ 16 h 96"/>
                  <a:gd name="T38" fmla="*/ 0 w 120"/>
                  <a:gd name="T39" fmla="*/ 8 h 96"/>
                  <a:gd name="T40" fmla="*/ 8 w 120"/>
                  <a:gd name="T41" fmla="*/ 0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96"/>
                  <a:gd name="T65" fmla="*/ 120 w 12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96">
                    <a:moveTo>
                      <a:pt x="8" y="0"/>
                    </a:moveTo>
                    <a:lnTo>
                      <a:pt x="64" y="0"/>
                    </a:lnTo>
                    <a:lnTo>
                      <a:pt x="64" y="8"/>
                    </a:lnTo>
                    <a:lnTo>
                      <a:pt x="72" y="16"/>
                    </a:lnTo>
                    <a:lnTo>
                      <a:pt x="88" y="16"/>
                    </a:lnTo>
                    <a:lnTo>
                      <a:pt x="96" y="8"/>
                    </a:lnTo>
                    <a:lnTo>
                      <a:pt x="112" y="8"/>
                    </a:lnTo>
                    <a:lnTo>
                      <a:pt x="120" y="16"/>
                    </a:lnTo>
                    <a:lnTo>
                      <a:pt x="120" y="32"/>
                    </a:lnTo>
                    <a:lnTo>
                      <a:pt x="112" y="40"/>
                    </a:lnTo>
                    <a:lnTo>
                      <a:pt x="112" y="88"/>
                    </a:lnTo>
                    <a:lnTo>
                      <a:pt x="104" y="96"/>
                    </a:lnTo>
                    <a:lnTo>
                      <a:pt x="88" y="96"/>
                    </a:lnTo>
                    <a:lnTo>
                      <a:pt x="72" y="80"/>
                    </a:lnTo>
                    <a:lnTo>
                      <a:pt x="72" y="72"/>
                    </a:lnTo>
                    <a:lnTo>
                      <a:pt x="32" y="32"/>
                    </a:lnTo>
                    <a:lnTo>
                      <a:pt x="16" y="32"/>
                    </a:lnTo>
                    <a:lnTo>
                      <a:pt x="8" y="24"/>
                    </a:lnTo>
                    <a:lnTo>
                      <a:pt x="8" y="16"/>
                    </a:lnTo>
                    <a:lnTo>
                      <a:pt x="0" y="8"/>
                    </a:lnTo>
                    <a:lnTo>
                      <a:pt x="8" y="0"/>
                    </a:lnTo>
                    <a:close/>
                  </a:path>
                </a:pathLst>
              </a:custGeom>
              <a:solidFill>
                <a:srgbClr val="FF0000">
                  <a:alpha val="70195"/>
                </a:srgbClr>
              </a:solidFill>
              <a:ln w="12700">
                <a:noFill/>
                <a:round/>
                <a:headEnd/>
                <a:tailEnd/>
              </a:ln>
            </p:spPr>
            <p:txBody>
              <a:bodyPr/>
              <a:lstStyle/>
              <a:p>
                <a:endParaRPr lang="ja-JP" altLang="en-US"/>
              </a:p>
            </p:txBody>
          </p:sp>
          <p:sp>
            <p:nvSpPr>
              <p:cNvPr id="113" name="Freeform 104"/>
              <p:cNvSpPr>
                <a:spLocks noChangeAspect="1"/>
              </p:cNvSpPr>
              <p:nvPr/>
            </p:nvSpPr>
            <p:spPr bwMode="auto">
              <a:xfrm>
                <a:off x="1186" y="3680"/>
                <a:ext cx="80" cy="96"/>
              </a:xfrm>
              <a:custGeom>
                <a:avLst/>
                <a:gdLst>
                  <a:gd name="T0" fmla="*/ 32 w 80"/>
                  <a:gd name="T1" fmla="*/ 0 h 96"/>
                  <a:gd name="T2" fmla="*/ 40 w 80"/>
                  <a:gd name="T3" fmla="*/ 0 h 96"/>
                  <a:gd name="T4" fmla="*/ 56 w 80"/>
                  <a:gd name="T5" fmla="*/ 16 h 96"/>
                  <a:gd name="T6" fmla="*/ 72 w 80"/>
                  <a:gd name="T7" fmla="*/ 16 h 96"/>
                  <a:gd name="T8" fmla="*/ 80 w 80"/>
                  <a:gd name="T9" fmla="*/ 24 h 96"/>
                  <a:gd name="T10" fmla="*/ 80 w 80"/>
                  <a:gd name="T11" fmla="*/ 80 h 96"/>
                  <a:gd name="T12" fmla="*/ 72 w 80"/>
                  <a:gd name="T13" fmla="*/ 88 h 96"/>
                  <a:gd name="T14" fmla="*/ 48 w 80"/>
                  <a:gd name="T15" fmla="*/ 88 h 96"/>
                  <a:gd name="T16" fmla="*/ 40 w 80"/>
                  <a:gd name="T17" fmla="*/ 96 h 96"/>
                  <a:gd name="T18" fmla="*/ 24 w 80"/>
                  <a:gd name="T19" fmla="*/ 96 h 96"/>
                  <a:gd name="T20" fmla="*/ 16 w 80"/>
                  <a:gd name="T21" fmla="*/ 88 h 96"/>
                  <a:gd name="T22" fmla="*/ 16 w 80"/>
                  <a:gd name="T23" fmla="*/ 72 h 96"/>
                  <a:gd name="T24" fmla="*/ 8 w 80"/>
                  <a:gd name="T25" fmla="*/ 64 h 96"/>
                  <a:gd name="T26" fmla="*/ 8 w 80"/>
                  <a:gd name="T27" fmla="*/ 48 h 96"/>
                  <a:gd name="T28" fmla="*/ 0 w 80"/>
                  <a:gd name="T29" fmla="*/ 40 h 96"/>
                  <a:gd name="T30" fmla="*/ 0 w 80"/>
                  <a:gd name="T31" fmla="*/ 24 h 96"/>
                  <a:gd name="T32" fmla="*/ 8 w 80"/>
                  <a:gd name="T33" fmla="*/ 16 h 96"/>
                  <a:gd name="T34" fmla="*/ 16 w 80"/>
                  <a:gd name="T35" fmla="*/ 16 h 96"/>
                  <a:gd name="T36" fmla="*/ 32 w 80"/>
                  <a:gd name="T37" fmla="*/ 0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96"/>
                  <a:gd name="T59" fmla="*/ 80 w 80"/>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96">
                    <a:moveTo>
                      <a:pt x="32" y="0"/>
                    </a:moveTo>
                    <a:lnTo>
                      <a:pt x="40" y="0"/>
                    </a:lnTo>
                    <a:lnTo>
                      <a:pt x="56" y="16"/>
                    </a:lnTo>
                    <a:lnTo>
                      <a:pt x="72" y="16"/>
                    </a:lnTo>
                    <a:lnTo>
                      <a:pt x="80" y="24"/>
                    </a:lnTo>
                    <a:lnTo>
                      <a:pt x="80" y="80"/>
                    </a:lnTo>
                    <a:lnTo>
                      <a:pt x="72" y="88"/>
                    </a:lnTo>
                    <a:lnTo>
                      <a:pt x="48" y="88"/>
                    </a:lnTo>
                    <a:lnTo>
                      <a:pt x="40" y="96"/>
                    </a:lnTo>
                    <a:lnTo>
                      <a:pt x="24" y="96"/>
                    </a:lnTo>
                    <a:lnTo>
                      <a:pt x="16" y="88"/>
                    </a:lnTo>
                    <a:lnTo>
                      <a:pt x="16" y="72"/>
                    </a:lnTo>
                    <a:lnTo>
                      <a:pt x="8" y="64"/>
                    </a:lnTo>
                    <a:lnTo>
                      <a:pt x="8" y="48"/>
                    </a:lnTo>
                    <a:lnTo>
                      <a:pt x="0" y="40"/>
                    </a:lnTo>
                    <a:lnTo>
                      <a:pt x="0" y="24"/>
                    </a:lnTo>
                    <a:lnTo>
                      <a:pt x="8" y="16"/>
                    </a:lnTo>
                    <a:lnTo>
                      <a:pt x="16" y="16"/>
                    </a:lnTo>
                    <a:lnTo>
                      <a:pt x="32" y="0"/>
                    </a:lnTo>
                    <a:close/>
                  </a:path>
                </a:pathLst>
              </a:custGeom>
              <a:solidFill>
                <a:srgbClr val="FF0000">
                  <a:alpha val="70195"/>
                </a:srgbClr>
              </a:solidFill>
              <a:ln w="12700">
                <a:noFill/>
                <a:round/>
                <a:headEnd/>
                <a:tailEnd/>
              </a:ln>
            </p:spPr>
            <p:txBody>
              <a:bodyPr/>
              <a:lstStyle/>
              <a:p>
                <a:endParaRPr lang="ja-JP" altLang="en-US"/>
              </a:p>
            </p:txBody>
          </p:sp>
          <p:sp>
            <p:nvSpPr>
              <p:cNvPr id="114" name="Freeform 105"/>
              <p:cNvSpPr>
                <a:spLocks noChangeAspect="1"/>
              </p:cNvSpPr>
              <p:nvPr/>
            </p:nvSpPr>
            <p:spPr bwMode="auto">
              <a:xfrm>
                <a:off x="874" y="3696"/>
                <a:ext cx="112" cy="104"/>
              </a:xfrm>
              <a:custGeom>
                <a:avLst/>
                <a:gdLst>
                  <a:gd name="T0" fmla="*/ 88 w 112"/>
                  <a:gd name="T1" fmla="*/ 0 h 104"/>
                  <a:gd name="T2" fmla="*/ 104 w 112"/>
                  <a:gd name="T3" fmla="*/ 0 h 104"/>
                  <a:gd name="T4" fmla="*/ 112 w 112"/>
                  <a:gd name="T5" fmla="*/ 8 h 104"/>
                  <a:gd name="T6" fmla="*/ 112 w 112"/>
                  <a:gd name="T7" fmla="*/ 16 h 104"/>
                  <a:gd name="T8" fmla="*/ 104 w 112"/>
                  <a:gd name="T9" fmla="*/ 24 h 104"/>
                  <a:gd name="T10" fmla="*/ 104 w 112"/>
                  <a:gd name="T11" fmla="*/ 40 h 104"/>
                  <a:gd name="T12" fmla="*/ 112 w 112"/>
                  <a:gd name="T13" fmla="*/ 48 h 104"/>
                  <a:gd name="T14" fmla="*/ 112 w 112"/>
                  <a:gd name="T15" fmla="*/ 88 h 104"/>
                  <a:gd name="T16" fmla="*/ 96 w 112"/>
                  <a:gd name="T17" fmla="*/ 104 h 104"/>
                  <a:gd name="T18" fmla="*/ 80 w 112"/>
                  <a:gd name="T19" fmla="*/ 104 h 104"/>
                  <a:gd name="T20" fmla="*/ 64 w 112"/>
                  <a:gd name="T21" fmla="*/ 88 h 104"/>
                  <a:gd name="T22" fmla="*/ 48 w 112"/>
                  <a:gd name="T23" fmla="*/ 88 h 104"/>
                  <a:gd name="T24" fmla="*/ 40 w 112"/>
                  <a:gd name="T25" fmla="*/ 96 h 104"/>
                  <a:gd name="T26" fmla="*/ 32 w 112"/>
                  <a:gd name="T27" fmla="*/ 96 h 104"/>
                  <a:gd name="T28" fmla="*/ 24 w 112"/>
                  <a:gd name="T29" fmla="*/ 104 h 104"/>
                  <a:gd name="T30" fmla="*/ 8 w 112"/>
                  <a:gd name="T31" fmla="*/ 104 h 104"/>
                  <a:gd name="T32" fmla="*/ 0 w 112"/>
                  <a:gd name="T33" fmla="*/ 96 h 104"/>
                  <a:gd name="T34" fmla="*/ 0 w 112"/>
                  <a:gd name="T35" fmla="*/ 56 h 104"/>
                  <a:gd name="T36" fmla="*/ 8 w 112"/>
                  <a:gd name="T37" fmla="*/ 48 h 104"/>
                  <a:gd name="T38" fmla="*/ 8 w 112"/>
                  <a:gd name="T39" fmla="*/ 40 h 104"/>
                  <a:gd name="T40" fmla="*/ 16 w 112"/>
                  <a:gd name="T41" fmla="*/ 32 h 104"/>
                  <a:gd name="T42" fmla="*/ 16 w 112"/>
                  <a:gd name="T43" fmla="*/ 24 h 104"/>
                  <a:gd name="T44" fmla="*/ 24 w 112"/>
                  <a:gd name="T45" fmla="*/ 16 h 104"/>
                  <a:gd name="T46" fmla="*/ 40 w 112"/>
                  <a:gd name="T47" fmla="*/ 16 h 104"/>
                  <a:gd name="T48" fmla="*/ 40 w 112"/>
                  <a:gd name="T49" fmla="*/ 24 h 104"/>
                  <a:gd name="T50" fmla="*/ 48 w 112"/>
                  <a:gd name="T51" fmla="*/ 32 h 104"/>
                  <a:gd name="T52" fmla="*/ 56 w 112"/>
                  <a:gd name="T53" fmla="*/ 24 h 104"/>
                  <a:gd name="T54" fmla="*/ 64 w 112"/>
                  <a:gd name="T55" fmla="*/ 32 h 104"/>
                  <a:gd name="T56" fmla="*/ 72 w 112"/>
                  <a:gd name="T57" fmla="*/ 32 h 104"/>
                  <a:gd name="T58" fmla="*/ 80 w 112"/>
                  <a:gd name="T59" fmla="*/ 24 h 104"/>
                  <a:gd name="T60" fmla="*/ 80 w 112"/>
                  <a:gd name="T61" fmla="*/ 8 h 104"/>
                  <a:gd name="T62" fmla="*/ 88 w 112"/>
                  <a:gd name="T63" fmla="*/ 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04"/>
                  <a:gd name="T98" fmla="*/ 112 w 112"/>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04">
                    <a:moveTo>
                      <a:pt x="88" y="0"/>
                    </a:moveTo>
                    <a:lnTo>
                      <a:pt x="104" y="0"/>
                    </a:lnTo>
                    <a:lnTo>
                      <a:pt x="112" y="8"/>
                    </a:lnTo>
                    <a:lnTo>
                      <a:pt x="112" y="16"/>
                    </a:lnTo>
                    <a:lnTo>
                      <a:pt x="104" y="24"/>
                    </a:lnTo>
                    <a:lnTo>
                      <a:pt x="104" y="40"/>
                    </a:lnTo>
                    <a:lnTo>
                      <a:pt x="112" y="48"/>
                    </a:lnTo>
                    <a:lnTo>
                      <a:pt x="112" y="88"/>
                    </a:lnTo>
                    <a:lnTo>
                      <a:pt x="96" y="104"/>
                    </a:lnTo>
                    <a:lnTo>
                      <a:pt x="80" y="104"/>
                    </a:lnTo>
                    <a:lnTo>
                      <a:pt x="64" y="88"/>
                    </a:lnTo>
                    <a:lnTo>
                      <a:pt x="48" y="88"/>
                    </a:lnTo>
                    <a:lnTo>
                      <a:pt x="40" y="96"/>
                    </a:lnTo>
                    <a:lnTo>
                      <a:pt x="32" y="96"/>
                    </a:lnTo>
                    <a:lnTo>
                      <a:pt x="24" y="104"/>
                    </a:lnTo>
                    <a:lnTo>
                      <a:pt x="8" y="104"/>
                    </a:lnTo>
                    <a:lnTo>
                      <a:pt x="0" y="96"/>
                    </a:lnTo>
                    <a:lnTo>
                      <a:pt x="0" y="56"/>
                    </a:lnTo>
                    <a:lnTo>
                      <a:pt x="8" y="48"/>
                    </a:lnTo>
                    <a:lnTo>
                      <a:pt x="8" y="40"/>
                    </a:lnTo>
                    <a:lnTo>
                      <a:pt x="16" y="32"/>
                    </a:lnTo>
                    <a:lnTo>
                      <a:pt x="16" y="24"/>
                    </a:lnTo>
                    <a:lnTo>
                      <a:pt x="24" y="16"/>
                    </a:lnTo>
                    <a:lnTo>
                      <a:pt x="40" y="16"/>
                    </a:lnTo>
                    <a:lnTo>
                      <a:pt x="40" y="24"/>
                    </a:lnTo>
                    <a:lnTo>
                      <a:pt x="48" y="32"/>
                    </a:lnTo>
                    <a:lnTo>
                      <a:pt x="56" y="24"/>
                    </a:lnTo>
                    <a:lnTo>
                      <a:pt x="64" y="32"/>
                    </a:lnTo>
                    <a:lnTo>
                      <a:pt x="72" y="32"/>
                    </a:lnTo>
                    <a:lnTo>
                      <a:pt x="80" y="24"/>
                    </a:lnTo>
                    <a:lnTo>
                      <a:pt x="80" y="8"/>
                    </a:lnTo>
                    <a:lnTo>
                      <a:pt x="88" y="0"/>
                    </a:lnTo>
                    <a:close/>
                  </a:path>
                </a:pathLst>
              </a:custGeom>
              <a:solidFill>
                <a:srgbClr val="FF0000">
                  <a:alpha val="70195"/>
                </a:srgbClr>
              </a:solidFill>
              <a:ln w="12700">
                <a:noFill/>
                <a:round/>
                <a:headEnd/>
                <a:tailEnd/>
              </a:ln>
            </p:spPr>
            <p:txBody>
              <a:bodyPr/>
              <a:lstStyle/>
              <a:p>
                <a:endParaRPr lang="ja-JP" altLang="en-US"/>
              </a:p>
            </p:txBody>
          </p:sp>
          <p:sp>
            <p:nvSpPr>
              <p:cNvPr id="115" name="Freeform 106"/>
              <p:cNvSpPr>
                <a:spLocks noChangeAspect="1"/>
              </p:cNvSpPr>
              <p:nvPr/>
            </p:nvSpPr>
            <p:spPr bwMode="auto">
              <a:xfrm>
                <a:off x="1018" y="3744"/>
                <a:ext cx="40" cy="72"/>
              </a:xfrm>
              <a:custGeom>
                <a:avLst/>
                <a:gdLst>
                  <a:gd name="T0" fmla="*/ 24 w 40"/>
                  <a:gd name="T1" fmla="*/ 0 h 72"/>
                  <a:gd name="T2" fmla="*/ 32 w 40"/>
                  <a:gd name="T3" fmla="*/ 0 h 72"/>
                  <a:gd name="T4" fmla="*/ 40 w 40"/>
                  <a:gd name="T5" fmla="*/ 8 h 72"/>
                  <a:gd name="T6" fmla="*/ 40 w 40"/>
                  <a:gd name="T7" fmla="*/ 24 h 72"/>
                  <a:gd name="T8" fmla="*/ 32 w 40"/>
                  <a:gd name="T9" fmla="*/ 32 h 72"/>
                  <a:gd name="T10" fmla="*/ 32 w 40"/>
                  <a:gd name="T11" fmla="*/ 40 h 72"/>
                  <a:gd name="T12" fmla="*/ 40 w 40"/>
                  <a:gd name="T13" fmla="*/ 48 h 72"/>
                  <a:gd name="T14" fmla="*/ 40 w 40"/>
                  <a:gd name="T15" fmla="*/ 64 h 72"/>
                  <a:gd name="T16" fmla="*/ 32 w 40"/>
                  <a:gd name="T17" fmla="*/ 72 h 72"/>
                  <a:gd name="T18" fmla="*/ 8 w 40"/>
                  <a:gd name="T19" fmla="*/ 72 h 72"/>
                  <a:gd name="T20" fmla="*/ 0 w 40"/>
                  <a:gd name="T21" fmla="*/ 64 h 72"/>
                  <a:gd name="T22" fmla="*/ 0 w 40"/>
                  <a:gd name="T23" fmla="*/ 32 h 72"/>
                  <a:gd name="T24" fmla="*/ 16 w 40"/>
                  <a:gd name="T25" fmla="*/ 16 h 72"/>
                  <a:gd name="T26" fmla="*/ 16 w 40"/>
                  <a:gd name="T27" fmla="*/ 8 h 72"/>
                  <a:gd name="T28" fmla="*/ 24 w 40"/>
                  <a:gd name="T29" fmla="*/ 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72"/>
                  <a:gd name="T47" fmla="*/ 40 w 40"/>
                  <a:gd name="T48" fmla="*/ 72 h 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72">
                    <a:moveTo>
                      <a:pt x="24" y="0"/>
                    </a:moveTo>
                    <a:lnTo>
                      <a:pt x="32" y="0"/>
                    </a:lnTo>
                    <a:lnTo>
                      <a:pt x="40" y="8"/>
                    </a:lnTo>
                    <a:lnTo>
                      <a:pt x="40" y="24"/>
                    </a:lnTo>
                    <a:lnTo>
                      <a:pt x="32" y="32"/>
                    </a:lnTo>
                    <a:lnTo>
                      <a:pt x="32" y="40"/>
                    </a:lnTo>
                    <a:lnTo>
                      <a:pt x="40" y="48"/>
                    </a:lnTo>
                    <a:lnTo>
                      <a:pt x="40" y="64"/>
                    </a:lnTo>
                    <a:lnTo>
                      <a:pt x="32" y="72"/>
                    </a:lnTo>
                    <a:lnTo>
                      <a:pt x="8" y="72"/>
                    </a:lnTo>
                    <a:lnTo>
                      <a:pt x="0" y="64"/>
                    </a:lnTo>
                    <a:lnTo>
                      <a:pt x="0" y="32"/>
                    </a:lnTo>
                    <a:lnTo>
                      <a:pt x="16" y="16"/>
                    </a:lnTo>
                    <a:lnTo>
                      <a:pt x="16" y="8"/>
                    </a:lnTo>
                    <a:lnTo>
                      <a:pt x="24" y="0"/>
                    </a:lnTo>
                    <a:close/>
                  </a:path>
                </a:pathLst>
              </a:custGeom>
              <a:solidFill>
                <a:srgbClr val="FF0000">
                  <a:alpha val="70195"/>
                </a:srgbClr>
              </a:solidFill>
              <a:ln w="12700">
                <a:noFill/>
                <a:round/>
                <a:headEnd/>
                <a:tailEnd/>
              </a:ln>
            </p:spPr>
            <p:txBody>
              <a:bodyPr/>
              <a:lstStyle/>
              <a:p>
                <a:endParaRPr lang="ja-JP" altLang="en-US"/>
              </a:p>
            </p:txBody>
          </p:sp>
        </p:grpSp>
        <p:sp>
          <p:nvSpPr>
            <p:cNvPr id="96" name="Freeform 107"/>
            <p:cNvSpPr>
              <a:spLocks noChangeAspect="1"/>
            </p:cNvSpPr>
            <p:nvPr/>
          </p:nvSpPr>
          <p:spPr bwMode="auto">
            <a:xfrm>
              <a:off x="922" y="3952"/>
              <a:ext cx="32" cy="24"/>
            </a:xfrm>
            <a:custGeom>
              <a:avLst/>
              <a:gdLst>
                <a:gd name="T0" fmla="*/ 8 w 32"/>
                <a:gd name="T1" fmla="*/ 0 h 24"/>
                <a:gd name="T2" fmla="*/ 24 w 32"/>
                <a:gd name="T3" fmla="*/ 0 h 24"/>
                <a:gd name="T4" fmla="*/ 32 w 32"/>
                <a:gd name="T5" fmla="*/ 8 h 24"/>
                <a:gd name="T6" fmla="*/ 32 w 32"/>
                <a:gd name="T7" fmla="*/ 16 h 24"/>
                <a:gd name="T8" fmla="*/ 24 w 32"/>
                <a:gd name="T9" fmla="*/ 24 h 24"/>
                <a:gd name="T10" fmla="*/ 8 w 32"/>
                <a:gd name="T11" fmla="*/ 24 h 24"/>
                <a:gd name="T12" fmla="*/ 0 w 32"/>
                <a:gd name="T13" fmla="*/ 16 h 24"/>
                <a:gd name="T14" fmla="*/ 0 w 32"/>
                <a:gd name="T15" fmla="*/ 8 h 24"/>
                <a:gd name="T16" fmla="*/ 8 w 3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8" y="0"/>
                  </a:moveTo>
                  <a:lnTo>
                    <a:pt x="24" y="0"/>
                  </a:lnTo>
                  <a:lnTo>
                    <a:pt x="32" y="8"/>
                  </a:lnTo>
                  <a:lnTo>
                    <a:pt x="32" y="16"/>
                  </a:lnTo>
                  <a:lnTo>
                    <a:pt x="24" y="24"/>
                  </a:lnTo>
                  <a:lnTo>
                    <a:pt x="8" y="24"/>
                  </a:lnTo>
                  <a:lnTo>
                    <a:pt x="0" y="16"/>
                  </a:lnTo>
                  <a:lnTo>
                    <a:pt x="0" y="8"/>
                  </a:lnTo>
                  <a:lnTo>
                    <a:pt x="8" y="0"/>
                  </a:lnTo>
                  <a:close/>
                </a:path>
              </a:pathLst>
            </a:custGeom>
            <a:solidFill>
              <a:srgbClr val="C0C0C0">
                <a:alpha val="70195"/>
              </a:srgbClr>
            </a:solidFill>
            <a:ln w="12700">
              <a:noFill/>
              <a:round/>
              <a:headEnd/>
              <a:tailEnd/>
            </a:ln>
          </p:spPr>
          <p:txBody>
            <a:bodyPr/>
            <a:lstStyle/>
            <a:p>
              <a:endParaRPr lang="ja-JP" altLang="en-US"/>
            </a:p>
          </p:txBody>
        </p:sp>
        <p:sp>
          <p:nvSpPr>
            <p:cNvPr id="97" name="Freeform 108"/>
            <p:cNvSpPr>
              <a:spLocks noChangeAspect="1"/>
            </p:cNvSpPr>
            <p:nvPr/>
          </p:nvSpPr>
          <p:spPr bwMode="auto">
            <a:xfrm>
              <a:off x="2306" y="4096"/>
              <a:ext cx="288" cy="352"/>
            </a:xfrm>
            <a:custGeom>
              <a:avLst/>
              <a:gdLst>
                <a:gd name="T0" fmla="*/ 280 w 288"/>
                <a:gd name="T1" fmla="*/ 0 h 352"/>
                <a:gd name="T2" fmla="*/ 288 w 288"/>
                <a:gd name="T3" fmla="*/ 24 h 352"/>
                <a:gd name="T4" fmla="*/ 272 w 288"/>
                <a:gd name="T5" fmla="*/ 32 h 352"/>
                <a:gd name="T6" fmla="*/ 264 w 288"/>
                <a:gd name="T7" fmla="*/ 56 h 352"/>
                <a:gd name="T8" fmla="*/ 256 w 288"/>
                <a:gd name="T9" fmla="*/ 72 h 352"/>
                <a:gd name="T10" fmla="*/ 232 w 288"/>
                <a:gd name="T11" fmla="*/ 88 h 352"/>
                <a:gd name="T12" fmla="*/ 208 w 288"/>
                <a:gd name="T13" fmla="*/ 104 h 352"/>
                <a:gd name="T14" fmla="*/ 192 w 288"/>
                <a:gd name="T15" fmla="*/ 112 h 352"/>
                <a:gd name="T16" fmla="*/ 184 w 288"/>
                <a:gd name="T17" fmla="*/ 128 h 352"/>
                <a:gd name="T18" fmla="*/ 176 w 288"/>
                <a:gd name="T19" fmla="*/ 160 h 352"/>
                <a:gd name="T20" fmla="*/ 168 w 288"/>
                <a:gd name="T21" fmla="*/ 192 h 352"/>
                <a:gd name="T22" fmla="*/ 160 w 288"/>
                <a:gd name="T23" fmla="*/ 224 h 352"/>
                <a:gd name="T24" fmla="*/ 152 w 288"/>
                <a:gd name="T25" fmla="*/ 240 h 352"/>
                <a:gd name="T26" fmla="*/ 136 w 288"/>
                <a:gd name="T27" fmla="*/ 272 h 352"/>
                <a:gd name="T28" fmla="*/ 128 w 288"/>
                <a:gd name="T29" fmla="*/ 296 h 352"/>
                <a:gd name="T30" fmla="*/ 104 w 288"/>
                <a:gd name="T31" fmla="*/ 304 h 352"/>
                <a:gd name="T32" fmla="*/ 80 w 288"/>
                <a:gd name="T33" fmla="*/ 320 h 352"/>
                <a:gd name="T34" fmla="*/ 72 w 288"/>
                <a:gd name="T35" fmla="*/ 336 h 352"/>
                <a:gd name="T36" fmla="*/ 32 w 288"/>
                <a:gd name="T37" fmla="*/ 328 h 352"/>
                <a:gd name="T38" fmla="*/ 24 w 288"/>
                <a:gd name="T39" fmla="*/ 304 h 352"/>
                <a:gd name="T40" fmla="*/ 0 w 288"/>
                <a:gd name="T41" fmla="*/ 272 h 352"/>
                <a:gd name="T42" fmla="*/ 24 w 288"/>
                <a:gd name="T43" fmla="*/ 264 h 352"/>
                <a:gd name="T44" fmla="*/ 48 w 288"/>
                <a:gd name="T45" fmla="*/ 256 h 352"/>
                <a:gd name="T46" fmla="*/ 72 w 288"/>
                <a:gd name="T47" fmla="*/ 224 h 352"/>
                <a:gd name="T48" fmla="*/ 80 w 288"/>
                <a:gd name="T49" fmla="*/ 192 h 352"/>
                <a:gd name="T50" fmla="*/ 72 w 288"/>
                <a:gd name="T51" fmla="*/ 144 h 352"/>
                <a:gd name="T52" fmla="*/ 80 w 288"/>
                <a:gd name="T53" fmla="*/ 120 h 352"/>
                <a:gd name="T54" fmla="*/ 96 w 288"/>
                <a:gd name="T55" fmla="*/ 112 h 352"/>
                <a:gd name="T56" fmla="*/ 104 w 288"/>
                <a:gd name="T57" fmla="*/ 96 h 352"/>
                <a:gd name="T58" fmla="*/ 120 w 288"/>
                <a:gd name="T59" fmla="*/ 72 h 352"/>
                <a:gd name="T60" fmla="*/ 128 w 288"/>
                <a:gd name="T61" fmla="*/ 40 h 352"/>
                <a:gd name="T62" fmla="*/ 136 w 288"/>
                <a:gd name="T63" fmla="*/ 16 h 352"/>
                <a:gd name="T64" fmla="*/ 224 w 288"/>
                <a:gd name="T65" fmla="*/ 8 h 3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352"/>
                <a:gd name="T101" fmla="*/ 288 w 288"/>
                <a:gd name="T102" fmla="*/ 352 h 3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352">
                  <a:moveTo>
                    <a:pt x="232" y="0"/>
                  </a:moveTo>
                  <a:lnTo>
                    <a:pt x="280" y="0"/>
                  </a:lnTo>
                  <a:lnTo>
                    <a:pt x="288" y="8"/>
                  </a:lnTo>
                  <a:lnTo>
                    <a:pt x="288" y="24"/>
                  </a:lnTo>
                  <a:lnTo>
                    <a:pt x="280" y="32"/>
                  </a:lnTo>
                  <a:lnTo>
                    <a:pt x="272" y="32"/>
                  </a:lnTo>
                  <a:lnTo>
                    <a:pt x="264" y="40"/>
                  </a:lnTo>
                  <a:lnTo>
                    <a:pt x="264" y="56"/>
                  </a:lnTo>
                  <a:lnTo>
                    <a:pt x="256" y="64"/>
                  </a:lnTo>
                  <a:lnTo>
                    <a:pt x="256" y="72"/>
                  </a:lnTo>
                  <a:lnTo>
                    <a:pt x="240" y="88"/>
                  </a:lnTo>
                  <a:lnTo>
                    <a:pt x="232" y="88"/>
                  </a:lnTo>
                  <a:lnTo>
                    <a:pt x="216" y="104"/>
                  </a:lnTo>
                  <a:lnTo>
                    <a:pt x="208" y="104"/>
                  </a:lnTo>
                  <a:lnTo>
                    <a:pt x="200" y="112"/>
                  </a:lnTo>
                  <a:lnTo>
                    <a:pt x="192" y="112"/>
                  </a:lnTo>
                  <a:lnTo>
                    <a:pt x="184" y="120"/>
                  </a:lnTo>
                  <a:lnTo>
                    <a:pt x="184" y="128"/>
                  </a:lnTo>
                  <a:lnTo>
                    <a:pt x="176" y="136"/>
                  </a:lnTo>
                  <a:lnTo>
                    <a:pt x="176" y="160"/>
                  </a:lnTo>
                  <a:lnTo>
                    <a:pt x="168" y="168"/>
                  </a:lnTo>
                  <a:lnTo>
                    <a:pt x="168" y="192"/>
                  </a:lnTo>
                  <a:lnTo>
                    <a:pt x="160" y="200"/>
                  </a:lnTo>
                  <a:lnTo>
                    <a:pt x="160" y="224"/>
                  </a:lnTo>
                  <a:lnTo>
                    <a:pt x="152" y="232"/>
                  </a:lnTo>
                  <a:lnTo>
                    <a:pt x="152" y="240"/>
                  </a:lnTo>
                  <a:lnTo>
                    <a:pt x="136" y="256"/>
                  </a:lnTo>
                  <a:lnTo>
                    <a:pt x="136" y="272"/>
                  </a:lnTo>
                  <a:lnTo>
                    <a:pt x="128" y="280"/>
                  </a:lnTo>
                  <a:lnTo>
                    <a:pt x="128" y="296"/>
                  </a:lnTo>
                  <a:lnTo>
                    <a:pt x="120" y="304"/>
                  </a:lnTo>
                  <a:lnTo>
                    <a:pt x="104" y="304"/>
                  </a:lnTo>
                  <a:lnTo>
                    <a:pt x="88" y="320"/>
                  </a:lnTo>
                  <a:lnTo>
                    <a:pt x="80" y="320"/>
                  </a:lnTo>
                  <a:lnTo>
                    <a:pt x="72" y="328"/>
                  </a:lnTo>
                  <a:lnTo>
                    <a:pt x="72" y="336"/>
                  </a:lnTo>
                  <a:lnTo>
                    <a:pt x="56" y="352"/>
                  </a:lnTo>
                  <a:lnTo>
                    <a:pt x="32" y="328"/>
                  </a:lnTo>
                  <a:lnTo>
                    <a:pt x="32" y="312"/>
                  </a:lnTo>
                  <a:lnTo>
                    <a:pt x="24" y="304"/>
                  </a:lnTo>
                  <a:lnTo>
                    <a:pt x="24" y="296"/>
                  </a:lnTo>
                  <a:lnTo>
                    <a:pt x="0" y="272"/>
                  </a:lnTo>
                  <a:lnTo>
                    <a:pt x="8" y="264"/>
                  </a:lnTo>
                  <a:lnTo>
                    <a:pt x="24" y="264"/>
                  </a:lnTo>
                  <a:lnTo>
                    <a:pt x="32" y="256"/>
                  </a:lnTo>
                  <a:lnTo>
                    <a:pt x="48" y="256"/>
                  </a:lnTo>
                  <a:lnTo>
                    <a:pt x="72" y="232"/>
                  </a:lnTo>
                  <a:lnTo>
                    <a:pt x="72" y="224"/>
                  </a:lnTo>
                  <a:lnTo>
                    <a:pt x="80" y="216"/>
                  </a:lnTo>
                  <a:lnTo>
                    <a:pt x="80" y="192"/>
                  </a:lnTo>
                  <a:lnTo>
                    <a:pt x="72" y="184"/>
                  </a:lnTo>
                  <a:lnTo>
                    <a:pt x="72" y="144"/>
                  </a:lnTo>
                  <a:lnTo>
                    <a:pt x="80" y="136"/>
                  </a:lnTo>
                  <a:lnTo>
                    <a:pt x="80" y="120"/>
                  </a:lnTo>
                  <a:lnTo>
                    <a:pt x="88" y="112"/>
                  </a:lnTo>
                  <a:lnTo>
                    <a:pt x="96" y="112"/>
                  </a:lnTo>
                  <a:lnTo>
                    <a:pt x="104" y="104"/>
                  </a:lnTo>
                  <a:lnTo>
                    <a:pt x="104" y="96"/>
                  </a:lnTo>
                  <a:lnTo>
                    <a:pt x="120" y="80"/>
                  </a:lnTo>
                  <a:lnTo>
                    <a:pt x="120" y="72"/>
                  </a:lnTo>
                  <a:lnTo>
                    <a:pt x="128" y="64"/>
                  </a:lnTo>
                  <a:lnTo>
                    <a:pt x="128" y="40"/>
                  </a:lnTo>
                  <a:lnTo>
                    <a:pt x="136" y="32"/>
                  </a:lnTo>
                  <a:lnTo>
                    <a:pt x="136" y="16"/>
                  </a:lnTo>
                  <a:lnTo>
                    <a:pt x="144" y="8"/>
                  </a:lnTo>
                  <a:lnTo>
                    <a:pt x="224" y="8"/>
                  </a:lnTo>
                  <a:lnTo>
                    <a:pt x="232" y="0"/>
                  </a:lnTo>
                  <a:close/>
                </a:path>
              </a:pathLst>
            </a:custGeom>
            <a:solidFill>
              <a:srgbClr val="C0C0C0">
                <a:alpha val="70195"/>
              </a:srgbClr>
            </a:solidFill>
            <a:ln w="12700">
              <a:noFill/>
              <a:round/>
              <a:headEnd/>
              <a:tailEnd/>
            </a:ln>
          </p:spPr>
          <p:txBody>
            <a:bodyPr/>
            <a:lstStyle/>
            <a:p>
              <a:endParaRPr lang="ja-JP" altLang="en-US"/>
            </a:p>
          </p:txBody>
        </p:sp>
        <p:sp>
          <p:nvSpPr>
            <p:cNvPr id="98" name="Freeform 109"/>
            <p:cNvSpPr>
              <a:spLocks noChangeAspect="1"/>
            </p:cNvSpPr>
            <p:nvPr/>
          </p:nvSpPr>
          <p:spPr bwMode="auto">
            <a:xfrm>
              <a:off x="2458" y="4000"/>
              <a:ext cx="120" cy="104"/>
            </a:xfrm>
            <a:custGeom>
              <a:avLst/>
              <a:gdLst>
                <a:gd name="T0" fmla="*/ 32 w 120"/>
                <a:gd name="T1" fmla="*/ 0 h 104"/>
                <a:gd name="T2" fmla="*/ 56 w 120"/>
                <a:gd name="T3" fmla="*/ 0 h 104"/>
                <a:gd name="T4" fmla="*/ 112 w 120"/>
                <a:gd name="T5" fmla="*/ 56 h 104"/>
                <a:gd name="T6" fmla="*/ 112 w 120"/>
                <a:gd name="T7" fmla="*/ 72 h 104"/>
                <a:gd name="T8" fmla="*/ 120 w 120"/>
                <a:gd name="T9" fmla="*/ 80 h 104"/>
                <a:gd name="T10" fmla="*/ 120 w 120"/>
                <a:gd name="T11" fmla="*/ 96 h 104"/>
                <a:gd name="T12" fmla="*/ 80 w 120"/>
                <a:gd name="T13" fmla="*/ 96 h 104"/>
                <a:gd name="T14" fmla="*/ 72 w 120"/>
                <a:gd name="T15" fmla="*/ 104 h 104"/>
                <a:gd name="T16" fmla="*/ 0 w 120"/>
                <a:gd name="T17" fmla="*/ 104 h 104"/>
                <a:gd name="T18" fmla="*/ 0 w 120"/>
                <a:gd name="T19" fmla="*/ 88 h 104"/>
                <a:gd name="T20" fmla="*/ 8 w 120"/>
                <a:gd name="T21" fmla="*/ 80 h 104"/>
                <a:gd name="T22" fmla="*/ 8 w 120"/>
                <a:gd name="T23" fmla="*/ 56 h 104"/>
                <a:gd name="T24" fmla="*/ 24 w 120"/>
                <a:gd name="T25" fmla="*/ 40 h 104"/>
                <a:gd name="T26" fmla="*/ 24 w 120"/>
                <a:gd name="T27" fmla="*/ 32 h 104"/>
                <a:gd name="T28" fmla="*/ 32 w 120"/>
                <a:gd name="T29" fmla="*/ 24 h 104"/>
                <a:gd name="T30" fmla="*/ 32 w 120"/>
                <a:gd name="T31" fmla="*/ 0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104"/>
                <a:gd name="T50" fmla="*/ 120 w 120"/>
                <a:gd name="T51" fmla="*/ 104 h 1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104">
                  <a:moveTo>
                    <a:pt x="32" y="0"/>
                  </a:moveTo>
                  <a:lnTo>
                    <a:pt x="56" y="0"/>
                  </a:lnTo>
                  <a:lnTo>
                    <a:pt x="112" y="56"/>
                  </a:lnTo>
                  <a:lnTo>
                    <a:pt x="112" y="72"/>
                  </a:lnTo>
                  <a:lnTo>
                    <a:pt x="120" y="80"/>
                  </a:lnTo>
                  <a:lnTo>
                    <a:pt x="120" y="96"/>
                  </a:lnTo>
                  <a:lnTo>
                    <a:pt x="80" y="96"/>
                  </a:lnTo>
                  <a:lnTo>
                    <a:pt x="72" y="104"/>
                  </a:lnTo>
                  <a:lnTo>
                    <a:pt x="0" y="104"/>
                  </a:lnTo>
                  <a:lnTo>
                    <a:pt x="0" y="88"/>
                  </a:lnTo>
                  <a:lnTo>
                    <a:pt x="8" y="80"/>
                  </a:lnTo>
                  <a:lnTo>
                    <a:pt x="8" y="56"/>
                  </a:lnTo>
                  <a:lnTo>
                    <a:pt x="24" y="40"/>
                  </a:lnTo>
                  <a:lnTo>
                    <a:pt x="24" y="32"/>
                  </a:lnTo>
                  <a:lnTo>
                    <a:pt x="32" y="24"/>
                  </a:lnTo>
                  <a:lnTo>
                    <a:pt x="32" y="0"/>
                  </a:lnTo>
                  <a:close/>
                </a:path>
              </a:pathLst>
            </a:custGeom>
            <a:solidFill>
              <a:srgbClr val="C0C0C0">
                <a:alpha val="70195"/>
              </a:srgbClr>
            </a:solidFill>
            <a:ln w="12700">
              <a:noFill/>
              <a:round/>
              <a:headEnd/>
              <a:tailEnd/>
            </a:ln>
          </p:spPr>
          <p:txBody>
            <a:bodyPr/>
            <a:lstStyle/>
            <a:p>
              <a:endParaRPr lang="ja-JP" altLang="en-US"/>
            </a:p>
          </p:txBody>
        </p:sp>
        <p:sp>
          <p:nvSpPr>
            <p:cNvPr id="99" name="Freeform 110"/>
            <p:cNvSpPr>
              <a:spLocks noChangeAspect="1"/>
            </p:cNvSpPr>
            <p:nvPr/>
          </p:nvSpPr>
          <p:spPr bwMode="auto">
            <a:xfrm>
              <a:off x="2098" y="4000"/>
              <a:ext cx="392" cy="448"/>
            </a:xfrm>
            <a:custGeom>
              <a:avLst/>
              <a:gdLst>
                <a:gd name="T0" fmla="*/ 392 w 392"/>
                <a:gd name="T1" fmla="*/ 0 h 448"/>
                <a:gd name="T2" fmla="*/ 384 w 392"/>
                <a:gd name="T3" fmla="*/ 32 h 448"/>
                <a:gd name="T4" fmla="*/ 368 w 392"/>
                <a:gd name="T5" fmla="*/ 56 h 448"/>
                <a:gd name="T6" fmla="*/ 360 w 392"/>
                <a:gd name="T7" fmla="*/ 88 h 448"/>
                <a:gd name="T8" fmla="*/ 352 w 392"/>
                <a:gd name="T9" fmla="*/ 104 h 448"/>
                <a:gd name="T10" fmla="*/ 344 w 392"/>
                <a:gd name="T11" fmla="*/ 128 h 448"/>
                <a:gd name="T12" fmla="*/ 336 w 392"/>
                <a:gd name="T13" fmla="*/ 160 h 448"/>
                <a:gd name="T14" fmla="*/ 328 w 392"/>
                <a:gd name="T15" fmla="*/ 176 h 448"/>
                <a:gd name="T16" fmla="*/ 312 w 392"/>
                <a:gd name="T17" fmla="*/ 200 h 448"/>
                <a:gd name="T18" fmla="*/ 296 w 392"/>
                <a:gd name="T19" fmla="*/ 208 h 448"/>
                <a:gd name="T20" fmla="*/ 288 w 392"/>
                <a:gd name="T21" fmla="*/ 232 h 448"/>
                <a:gd name="T22" fmla="*/ 280 w 392"/>
                <a:gd name="T23" fmla="*/ 280 h 448"/>
                <a:gd name="T24" fmla="*/ 288 w 392"/>
                <a:gd name="T25" fmla="*/ 312 h 448"/>
                <a:gd name="T26" fmla="*/ 280 w 392"/>
                <a:gd name="T27" fmla="*/ 328 h 448"/>
                <a:gd name="T28" fmla="*/ 240 w 392"/>
                <a:gd name="T29" fmla="*/ 352 h 448"/>
                <a:gd name="T30" fmla="*/ 216 w 392"/>
                <a:gd name="T31" fmla="*/ 360 h 448"/>
                <a:gd name="T32" fmla="*/ 168 w 392"/>
                <a:gd name="T33" fmla="*/ 368 h 448"/>
                <a:gd name="T34" fmla="*/ 160 w 392"/>
                <a:gd name="T35" fmla="*/ 384 h 448"/>
                <a:gd name="T36" fmla="*/ 80 w 392"/>
                <a:gd name="T37" fmla="*/ 424 h 448"/>
                <a:gd name="T38" fmla="*/ 64 w 392"/>
                <a:gd name="T39" fmla="*/ 432 h 448"/>
                <a:gd name="T40" fmla="*/ 48 w 392"/>
                <a:gd name="T41" fmla="*/ 440 h 448"/>
                <a:gd name="T42" fmla="*/ 32 w 392"/>
                <a:gd name="T43" fmla="*/ 448 h 448"/>
                <a:gd name="T44" fmla="*/ 24 w 392"/>
                <a:gd name="T45" fmla="*/ 400 h 448"/>
                <a:gd name="T46" fmla="*/ 16 w 392"/>
                <a:gd name="T47" fmla="*/ 376 h 448"/>
                <a:gd name="T48" fmla="*/ 8 w 392"/>
                <a:gd name="T49" fmla="*/ 344 h 448"/>
                <a:gd name="T50" fmla="*/ 0 w 392"/>
                <a:gd name="T51" fmla="*/ 320 h 448"/>
                <a:gd name="T52" fmla="*/ 16 w 392"/>
                <a:gd name="T53" fmla="*/ 312 h 448"/>
                <a:gd name="T54" fmla="*/ 24 w 392"/>
                <a:gd name="T55" fmla="*/ 288 h 448"/>
                <a:gd name="T56" fmla="*/ 64 w 392"/>
                <a:gd name="T57" fmla="*/ 256 h 448"/>
                <a:gd name="T58" fmla="*/ 80 w 392"/>
                <a:gd name="T59" fmla="*/ 248 h 448"/>
                <a:gd name="T60" fmla="*/ 128 w 392"/>
                <a:gd name="T61" fmla="*/ 240 h 448"/>
                <a:gd name="T62" fmla="*/ 176 w 392"/>
                <a:gd name="T63" fmla="*/ 232 h 448"/>
                <a:gd name="T64" fmla="*/ 192 w 392"/>
                <a:gd name="T65" fmla="*/ 224 h 448"/>
                <a:gd name="T66" fmla="*/ 208 w 392"/>
                <a:gd name="T67" fmla="*/ 192 h 448"/>
                <a:gd name="T68" fmla="*/ 224 w 392"/>
                <a:gd name="T69" fmla="*/ 184 h 448"/>
                <a:gd name="T70" fmla="*/ 232 w 392"/>
                <a:gd name="T71" fmla="*/ 160 h 448"/>
                <a:gd name="T72" fmla="*/ 240 w 392"/>
                <a:gd name="T73" fmla="*/ 144 h 448"/>
                <a:gd name="T74" fmla="*/ 264 w 392"/>
                <a:gd name="T75" fmla="*/ 104 h 448"/>
                <a:gd name="T76" fmla="*/ 280 w 392"/>
                <a:gd name="T77" fmla="*/ 96 h 448"/>
                <a:gd name="T78" fmla="*/ 304 w 392"/>
                <a:gd name="T79" fmla="*/ 80 h 448"/>
                <a:gd name="T80" fmla="*/ 312 w 392"/>
                <a:gd name="T81" fmla="*/ 64 h 448"/>
                <a:gd name="T82" fmla="*/ 328 w 392"/>
                <a:gd name="T83" fmla="*/ 56 h 448"/>
                <a:gd name="T84" fmla="*/ 336 w 392"/>
                <a:gd name="T85" fmla="*/ 32 h 448"/>
                <a:gd name="T86" fmla="*/ 360 w 392"/>
                <a:gd name="T87" fmla="*/ 16 h 4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2"/>
                <a:gd name="T133" fmla="*/ 0 h 448"/>
                <a:gd name="T134" fmla="*/ 392 w 392"/>
                <a:gd name="T135" fmla="*/ 448 h 4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2" h="448">
                  <a:moveTo>
                    <a:pt x="376" y="0"/>
                  </a:moveTo>
                  <a:lnTo>
                    <a:pt x="392" y="0"/>
                  </a:lnTo>
                  <a:lnTo>
                    <a:pt x="392" y="24"/>
                  </a:lnTo>
                  <a:lnTo>
                    <a:pt x="384" y="32"/>
                  </a:lnTo>
                  <a:lnTo>
                    <a:pt x="384" y="40"/>
                  </a:lnTo>
                  <a:lnTo>
                    <a:pt x="368" y="56"/>
                  </a:lnTo>
                  <a:lnTo>
                    <a:pt x="368" y="80"/>
                  </a:lnTo>
                  <a:lnTo>
                    <a:pt x="360" y="88"/>
                  </a:lnTo>
                  <a:lnTo>
                    <a:pt x="360" y="104"/>
                  </a:lnTo>
                  <a:lnTo>
                    <a:pt x="352" y="104"/>
                  </a:lnTo>
                  <a:lnTo>
                    <a:pt x="344" y="112"/>
                  </a:lnTo>
                  <a:lnTo>
                    <a:pt x="344" y="128"/>
                  </a:lnTo>
                  <a:lnTo>
                    <a:pt x="336" y="136"/>
                  </a:lnTo>
                  <a:lnTo>
                    <a:pt x="336" y="160"/>
                  </a:lnTo>
                  <a:lnTo>
                    <a:pt x="328" y="168"/>
                  </a:lnTo>
                  <a:lnTo>
                    <a:pt x="328" y="176"/>
                  </a:lnTo>
                  <a:lnTo>
                    <a:pt x="312" y="192"/>
                  </a:lnTo>
                  <a:lnTo>
                    <a:pt x="312" y="200"/>
                  </a:lnTo>
                  <a:lnTo>
                    <a:pt x="304" y="208"/>
                  </a:lnTo>
                  <a:lnTo>
                    <a:pt x="296" y="208"/>
                  </a:lnTo>
                  <a:lnTo>
                    <a:pt x="288" y="216"/>
                  </a:lnTo>
                  <a:lnTo>
                    <a:pt x="288" y="232"/>
                  </a:lnTo>
                  <a:lnTo>
                    <a:pt x="280" y="240"/>
                  </a:lnTo>
                  <a:lnTo>
                    <a:pt x="280" y="280"/>
                  </a:lnTo>
                  <a:lnTo>
                    <a:pt x="288" y="288"/>
                  </a:lnTo>
                  <a:lnTo>
                    <a:pt x="288" y="312"/>
                  </a:lnTo>
                  <a:lnTo>
                    <a:pt x="280" y="320"/>
                  </a:lnTo>
                  <a:lnTo>
                    <a:pt x="280" y="328"/>
                  </a:lnTo>
                  <a:lnTo>
                    <a:pt x="256" y="352"/>
                  </a:lnTo>
                  <a:lnTo>
                    <a:pt x="240" y="352"/>
                  </a:lnTo>
                  <a:lnTo>
                    <a:pt x="232" y="360"/>
                  </a:lnTo>
                  <a:lnTo>
                    <a:pt x="216" y="360"/>
                  </a:lnTo>
                  <a:lnTo>
                    <a:pt x="208" y="368"/>
                  </a:lnTo>
                  <a:lnTo>
                    <a:pt x="168" y="368"/>
                  </a:lnTo>
                  <a:lnTo>
                    <a:pt x="160" y="376"/>
                  </a:lnTo>
                  <a:lnTo>
                    <a:pt x="160" y="384"/>
                  </a:lnTo>
                  <a:lnTo>
                    <a:pt x="120" y="424"/>
                  </a:lnTo>
                  <a:lnTo>
                    <a:pt x="80" y="424"/>
                  </a:lnTo>
                  <a:lnTo>
                    <a:pt x="72" y="432"/>
                  </a:lnTo>
                  <a:lnTo>
                    <a:pt x="64" y="432"/>
                  </a:lnTo>
                  <a:lnTo>
                    <a:pt x="56" y="440"/>
                  </a:lnTo>
                  <a:lnTo>
                    <a:pt x="48" y="440"/>
                  </a:lnTo>
                  <a:lnTo>
                    <a:pt x="40" y="448"/>
                  </a:lnTo>
                  <a:lnTo>
                    <a:pt x="32" y="448"/>
                  </a:lnTo>
                  <a:lnTo>
                    <a:pt x="24" y="440"/>
                  </a:lnTo>
                  <a:lnTo>
                    <a:pt x="24" y="400"/>
                  </a:lnTo>
                  <a:lnTo>
                    <a:pt x="16" y="392"/>
                  </a:lnTo>
                  <a:lnTo>
                    <a:pt x="16" y="376"/>
                  </a:lnTo>
                  <a:lnTo>
                    <a:pt x="8" y="368"/>
                  </a:lnTo>
                  <a:lnTo>
                    <a:pt x="8" y="344"/>
                  </a:lnTo>
                  <a:lnTo>
                    <a:pt x="0" y="336"/>
                  </a:lnTo>
                  <a:lnTo>
                    <a:pt x="0" y="320"/>
                  </a:lnTo>
                  <a:lnTo>
                    <a:pt x="8" y="312"/>
                  </a:lnTo>
                  <a:lnTo>
                    <a:pt x="16" y="312"/>
                  </a:lnTo>
                  <a:lnTo>
                    <a:pt x="24" y="304"/>
                  </a:lnTo>
                  <a:lnTo>
                    <a:pt x="24" y="288"/>
                  </a:lnTo>
                  <a:lnTo>
                    <a:pt x="56" y="256"/>
                  </a:lnTo>
                  <a:lnTo>
                    <a:pt x="64" y="256"/>
                  </a:lnTo>
                  <a:lnTo>
                    <a:pt x="72" y="248"/>
                  </a:lnTo>
                  <a:lnTo>
                    <a:pt x="80" y="248"/>
                  </a:lnTo>
                  <a:lnTo>
                    <a:pt x="88" y="240"/>
                  </a:lnTo>
                  <a:lnTo>
                    <a:pt x="128" y="240"/>
                  </a:lnTo>
                  <a:lnTo>
                    <a:pt x="136" y="232"/>
                  </a:lnTo>
                  <a:lnTo>
                    <a:pt x="176" y="232"/>
                  </a:lnTo>
                  <a:lnTo>
                    <a:pt x="184" y="224"/>
                  </a:lnTo>
                  <a:lnTo>
                    <a:pt x="192" y="224"/>
                  </a:lnTo>
                  <a:lnTo>
                    <a:pt x="208" y="208"/>
                  </a:lnTo>
                  <a:lnTo>
                    <a:pt x="208" y="192"/>
                  </a:lnTo>
                  <a:lnTo>
                    <a:pt x="216" y="184"/>
                  </a:lnTo>
                  <a:lnTo>
                    <a:pt x="224" y="184"/>
                  </a:lnTo>
                  <a:lnTo>
                    <a:pt x="232" y="176"/>
                  </a:lnTo>
                  <a:lnTo>
                    <a:pt x="232" y="160"/>
                  </a:lnTo>
                  <a:lnTo>
                    <a:pt x="240" y="152"/>
                  </a:lnTo>
                  <a:lnTo>
                    <a:pt x="240" y="144"/>
                  </a:lnTo>
                  <a:lnTo>
                    <a:pt x="264" y="120"/>
                  </a:lnTo>
                  <a:lnTo>
                    <a:pt x="264" y="104"/>
                  </a:lnTo>
                  <a:lnTo>
                    <a:pt x="272" y="96"/>
                  </a:lnTo>
                  <a:lnTo>
                    <a:pt x="280" y="96"/>
                  </a:lnTo>
                  <a:lnTo>
                    <a:pt x="296" y="80"/>
                  </a:lnTo>
                  <a:lnTo>
                    <a:pt x="304" y="80"/>
                  </a:lnTo>
                  <a:lnTo>
                    <a:pt x="312" y="72"/>
                  </a:lnTo>
                  <a:lnTo>
                    <a:pt x="312" y="64"/>
                  </a:lnTo>
                  <a:lnTo>
                    <a:pt x="320" y="56"/>
                  </a:lnTo>
                  <a:lnTo>
                    <a:pt x="328" y="56"/>
                  </a:lnTo>
                  <a:lnTo>
                    <a:pt x="336" y="48"/>
                  </a:lnTo>
                  <a:lnTo>
                    <a:pt x="336" y="32"/>
                  </a:lnTo>
                  <a:lnTo>
                    <a:pt x="352" y="16"/>
                  </a:lnTo>
                  <a:lnTo>
                    <a:pt x="360" y="16"/>
                  </a:lnTo>
                  <a:lnTo>
                    <a:pt x="376" y="0"/>
                  </a:lnTo>
                  <a:close/>
                </a:path>
              </a:pathLst>
            </a:custGeom>
            <a:solidFill>
              <a:srgbClr val="C0C0C0">
                <a:alpha val="70195"/>
              </a:srgbClr>
            </a:solidFill>
            <a:ln w="12700">
              <a:noFill/>
              <a:round/>
              <a:headEnd/>
              <a:tailEnd/>
            </a:ln>
          </p:spPr>
          <p:txBody>
            <a:bodyPr/>
            <a:lstStyle/>
            <a:p>
              <a:endParaRPr lang="ja-JP" altLang="en-US"/>
            </a:p>
          </p:txBody>
        </p:sp>
        <p:sp>
          <p:nvSpPr>
            <p:cNvPr id="100" name="Freeform 111"/>
            <p:cNvSpPr>
              <a:spLocks noChangeAspect="1"/>
            </p:cNvSpPr>
            <p:nvPr/>
          </p:nvSpPr>
          <p:spPr bwMode="auto">
            <a:xfrm>
              <a:off x="1834" y="4336"/>
              <a:ext cx="296" cy="304"/>
            </a:xfrm>
            <a:custGeom>
              <a:avLst/>
              <a:gdLst>
                <a:gd name="T0" fmla="*/ 264 w 296"/>
                <a:gd name="T1" fmla="*/ 0 h 304"/>
                <a:gd name="T2" fmla="*/ 272 w 296"/>
                <a:gd name="T3" fmla="*/ 8 h 304"/>
                <a:gd name="T4" fmla="*/ 272 w 296"/>
                <a:gd name="T5" fmla="*/ 32 h 304"/>
                <a:gd name="T6" fmla="*/ 280 w 296"/>
                <a:gd name="T7" fmla="*/ 40 h 304"/>
                <a:gd name="T8" fmla="*/ 280 w 296"/>
                <a:gd name="T9" fmla="*/ 56 h 304"/>
                <a:gd name="T10" fmla="*/ 288 w 296"/>
                <a:gd name="T11" fmla="*/ 64 h 304"/>
                <a:gd name="T12" fmla="*/ 288 w 296"/>
                <a:gd name="T13" fmla="*/ 104 h 304"/>
                <a:gd name="T14" fmla="*/ 296 w 296"/>
                <a:gd name="T15" fmla="*/ 112 h 304"/>
                <a:gd name="T16" fmla="*/ 288 w 296"/>
                <a:gd name="T17" fmla="*/ 120 h 304"/>
                <a:gd name="T18" fmla="*/ 288 w 296"/>
                <a:gd name="T19" fmla="*/ 136 h 304"/>
                <a:gd name="T20" fmla="*/ 280 w 296"/>
                <a:gd name="T21" fmla="*/ 144 h 304"/>
                <a:gd name="T22" fmla="*/ 280 w 296"/>
                <a:gd name="T23" fmla="*/ 160 h 304"/>
                <a:gd name="T24" fmla="*/ 288 w 296"/>
                <a:gd name="T25" fmla="*/ 168 h 304"/>
                <a:gd name="T26" fmla="*/ 288 w 296"/>
                <a:gd name="T27" fmla="*/ 192 h 304"/>
                <a:gd name="T28" fmla="*/ 280 w 296"/>
                <a:gd name="T29" fmla="*/ 200 h 304"/>
                <a:gd name="T30" fmla="*/ 280 w 296"/>
                <a:gd name="T31" fmla="*/ 208 h 304"/>
                <a:gd name="T32" fmla="*/ 264 w 296"/>
                <a:gd name="T33" fmla="*/ 224 h 304"/>
                <a:gd name="T34" fmla="*/ 256 w 296"/>
                <a:gd name="T35" fmla="*/ 224 h 304"/>
                <a:gd name="T36" fmla="*/ 248 w 296"/>
                <a:gd name="T37" fmla="*/ 232 h 304"/>
                <a:gd name="T38" fmla="*/ 240 w 296"/>
                <a:gd name="T39" fmla="*/ 232 h 304"/>
                <a:gd name="T40" fmla="*/ 232 w 296"/>
                <a:gd name="T41" fmla="*/ 240 h 304"/>
                <a:gd name="T42" fmla="*/ 208 w 296"/>
                <a:gd name="T43" fmla="*/ 240 h 304"/>
                <a:gd name="T44" fmla="*/ 200 w 296"/>
                <a:gd name="T45" fmla="*/ 248 h 304"/>
                <a:gd name="T46" fmla="*/ 184 w 296"/>
                <a:gd name="T47" fmla="*/ 248 h 304"/>
                <a:gd name="T48" fmla="*/ 176 w 296"/>
                <a:gd name="T49" fmla="*/ 256 h 304"/>
                <a:gd name="T50" fmla="*/ 176 w 296"/>
                <a:gd name="T51" fmla="*/ 264 h 304"/>
                <a:gd name="T52" fmla="*/ 160 w 296"/>
                <a:gd name="T53" fmla="*/ 280 h 304"/>
                <a:gd name="T54" fmla="*/ 160 w 296"/>
                <a:gd name="T55" fmla="*/ 304 h 304"/>
                <a:gd name="T56" fmla="*/ 80 w 296"/>
                <a:gd name="T57" fmla="*/ 304 h 304"/>
                <a:gd name="T58" fmla="*/ 72 w 296"/>
                <a:gd name="T59" fmla="*/ 296 h 304"/>
                <a:gd name="T60" fmla="*/ 0 w 296"/>
                <a:gd name="T61" fmla="*/ 296 h 304"/>
                <a:gd name="T62" fmla="*/ 0 w 296"/>
                <a:gd name="T63" fmla="*/ 280 h 304"/>
                <a:gd name="T64" fmla="*/ 8 w 296"/>
                <a:gd name="T65" fmla="*/ 272 h 304"/>
                <a:gd name="T66" fmla="*/ 8 w 296"/>
                <a:gd name="T67" fmla="*/ 256 h 304"/>
                <a:gd name="T68" fmla="*/ 16 w 296"/>
                <a:gd name="T69" fmla="*/ 248 h 304"/>
                <a:gd name="T70" fmla="*/ 16 w 296"/>
                <a:gd name="T71" fmla="*/ 240 h 304"/>
                <a:gd name="T72" fmla="*/ 24 w 296"/>
                <a:gd name="T73" fmla="*/ 232 h 304"/>
                <a:gd name="T74" fmla="*/ 24 w 296"/>
                <a:gd name="T75" fmla="*/ 224 h 304"/>
                <a:gd name="T76" fmla="*/ 40 w 296"/>
                <a:gd name="T77" fmla="*/ 208 h 304"/>
                <a:gd name="T78" fmla="*/ 56 w 296"/>
                <a:gd name="T79" fmla="*/ 208 h 304"/>
                <a:gd name="T80" fmla="*/ 64 w 296"/>
                <a:gd name="T81" fmla="*/ 200 h 304"/>
                <a:gd name="T82" fmla="*/ 72 w 296"/>
                <a:gd name="T83" fmla="*/ 200 h 304"/>
                <a:gd name="T84" fmla="*/ 88 w 296"/>
                <a:gd name="T85" fmla="*/ 184 h 304"/>
                <a:gd name="T86" fmla="*/ 88 w 296"/>
                <a:gd name="T87" fmla="*/ 176 h 304"/>
                <a:gd name="T88" fmla="*/ 96 w 296"/>
                <a:gd name="T89" fmla="*/ 168 h 304"/>
                <a:gd name="T90" fmla="*/ 96 w 296"/>
                <a:gd name="T91" fmla="*/ 160 h 304"/>
                <a:gd name="T92" fmla="*/ 104 w 296"/>
                <a:gd name="T93" fmla="*/ 152 h 304"/>
                <a:gd name="T94" fmla="*/ 120 w 296"/>
                <a:gd name="T95" fmla="*/ 152 h 304"/>
                <a:gd name="T96" fmla="*/ 128 w 296"/>
                <a:gd name="T97" fmla="*/ 144 h 304"/>
                <a:gd name="T98" fmla="*/ 136 w 296"/>
                <a:gd name="T99" fmla="*/ 144 h 304"/>
                <a:gd name="T100" fmla="*/ 144 w 296"/>
                <a:gd name="T101" fmla="*/ 136 h 304"/>
                <a:gd name="T102" fmla="*/ 176 w 296"/>
                <a:gd name="T103" fmla="*/ 136 h 304"/>
                <a:gd name="T104" fmla="*/ 184 w 296"/>
                <a:gd name="T105" fmla="*/ 128 h 304"/>
                <a:gd name="T106" fmla="*/ 184 w 296"/>
                <a:gd name="T107" fmla="*/ 120 h 304"/>
                <a:gd name="T108" fmla="*/ 192 w 296"/>
                <a:gd name="T109" fmla="*/ 112 h 304"/>
                <a:gd name="T110" fmla="*/ 192 w 296"/>
                <a:gd name="T111" fmla="*/ 104 h 304"/>
                <a:gd name="T112" fmla="*/ 216 w 296"/>
                <a:gd name="T113" fmla="*/ 80 h 304"/>
                <a:gd name="T114" fmla="*/ 216 w 296"/>
                <a:gd name="T115" fmla="*/ 64 h 304"/>
                <a:gd name="T116" fmla="*/ 232 w 296"/>
                <a:gd name="T117" fmla="*/ 48 h 304"/>
                <a:gd name="T118" fmla="*/ 232 w 296"/>
                <a:gd name="T119" fmla="*/ 40 h 304"/>
                <a:gd name="T120" fmla="*/ 256 w 296"/>
                <a:gd name="T121" fmla="*/ 16 h 304"/>
                <a:gd name="T122" fmla="*/ 256 w 296"/>
                <a:gd name="T123" fmla="*/ 8 h 304"/>
                <a:gd name="T124" fmla="*/ 264 w 296"/>
                <a:gd name="T125" fmla="*/ 0 h 3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304"/>
                <a:gd name="T191" fmla="*/ 296 w 296"/>
                <a:gd name="T192" fmla="*/ 304 h 3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304">
                  <a:moveTo>
                    <a:pt x="264" y="0"/>
                  </a:moveTo>
                  <a:lnTo>
                    <a:pt x="272" y="8"/>
                  </a:lnTo>
                  <a:lnTo>
                    <a:pt x="272" y="32"/>
                  </a:lnTo>
                  <a:lnTo>
                    <a:pt x="280" y="40"/>
                  </a:lnTo>
                  <a:lnTo>
                    <a:pt x="280" y="56"/>
                  </a:lnTo>
                  <a:lnTo>
                    <a:pt x="288" y="64"/>
                  </a:lnTo>
                  <a:lnTo>
                    <a:pt x="288" y="104"/>
                  </a:lnTo>
                  <a:lnTo>
                    <a:pt x="296" y="112"/>
                  </a:lnTo>
                  <a:lnTo>
                    <a:pt x="288" y="120"/>
                  </a:lnTo>
                  <a:lnTo>
                    <a:pt x="288" y="136"/>
                  </a:lnTo>
                  <a:lnTo>
                    <a:pt x="280" y="144"/>
                  </a:lnTo>
                  <a:lnTo>
                    <a:pt x="280" y="160"/>
                  </a:lnTo>
                  <a:lnTo>
                    <a:pt x="288" y="168"/>
                  </a:lnTo>
                  <a:lnTo>
                    <a:pt x="288" y="192"/>
                  </a:lnTo>
                  <a:lnTo>
                    <a:pt x="280" y="200"/>
                  </a:lnTo>
                  <a:lnTo>
                    <a:pt x="280" y="208"/>
                  </a:lnTo>
                  <a:lnTo>
                    <a:pt x="264" y="224"/>
                  </a:lnTo>
                  <a:lnTo>
                    <a:pt x="256" y="224"/>
                  </a:lnTo>
                  <a:lnTo>
                    <a:pt x="248" y="232"/>
                  </a:lnTo>
                  <a:lnTo>
                    <a:pt x="240" y="232"/>
                  </a:lnTo>
                  <a:lnTo>
                    <a:pt x="232" y="240"/>
                  </a:lnTo>
                  <a:lnTo>
                    <a:pt x="208" y="240"/>
                  </a:lnTo>
                  <a:lnTo>
                    <a:pt x="200" y="248"/>
                  </a:lnTo>
                  <a:lnTo>
                    <a:pt x="184" y="248"/>
                  </a:lnTo>
                  <a:lnTo>
                    <a:pt x="176" y="256"/>
                  </a:lnTo>
                  <a:lnTo>
                    <a:pt x="176" y="264"/>
                  </a:lnTo>
                  <a:lnTo>
                    <a:pt x="160" y="280"/>
                  </a:lnTo>
                  <a:lnTo>
                    <a:pt x="160" y="304"/>
                  </a:lnTo>
                  <a:lnTo>
                    <a:pt x="80" y="304"/>
                  </a:lnTo>
                  <a:lnTo>
                    <a:pt x="72" y="296"/>
                  </a:lnTo>
                  <a:lnTo>
                    <a:pt x="0" y="296"/>
                  </a:lnTo>
                  <a:lnTo>
                    <a:pt x="0" y="280"/>
                  </a:lnTo>
                  <a:lnTo>
                    <a:pt x="8" y="272"/>
                  </a:lnTo>
                  <a:lnTo>
                    <a:pt x="8" y="256"/>
                  </a:lnTo>
                  <a:lnTo>
                    <a:pt x="16" y="248"/>
                  </a:lnTo>
                  <a:lnTo>
                    <a:pt x="16" y="240"/>
                  </a:lnTo>
                  <a:lnTo>
                    <a:pt x="24" y="232"/>
                  </a:lnTo>
                  <a:lnTo>
                    <a:pt x="24" y="224"/>
                  </a:lnTo>
                  <a:lnTo>
                    <a:pt x="40" y="208"/>
                  </a:lnTo>
                  <a:lnTo>
                    <a:pt x="56" y="208"/>
                  </a:lnTo>
                  <a:lnTo>
                    <a:pt x="64" y="200"/>
                  </a:lnTo>
                  <a:lnTo>
                    <a:pt x="72" y="200"/>
                  </a:lnTo>
                  <a:lnTo>
                    <a:pt x="88" y="184"/>
                  </a:lnTo>
                  <a:lnTo>
                    <a:pt x="88" y="176"/>
                  </a:lnTo>
                  <a:lnTo>
                    <a:pt x="96" y="168"/>
                  </a:lnTo>
                  <a:lnTo>
                    <a:pt x="96" y="160"/>
                  </a:lnTo>
                  <a:lnTo>
                    <a:pt x="104" y="152"/>
                  </a:lnTo>
                  <a:lnTo>
                    <a:pt x="120" y="152"/>
                  </a:lnTo>
                  <a:lnTo>
                    <a:pt x="128" y="144"/>
                  </a:lnTo>
                  <a:lnTo>
                    <a:pt x="136" y="144"/>
                  </a:lnTo>
                  <a:lnTo>
                    <a:pt x="144" y="136"/>
                  </a:lnTo>
                  <a:lnTo>
                    <a:pt x="176" y="136"/>
                  </a:lnTo>
                  <a:lnTo>
                    <a:pt x="184" y="128"/>
                  </a:lnTo>
                  <a:lnTo>
                    <a:pt x="184" y="120"/>
                  </a:lnTo>
                  <a:lnTo>
                    <a:pt x="192" y="112"/>
                  </a:lnTo>
                  <a:lnTo>
                    <a:pt x="192" y="104"/>
                  </a:lnTo>
                  <a:lnTo>
                    <a:pt x="216" y="80"/>
                  </a:lnTo>
                  <a:lnTo>
                    <a:pt x="216" y="64"/>
                  </a:lnTo>
                  <a:lnTo>
                    <a:pt x="232" y="48"/>
                  </a:lnTo>
                  <a:lnTo>
                    <a:pt x="232" y="40"/>
                  </a:lnTo>
                  <a:lnTo>
                    <a:pt x="256" y="16"/>
                  </a:lnTo>
                  <a:lnTo>
                    <a:pt x="256" y="8"/>
                  </a:lnTo>
                  <a:lnTo>
                    <a:pt x="264" y="0"/>
                  </a:lnTo>
                  <a:close/>
                </a:path>
              </a:pathLst>
            </a:custGeom>
            <a:solidFill>
              <a:srgbClr val="C0C0C0">
                <a:alpha val="70195"/>
              </a:srgbClr>
            </a:solidFill>
            <a:ln w="12700">
              <a:noFill/>
              <a:round/>
              <a:headEnd/>
              <a:tailEnd/>
            </a:ln>
          </p:spPr>
          <p:txBody>
            <a:bodyPr/>
            <a:lstStyle/>
            <a:p>
              <a:endParaRPr lang="ja-JP" altLang="en-US"/>
            </a:p>
          </p:txBody>
        </p:sp>
        <p:sp>
          <p:nvSpPr>
            <p:cNvPr id="101" name="Freeform 112"/>
            <p:cNvSpPr>
              <a:spLocks noChangeAspect="1"/>
            </p:cNvSpPr>
            <p:nvPr/>
          </p:nvSpPr>
          <p:spPr bwMode="auto">
            <a:xfrm>
              <a:off x="1994" y="4368"/>
              <a:ext cx="368" cy="376"/>
            </a:xfrm>
            <a:custGeom>
              <a:avLst/>
              <a:gdLst>
                <a:gd name="T0" fmla="*/ 312 w 368"/>
                <a:gd name="T1" fmla="*/ 0 h 376"/>
                <a:gd name="T2" fmla="*/ 336 w 368"/>
                <a:gd name="T3" fmla="*/ 32 h 376"/>
                <a:gd name="T4" fmla="*/ 344 w 368"/>
                <a:gd name="T5" fmla="*/ 56 h 376"/>
                <a:gd name="T6" fmla="*/ 368 w 368"/>
                <a:gd name="T7" fmla="*/ 96 h 376"/>
                <a:gd name="T8" fmla="*/ 352 w 368"/>
                <a:gd name="T9" fmla="*/ 104 h 376"/>
                <a:gd name="T10" fmla="*/ 344 w 368"/>
                <a:gd name="T11" fmla="*/ 120 h 376"/>
                <a:gd name="T12" fmla="*/ 336 w 368"/>
                <a:gd name="T13" fmla="*/ 136 h 376"/>
                <a:gd name="T14" fmla="*/ 296 w 368"/>
                <a:gd name="T15" fmla="*/ 160 h 376"/>
                <a:gd name="T16" fmla="*/ 288 w 368"/>
                <a:gd name="T17" fmla="*/ 176 h 376"/>
                <a:gd name="T18" fmla="*/ 272 w 368"/>
                <a:gd name="T19" fmla="*/ 184 h 376"/>
                <a:gd name="T20" fmla="*/ 248 w 368"/>
                <a:gd name="T21" fmla="*/ 200 h 376"/>
                <a:gd name="T22" fmla="*/ 216 w 368"/>
                <a:gd name="T23" fmla="*/ 216 h 376"/>
                <a:gd name="T24" fmla="*/ 208 w 368"/>
                <a:gd name="T25" fmla="*/ 232 h 376"/>
                <a:gd name="T26" fmla="*/ 192 w 368"/>
                <a:gd name="T27" fmla="*/ 240 h 376"/>
                <a:gd name="T28" fmla="*/ 184 w 368"/>
                <a:gd name="T29" fmla="*/ 288 h 376"/>
                <a:gd name="T30" fmla="*/ 176 w 368"/>
                <a:gd name="T31" fmla="*/ 368 h 376"/>
                <a:gd name="T32" fmla="*/ 136 w 368"/>
                <a:gd name="T33" fmla="*/ 376 h 376"/>
                <a:gd name="T34" fmla="*/ 120 w 368"/>
                <a:gd name="T35" fmla="*/ 352 h 376"/>
                <a:gd name="T36" fmla="*/ 104 w 368"/>
                <a:gd name="T37" fmla="*/ 328 h 376"/>
                <a:gd name="T38" fmla="*/ 64 w 368"/>
                <a:gd name="T39" fmla="*/ 320 h 376"/>
                <a:gd name="T40" fmla="*/ 56 w 368"/>
                <a:gd name="T41" fmla="*/ 336 h 376"/>
                <a:gd name="T42" fmla="*/ 48 w 368"/>
                <a:gd name="T43" fmla="*/ 360 h 376"/>
                <a:gd name="T44" fmla="*/ 24 w 368"/>
                <a:gd name="T45" fmla="*/ 368 h 376"/>
                <a:gd name="T46" fmla="*/ 16 w 368"/>
                <a:gd name="T47" fmla="*/ 320 h 376"/>
                <a:gd name="T48" fmla="*/ 8 w 368"/>
                <a:gd name="T49" fmla="*/ 304 h 376"/>
                <a:gd name="T50" fmla="*/ 0 w 368"/>
                <a:gd name="T51" fmla="*/ 280 h 376"/>
                <a:gd name="T52" fmla="*/ 16 w 368"/>
                <a:gd name="T53" fmla="*/ 232 h 376"/>
                <a:gd name="T54" fmla="*/ 24 w 368"/>
                <a:gd name="T55" fmla="*/ 216 h 376"/>
                <a:gd name="T56" fmla="*/ 48 w 368"/>
                <a:gd name="T57" fmla="*/ 208 h 376"/>
                <a:gd name="T58" fmla="*/ 80 w 368"/>
                <a:gd name="T59" fmla="*/ 200 h 376"/>
                <a:gd name="T60" fmla="*/ 96 w 368"/>
                <a:gd name="T61" fmla="*/ 192 h 376"/>
                <a:gd name="T62" fmla="*/ 120 w 368"/>
                <a:gd name="T63" fmla="*/ 176 h 376"/>
                <a:gd name="T64" fmla="*/ 128 w 368"/>
                <a:gd name="T65" fmla="*/ 160 h 376"/>
                <a:gd name="T66" fmla="*/ 120 w 368"/>
                <a:gd name="T67" fmla="*/ 128 h 376"/>
                <a:gd name="T68" fmla="*/ 128 w 368"/>
                <a:gd name="T69" fmla="*/ 104 h 376"/>
                <a:gd name="T70" fmla="*/ 136 w 368"/>
                <a:gd name="T71" fmla="*/ 80 h 376"/>
                <a:gd name="T72" fmla="*/ 152 w 368"/>
                <a:gd name="T73" fmla="*/ 72 h 376"/>
                <a:gd name="T74" fmla="*/ 168 w 368"/>
                <a:gd name="T75" fmla="*/ 64 h 376"/>
                <a:gd name="T76" fmla="*/ 184 w 368"/>
                <a:gd name="T77" fmla="*/ 56 h 376"/>
                <a:gd name="T78" fmla="*/ 264 w 368"/>
                <a:gd name="T79" fmla="*/ 16 h 376"/>
                <a:gd name="T80" fmla="*/ 272 w 368"/>
                <a:gd name="T81" fmla="*/ 0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8"/>
                <a:gd name="T124" fmla="*/ 0 h 376"/>
                <a:gd name="T125" fmla="*/ 368 w 368"/>
                <a:gd name="T126" fmla="*/ 376 h 3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8" h="376">
                  <a:moveTo>
                    <a:pt x="272" y="0"/>
                  </a:moveTo>
                  <a:lnTo>
                    <a:pt x="312" y="0"/>
                  </a:lnTo>
                  <a:lnTo>
                    <a:pt x="336" y="24"/>
                  </a:lnTo>
                  <a:lnTo>
                    <a:pt x="336" y="32"/>
                  </a:lnTo>
                  <a:lnTo>
                    <a:pt x="344" y="40"/>
                  </a:lnTo>
                  <a:lnTo>
                    <a:pt x="344" y="56"/>
                  </a:lnTo>
                  <a:lnTo>
                    <a:pt x="368" y="80"/>
                  </a:lnTo>
                  <a:lnTo>
                    <a:pt x="368" y="96"/>
                  </a:lnTo>
                  <a:lnTo>
                    <a:pt x="360" y="104"/>
                  </a:lnTo>
                  <a:lnTo>
                    <a:pt x="352" y="104"/>
                  </a:lnTo>
                  <a:lnTo>
                    <a:pt x="344" y="112"/>
                  </a:lnTo>
                  <a:lnTo>
                    <a:pt x="344" y="120"/>
                  </a:lnTo>
                  <a:lnTo>
                    <a:pt x="336" y="128"/>
                  </a:lnTo>
                  <a:lnTo>
                    <a:pt x="336" y="136"/>
                  </a:lnTo>
                  <a:lnTo>
                    <a:pt x="312" y="160"/>
                  </a:lnTo>
                  <a:lnTo>
                    <a:pt x="296" y="160"/>
                  </a:lnTo>
                  <a:lnTo>
                    <a:pt x="288" y="168"/>
                  </a:lnTo>
                  <a:lnTo>
                    <a:pt x="288" y="176"/>
                  </a:lnTo>
                  <a:lnTo>
                    <a:pt x="280" y="184"/>
                  </a:lnTo>
                  <a:lnTo>
                    <a:pt x="272" y="184"/>
                  </a:lnTo>
                  <a:lnTo>
                    <a:pt x="256" y="200"/>
                  </a:lnTo>
                  <a:lnTo>
                    <a:pt x="248" y="200"/>
                  </a:lnTo>
                  <a:lnTo>
                    <a:pt x="232" y="216"/>
                  </a:lnTo>
                  <a:lnTo>
                    <a:pt x="216" y="216"/>
                  </a:lnTo>
                  <a:lnTo>
                    <a:pt x="208" y="224"/>
                  </a:lnTo>
                  <a:lnTo>
                    <a:pt x="208" y="232"/>
                  </a:lnTo>
                  <a:lnTo>
                    <a:pt x="200" y="240"/>
                  </a:lnTo>
                  <a:lnTo>
                    <a:pt x="192" y="240"/>
                  </a:lnTo>
                  <a:lnTo>
                    <a:pt x="184" y="248"/>
                  </a:lnTo>
                  <a:lnTo>
                    <a:pt x="184" y="288"/>
                  </a:lnTo>
                  <a:lnTo>
                    <a:pt x="176" y="296"/>
                  </a:lnTo>
                  <a:lnTo>
                    <a:pt x="176" y="368"/>
                  </a:lnTo>
                  <a:lnTo>
                    <a:pt x="168" y="376"/>
                  </a:lnTo>
                  <a:lnTo>
                    <a:pt x="136" y="376"/>
                  </a:lnTo>
                  <a:lnTo>
                    <a:pt x="120" y="360"/>
                  </a:lnTo>
                  <a:lnTo>
                    <a:pt x="120" y="352"/>
                  </a:lnTo>
                  <a:lnTo>
                    <a:pt x="104" y="336"/>
                  </a:lnTo>
                  <a:lnTo>
                    <a:pt x="104" y="328"/>
                  </a:lnTo>
                  <a:lnTo>
                    <a:pt x="96" y="320"/>
                  </a:lnTo>
                  <a:lnTo>
                    <a:pt x="64" y="320"/>
                  </a:lnTo>
                  <a:lnTo>
                    <a:pt x="56" y="328"/>
                  </a:lnTo>
                  <a:lnTo>
                    <a:pt x="56" y="336"/>
                  </a:lnTo>
                  <a:lnTo>
                    <a:pt x="48" y="344"/>
                  </a:lnTo>
                  <a:lnTo>
                    <a:pt x="48" y="360"/>
                  </a:lnTo>
                  <a:lnTo>
                    <a:pt x="40" y="368"/>
                  </a:lnTo>
                  <a:lnTo>
                    <a:pt x="24" y="368"/>
                  </a:lnTo>
                  <a:lnTo>
                    <a:pt x="24" y="328"/>
                  </a:lnTo>
                  <a:lnTo>
                    <a:pt x="16" y="320"/>
                  </a:lnTo>
                  <a:lnTo>
                    <a:pt x="16" y="312"/>
                  </a:lnTo>
                  <a:lnTo>
                    <a:pt x="8" y="304"/>
                  </a:lnTo>
                  <a:lnTo>
                    <a:pt x="8" y="288"/>
                  </a:lnTo>
                  <a:lnTo>
                    <a:pt x="0" y="280"/>
                  </a:lnTo>
                  <a:lnTo>
                    <a:pt x="0" y="248"/>
                  </a:lnTo>
                  <a:lnTo>
                    <a:pt x="16" y="232"/>
                  </a:lnTo>
                  <a:lnTo>
                    <a:pt x="16" y="224"/>
                  </a:lnTo>
                  <a:lnTo>
                    <a:pt x="24" y="216"/>
                  </a:lnTo>
                  <a:lnTo>
                    <a:pt x="40" y="216"/>
                  </a:lnTo>
                  <a:lnTo>
                    <a:pt x="48" y="208"/>
                  </a:lnTo>
                  <a:lnTo>
                    <a:pt x="72" y="208"/>
                  </a:lnTo>
                  <a:lnTo>
                    <a:pt x="80" y="200"/>
                  </a:lnTo>
                  <a:lnTo>
                    <a:pt x="88" y="200"/>
                  </a:lnTo>
                  <a:lnTo>
                    <a:pt x="96" y="192"/>
                  </a:lnTo>
                  <a:lnTo>
                    <a:pt x="104" y="192"/>
                  </a:lnTo>
                  <a:lnTo>
                    <a:pt x="120" y="176"/>
                  </a:lnTo>
                  <a:lnTo>
                    <a:pt x="120" y="168"/>
                  </a:lnTo>
                  <a:lnTo>
                    <a:pt x="128" y="160"/>
                  </a:lnTo>
                  <a:lnTo>
                    <a:pt x="128" y="136"/>
                  </a:lnTo>
                  <a:lnTo>
                    <a:pt x="120" y="128"/>
                  </a:lnTo>
                  <a:lnTo>
                    <a:pt x="120" y="112"/>
                  </a:lnTo>
                  <a:lnTo>
                    <a:pt x="128" y="104"/>
                  </a:lnTo>
                  <a:lnTo>
                    <a:pt x="128" y="88"/>
                  </a:lnTo>
                  <a:lnTo>
                    <a:pt x="136" y="80"/>
                  </a:lnTo>
                  <a:lnTo>
                    <a:pt x="144" y="80"/>
                  </a:lnTo>
                  <a:lnTo>
                    <a:pt x="152" y="72"/>
                  </a:lnTo>
                  <a:lnTo>
                    <a:pt x="160" y="72"/>
                  </a:lnTo>
                  <a:lnTo>
                    <a:pt x="168" y="64"/>
                  </a:lnTo>
                  <a:lnTo>
                    <a:pt x="176" y="64"/>
                  </a:lnTo>
                  <a:lnTo>
                    <a:pt x="184" y="56"/>
                  </a:lnTo>
                  <a:lnTo>
                    <a:pt x="224" y="56"/>
                  </a:lnTo>
                  <a:lnTo>
                    <a:pt x="264" y="16"/>
                  </a:lnTo>
                  <a:lnTo>
                    <a:pt x="264" y="8"/>
                  </a:lnTo>
                  <a:lnTo>
                    <a:pt x="272" y="0"/>
                  </a:lnTo>
                  <a:close/>
                </a:path>
              </a:pathLst>
            </a:custGeom>
            <a:solidFill>
              <a:srgbClr val="C0C0C0">
                <a:alpha val="70195"/>
              </a:srgbClr>
            </a:solidFill>
            <a:ln w="12700">
              <a:noFill/>
              <a:round/>
              <a:headEnd/>
              <a:tailEnd/>
            </a:ln>
          </p:spPr>
          <p:txBody>
            <a:bodyPr/>
            <a:lstStyle/>
            <a:p>
              <a:endParaRPr lang="ja-JP" altLang="en-US"/>
            </a:p>
          </p:txBody>
        </p:sp>
        <p:sp>
          <p:nvSpPr>
            <p:cNvPr id="102" name="Freeform 113"/>
            <p:cNvSpPr>
              <a:spLocks noChangeAspect="1"/>
            </p:cNvSpPr>
            <p:nvPr/>
          </p:nvSpPr>
          <p:spPr bwMode="auto">
            <a:xfrm>
              <a:off x="1682" y="4632"/>
              <a:ext cx="336" cy="280"/>
            </a:xfrm>
            <a:custGeom>
              <a:avLst/>
              <a:gdLst>
                <a:gd name="T0" fmla="*/ 224 w 336"/>
                <a:gd name="T1" fmla="*/ 0 h 280"/>
                <a:gd name="T2" fmla="*/ 312 w 336"/>
                <a:gd name="T3" fmla="*/ 8 h 280"/>
                <a:gd name="T4" fmla="*/ 320 w 336"/>
                <a:gd name="T5" fmla="*/ 24 h 280"/>
                <a:gd name="T6" fmla="*/ 328 w 336"/>
                <a:gd name="T7" fmla="*/ 48 h 280"/>
                <a:gd name="T8" fmla="*/ 336 w 336"/>
                <a:gd name="T9" fmla="*/ 64 h 280"/>
                <a:gd name="T10" fmla="*/ 328 w 336"/>
                <a:gd name="T11" fmla="*/ 120 h 280"/>
                <a:gd name="T12" fmla="*/ 320 w 336"/>
                <a:gd name="T13" fmla="*/ 144 h 280"/>
                <a:gd name="T14" fmla="*/ 312 w 336"/>
                <a:gd name="T15" fmla="*/ 160 h 280"/>
                <a:gd name="T16" fmla="*/ 304 w 336"/>
                <a:gd name="T17" fmla="*/ 192 h 280"/>
                <a:gd name="T18" fmla="*/ 296 w 336"/>
                <a:gd name="T19" fmla="*/ 208 h 280"/>
                <a:gd name="T20" fmla="*/ 288 w 336"/>
                <a:gd name="T21" fmla="*/ 224 h 280"/>
                <a:gd name="T22" fmla="*/ 256 w 336"/>
                <a:gd name="T23" fmla="*/ 208 h 280"/>
                <a:gd name="T24" fmla="*/ 224 w 336"/>
                <a:gd name="T25" fmla="*/ 224 h 280"/>
                <a:gd name="T26" fmla="*/ 208 w 336"/>
                <a:gd name="T27" fmla="*/ 248 h 280"/>
                <a:gd name="T28" fmla="*/ 192 w 336"/>
                <a:gd name="T29" fmla="*/ 256 h 280"/>
                <a:gd name="T30" fmla="*/ 168 w 336"/>
                <a:gd name="T31" fmla="*/ 264 h 280"/>
                <a:gd name="T32" fmla="*/ 112 w 336"/>
                <a:gd name="T33" fmla="*/ 280 h 280"/>
                <a:gd name="T34" fmla="*/ 104 w 336"/>
                <a:gd name="T35" fmla="*/ 240 h 280"/>
                <a:gd name="T36" fmla="*/ 80 w 336"/>
                <a:gd name="T37" fmla="*/ 248 h 280"/>
                <a:gd name="T38" fmla="*/ 72 w 336"/>
                <a:gd name="T39" fmla="*/ 264 h 280"/>
                <a:gd name="T40" fmla="*/ 40 w 336"/>
                <a:gd name="T41" fmla="*/ 256 h 280"/>
                <a:gd name="T42" fmla="*/ 0 w 336"/>
                <a:gd name="T43" fmla="*/ 240 h 280"/>
                <a:gd name="T44" fmla="*/ 8 w 336"/>
                <a:gd name="T45" fmla="*/ 224 h 280"/>
                <a:gd name="T46" fmla="*/ 16 w 336"/>
                <a:gd name="T47" fmla="*/ 200 h 280"/>
                <a:gd name="T48" fmla="*/ 24 w 336"/>
                <a:gd name="T49" fmla="*/ 168 h 280"/>
                <a:gd name="T50" fmla="*/ 32 w 336"/>
                <a:gd name="T51" fmla="*/ 152 h 280"/>
                <a:gd name="T52" fmla="*/ 40 w 336"/>
                <a:gd name="T53" fmla="*/ 136 h 280"/>
                <a:gd name="T54" fmla="*/ 56 w 336"/>
                <a:gd name="T55" fmla="*/ 128 h 280"/>
                <a:gd name="T56" fmla="*/ 72 w 336"/>
                <a:gd name="T57" fmla="*/ 120 h 280"/>
                <a:gd name="T58" fmla="*/ 80 w 336"/>
                <a:gd name="T59" fmla="*/ 104 h 280"/>
                <a:gd name="T60" fmla="*/ 96 w 336"/>
                <a:gd name="T61" fmla="*/ 80 h 280"/>
                <a:gd name="T62" fmla="*/ 104 w 336"/>
                <a:gd name="T63" fmla="*/ 64 h 280"/>
                <a:gd name="T64" fmla="*/ 120 w 336"/>
                <a:gd name="T65" fmla="*/ 40 h 280"/>
                <a:gd name="T66" fmla="*/ 144 w 336"/>
                <a:gd name="T67" fmla="*/ 8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280"/>
                <a:gd name="T104" fmla="*/ 336 w 336"/>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280">
                  <a:moveTo>
                    <a:pt x="152" y="0"/>
                  </a:moveTo>
                  <a:lnTo>
                    <a:pt x="224" y="0"/>
                  </a:lnTo>
                  <a:lnTo>
                    <a:pt x="232" y="8"/>
                  </a:lnTo>
                  <a:lnTo>
                    <a:pt x="312" y="8"/>
                  </a:lnTo>
                  <a:lnTo>
                    <a:pt x="312" y="16"/>
                  </a:lnTo>
                  <a:lnTo>
                    <a:pt x="320" y="24"/>
                  </a:lnTo>
                  <a:lnTo>
                    <a:pt x="320" y="40"/>
                  </a:lnTo>
                  <a:lnTo>
                    <a:pt x="328" y="48"/>
                  </a:lnTo>
                  <a:lnTo>
                    <a:pt x="328" y="56"/>
                  </a:lnTo>
                  <a:lnTo>
                    <a:pt x="336" y="64"/>
                  </a:lnTo>
                  <a:lnTo>
                    <a:pt x="336" y="112"/>
                  </a:lnTo>
                  <a:lnTo>
                    <a:pt x="328" y="120"/>
                  </a:lnTo>
                  <a:lnTo>
                    <a:pt x="328" y="136"/>
                  </a:lnTo>
                  <a:lnTo>
                    <a:pt x="320" y="144"/>
                  </a:lnTo>
                  <a:lnTo>
                    <a:pt x="320" y="152"/>
                  </a:lnTo>
                  <a:lnTo>
                    <a:pt x="312" y="160"/>
                  </a:lnTo>
                  <a:lnTo>
                    <a:pt x="312" y="184"/>
                  </a:lnTo>
                  <a:lnTo>
                    <a:pt x="304" y="192"/>
                  </a:lnTo>
                  <a:lnTo>
                    <a:pt x="304" y="200"/>
                  </a:lnTo>
                  <a:lnTo>
                    <a:pt x="296" y="208"/>
                  </a:lnTo>
                  <a:lnTo>
                    <a:pt x="296" y="216"/>
                  </a:lnTo>
                  <a:lnTo>
                    <a:pt x="288" y="224"/>
                  </a:lnTo>
                  <a:lnTo>
                    <a:pt x="272" y="224"/>
                  </a:lnTo>
                  <a:lnTo>
                    <a:pt x="256" y="208"/>
                  </a:lnTo>
                  <a:lnTo>
                    <a:pt x="240" y="208"/>
                  </a:lnTo>
                  <a:lnTo>
                    <a:pt x="224" y="224"/>
                  </a:lnTo>
                  <a:lnTo>
                    <a:pt x="224" y="232"/>
                  </a:lnTo>
                  <a:lnTo>
                    <a:pt x="208" y="248"/>
                  </a:lnTo>
                  <a:lnTo>
                    <a:pt x="208" y="256"/>
                  </a:lnTo>
                  <a:lnTo>
                    <a:pt x="192" y="256"/>
                  </a:lnTo>
                  <a:lnTo>
                    <a:pt x="184" y="264"/>
                  </a:lnTo>
                  <a:lnTo>
                    <a:pt x="168" y="264"/>
                  </a:lnTo>
                  <a:lnTo>
                    <a:pt x="152" y="280"/>
                  </a:lnTo>
                  <a:lnTo>
                    <a:pt x="112" y="280"/>
                  </a:lnTo>
                  <a:lnTo>
                    <a:pt x="112" y="248"/>
                  </a:lnTo>
                  <a:lnTo>
                    <a:pt x="104" y="240"/>
                  </a:lnTo>
                  <a:lnTo>
                    <a:pt x="88" y="240"/>
                  </a:lnTo>
                  <a:lnTo>
                    <a:pt x="80" y="248"/>
                  </a:lnTo>
                  <a:lnTo>
                    <a:pt x="80" y="256"/>
                  </a:lnTo>
                  <a:lnTo>
                    <a:pt x="72" y="264"/>
                  </a:lnTo>
                  <a:lnTo>
                    <a:pt x="48" y="264"/>
                  </a:lnTo>
                  <a:lnTo>
                    <a:pt x="40" y="256"/>
                  </a:lnTo>
                  <a:lnTo>
                    <a:pt x="0" y="256"/>
                  </a:lnTo>
                  <a:lnTo>
                    <a:pt x="0" y="240"/>
                  </a:lnTo>
                  <a:lnTo>
                    <a:pt x="8" y="232"/>
                  </a:lnTo>
                  <a:lnTo>
                    <a:pt x="8" y="224"/>
                  </a:lnTo>
                  <a:lnTo>
                    <a:pt x="16" y="216"/>
                  </a:lnTo>
                  <a:lnTo>
                    <a:pt x="16" y="200"/>
                  </a:lnTo>
                  <a:lnTo>
                    <a:pt x="24" y="192"/>
                  </a:lnTo>
                  <a:lnTo>
                    <a:pt x="24" y="168"/>
                  </a:lnTo>
                  <a:lnTo>
                    <a:pt x="32" y="160"/>
                  </a:lnTo>
                  <a:lnTo>
                    <a:pt x="32" y="152"/>
                  </a:lnTo>
                  <a:lnTo>
                    <a:pt x="40" y="144"/>
                  </a:lnTo>
                  <a:lnTo>
                    <a:pt x="40" y="136"/>
                  </a:lnTo>
                  <a:lnTo>
                    <a:pt x="48" y="128"/>
                  </a:lnTo>
                  <a:lnTo>
                    <a:pt x="56" y="128"/>
                  </a:lnTo>
                  <a:lnTo>
                    <a:pt x="64" y="120"/>
                  </a:lnTo>
                  <a:lnTo>
                    <a:pt x="72" y="120"/>
                  </a:lnTo>
                  <a:lnTo>
                    <a:pt x="80" y="112"/>
                  </a:lnTo>
                  <a:lnTo>
                    <a:pt x="80" y="104"/>
                  </a:lnTo>
                  <a:lnTo>
                    <a:pt x="96" y="88"/>
                  </a:lnTo>
                  <a:lnTo>
                    <a:pt x="96" y="80"/>
                  </a:lnTo>
                  <a:lnTo>
                    <a:pt x="104" y="72"/>
                  </a:lnTo>
                  <a:lnTo>
                    <a:pt x="104" y="64"/>
                  </a:lnTo>
                  <a:lnTo>
                    <a:pt x="120" y="48"/>
                  </a:lnTo>
                  <a:lnTo>
                    <a:pt x="120" y="40"/>
                  </a:lnTo>
                  <a:lnTo>
                    <a:pt x="144" y="16"/>
                  </a:lnTo>
                  <a:lnTo>
                    <a:pt x="144" y="8"/>
                  </a:lnTo>
                  <a:lnTo>
                    <a:pt x="152" y="0"/>
                  </a:lnTo>
                  <a:close/>
                </a:path>
              </a:pathLst>
            </a:custGeom>
            <a:solidFill>
              <a:srgbClr val="C0C0C0">
                <a:alpha val="70195"/>
              </a:srgbClr>
            </a:solidFill>
            <a:ln w="12700">
              <a:noFill/>
              <a:round/>
              <a:headEnd/>
              <a:tailEnd/>
            </a:ln>
          </p:spPr>
          <p:txBody>
            <a:bodyPr/>
            <a:lstStyle/>
            <a:p>
              <a:endParaRPr lang="ja-JP" altLang="en-US"/>
            </a:p>
          </p:txBody>
        </p:sp>
        <p:sp>
          <p:nvSpPr>
            <p:cNvPr id="103" name="Freeform 114"/>
            <p:cNvSpPr>
              <a:spLocks noChangeAspect="1"/>
            </p:cNvSpPr>
            <p:nvPr/>
          </p:nvSpPr>
          <p:spPr bwMode="auto">
            <a:xfrm>
              <a:off x="1890" y="4688"/>
              <a:ext cx="424" cy="632"/>
            </a:xfrm>
            <a:custGeom>
              <a:avLst/>
              <a:gdLst>
                <a:gd name="T0" fmla="*/ 200 w 424"/>
                <a:gd name="T1" fmla="*/ 0 h 632"/>
                <a:gd name="T2" fmla="*/ 208 w 424"/>
                <a:gd name="T3" fmla="*/ 16 h 632"/>
                <a:gd name="T4" fmla="*/ 224 w 424"/>
                <a:gd name="T5" fmla="*/ 40 h 632"/>
                <a:gd name="T6" fmla="*/ 272 w 424"/>
                <a:gd name="T7" fmla="*/ 56 h 632"/>
                <a:gd name="T8" fmla="*/ 264 w 424"/>
                <a:gd name="T9" fmla="*/ 112 h 632"/>
                <a:gd name="T10" fmla="*/ 256 w 424"/>
                <a:gd name="T11" fmla="*/ 184 h 632"/>
                <a:gd name="T12" fmla="*/ 272 w 424"/>
                <a:gd name="T13" fmla="*/ 248 h 632"/>
                <a:gd name="T14" fmla="*/ 288 w 424"/>
                <a:gd name="T15" fmla="*/ 256 h 632"/>
                <a:gd name="T16" fmla="*/ 312 w 424"/>
                <a:gd name="T17" fmla="*/ 264 h 632"/>
                <a:gd name="T18" fmla="*/ 320 w 424"/>
                <a:gd name="T19" fmla="*/ 352 h 632"/>
                <a:gd name="T20" fmla="*/ 328 w 424"/>
                <a:gd name="T21" fmla="*/ 376 h 632"/>
                <a:gd name="T22" fmla="*/ 344 w 424"/>
                <a:gd name="T23" fmla="*/ 400 h 632"/>
                <a:gd name="T24" fmla="*/ 392 w 424"/>
                <a:gd name="T25" fmla="*/ 424 h 632"/>
                <a:gd name="T26" fmla="*/ 408 w 424"/>
                <a:gd name="T27" fmla="*/ 480 h 632"/>
                <a:gd name="T28" fmla="*/ 424 w 424"/>
                <a:gd name="T29" fmla="*/ 504 h 632"/>
                <a:gd name="T30" fmla="*/ 416 w 424"/>
                <a:gd name="T31" fmla="*/ 528 h 632"/>
                <a:gd name="T32" fmla="*/ 368 w 424"/>
                <a:gd name="T33" fmla="*/ 552 h 632"/>
                <a:gd name="T34" fmla="*/ 352 w 424"/>
                <a:gd name="T35" fmla="*/ 560 h 632"/>
                <a:gd name="T36" fmla="*/ 336 w 424"/>
                <a:gd name="T37" fmla="*/ 568 h 632"/>
                <a:gd name="T38" fmla="*/ 288 w 424"/>
                <a:gd name="T39" fmla="*/ 576 h 632"/>
                <a:gd name="T40" fmla="*/ 272 w 424"/>
                <a:gd name="T41" fmla="*/ 584 h 632"/>
                <a:gd name="T42" fmla="*/ 256 w 424"/>
                <a:gd name="T43" fmla="*/ 592 h 632"/>
                <a:gd name="T44" fmla="*/ 216 w 424"/>
                <a:gd name="T45" fmla="*/ 600 h 632"/>
                <a:gd name="T46" fmla="*/ 192 w 424"/>
                <a:gd name="T47" fmla="*/ 608 h 632"/>
                <a:gd name="T48" fmla="*/ 176 w 424"/>
                <a:gd name="T49" fmla="*/ 616 h 632"/>
                <a:gd name="T50" fmla="*/ 160 w 424"/>
                <a:gd name="T51" fmla="*/ 624 h 632"/>
                <a:gd name="T52" fmla="*/ 136 w 424"/>
                <a:gd name="T53" fmla="*/ 632 h 632"/>
                <a:gd name="T54" fmla="*/ 128 w 424"/>
                <a:gd name="T55" fmla="*/ 600 h 632"/>
                <a:gd name="T56" fmla="*/ 144 w 424"/>
                <a:gd name="T57" fmla="*/ 568 h 632"/>
                <a:gd name="T58" fmla="*/ 152 w 424"/>
                <a:gd name="T59" fmla="*/ 552 h 632"/>
                <a:gd name="T60" fmla="*/ 160 w 424"/>
                <a:gd name="T61" fmla="*/ 520 h 632"/>
                <a:gd name="T62" fmla="*/ 152 w 424"/>
                <a:gd name="T63" fmla="*/ 488 h 632"/>
                <a:gd name="T64" fmla="*/ 136 w 424"/>
                <a:gd name="T65" fmla="*/ 464 h 632"/>
                <a:gd name="T66" fmla="*/ 112 w 424"/>
                <a:gd name="T67" fmla="*/ 432 h 632"/>
                <a:gd name="T68" fmla="*/ 104 w 424"/>
                <a:gd name="T69" fmla="*/ 416 h 632"/>
                <a:gd name="T70" fmla="*/ 96 w 424"/>
                <a:gd name="T71" fmla="*/ 400 h 632"/>
                <a:gd name="T72" fmla="*/ 88 w 424"/>
                <a:gd name="T73" fmla="*/ 376 h 632"/>
                <a:gd name="T74" fmla="*/ 80 w 424"/>
                <a:gd name="T75" fmla="*/ 360 h 632"/>
                <a:gd name="T76" fmla="*/ 96 w 424"/>
                <a:gd name="T77" fmla="*/ 304 h 632"/>
                <a:gd name="T78" fmla="*/ 112 w 424"/>
                <a:gd name="T79" fmla="*/ 280 h 632"/>
                <a:gd name="T80" fmla="*/ 104 w 424"/>
                <a:gd name="T81" fmla="*/ 256 h 632"/>
                <a:gd name="T82" fmla="*/ 80 w 424"/>
                <a:gd name="T83" fmla="*/ 248 h 632"/>
                <a:gd name="T84" fmla="*/ 56 w 424"/>
                <a:gd name="T85" fmla="*/ 240 h 632"/>
                <a:gd name="T86" fmla="*/ 16 w 424"/>
                <a:gd name="T87" fmla="*/ 224 h 632"/>
                <a:gd name="T88" fmla="*/ 0 w 424"/>
                <a:gd name="T89" fmla="*/ 200 h 632"/>
                <a:gd name="T90" fmla="*/ 16 w 424"/>
                <a:gd name="T91" fmla="*/ 176 h 632"/>
                <a:gd name="T92" fmla="*/ 32 w 424"/>
                <a:gd name="T93" fmla="*/ 152 h 632"/>
                <a:gd name="T94" fmla="*/ 64 w 424"/>
                <a:gd name="T95" fmla="*/ 168 h 632"/>
                <a:gd name="T96" fmla="*/ 88 w 424"/>
                <a:gd name="T97" fmla="*/ 160 h 632"/>
                <a:gd name="T98" fmla="*/ 96 w 424"/>
                <a:gd name="T99" fmla="*/ 144 h 632"/>
                <a:gd name="T100" fmla="*/ 104 w 424"/>
                <a:gd name="T101" fmla="*/ 128 h 632"/>
                <a:gd name="T102" fmla="*/ 112 w 424"/>
                <a:gd name="T103" fmla="*/ 96 h 632"/>
                <a:gd name="T104" fmla="*/ 120 w 424"/>
                <a:gd name="T105" fmla="*/ 80 h 632"/>
                <a:gd name="T106" fmla="*/ 128 w 424"/>
                <a:gd name="T107" fmla="*/ 56 h 632"/>
                <a:gd name="T108" fmla="*/ 144 w 424"/>
                <a:gd name="T109" fmla="*/ 48 h 632"/>
                <a:gd name="T110" fmla="*/ 152 w 424"/>
                <a:gd name="T111" fmla="*/ 24 h 632"/>
                <a:gd name="T112" fmla="*/ 160 w 424"/>
                <a:gd name="T113" fmla="*/ 8 h 6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632"/>
                <a:gd name="T173" fmla="*/ 424 w 424"/>
                <a:gd name="T174" fmla="*/ 632 h 6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632">
                  <a:moveTo>
                    <a:pt x="168" y="0"/>
                  </a:moveTo>
                  <a:lnTo>
                    <a:pt x="200" y="0"/>
                  </a:lnTo>
                  <a:lnTo>
                    <a:pt x="208" y="8"/>
                  </a:lnTo>
                  <a:lnTo>
                    <a:pt x="208" y="16"/>
                  </a:lnTo>
                  <a:lnTo>
                    <a:pt x="224" y="32"/>
                  </a:lnTo>
                  <a:lnTo>
                    <a:pt x="224" y="40"/>
                  </a:lnTo>
                  <a:lnTo>
                    <a:pt x="240" y="56"/>
                  </a:lnTo>
                  <a:lnTo>
                    <a:pt x="272" y="56"/>
                  </a:lnTo>
                  <a:lnTo>
                    <a:pt x="272" y="104"/>
                  </a:lnTo>
                  <a:lnTo>
                    <a:pt x="264" y="112"/>
                  </a:lnTo>
                  <a:lnTo>
                    <a:pt x="264" y="176"/>
                  </a:lnTo>
                  <a:lnTo>
                    <a:pt x="256" y="184"/>
                  </a:lnTo>
                  <a:lnTo>
                    <a:pt x="256" y="232"/>
                  </a:lnTo>
                  <a:lnTo>
                    <a:pt x="272" y="248"/>
                  </a:lnTo>
                  <a:lnTo>
                    <a:pt x="280" y="248"/>
                  </a:lnTo>
                  <a:lnTo>
                    <a:pt x="288" y="256"/>
                  </a:lnTo>
                  <a:lnTo>
                    <a:pt x="304" y="256"/>
                  </a:lnTo>
                  <a:lnTo>
                    <a:pt x="312" y="264"/>
                  </a:lnTo>
                  <a:lnTo>
                    <a:pt x="312" y="344"/>
                  </a:lnTo>
                  <a:lnTo>
                    <a:pt x="320" y="352"/>
                  </a:lnTo>
                  <a:lnTo>
                    <a:pt x="320" y="368"/>
                  </a:lnTo>
                  <a:lnTo>
                    <a:pt x="328" y="376"/>
                  </a:lnTo>
                  <a:lnTo>
                    <a:pt x="328" y="384"/>
                  </a:lnTo>
                  <a:lnTo>
                    <a:pt x="344" y="400"/>
                  </a:lnTo>
                  <a:lnTo>
                    <a:pt x="368" y="400"/>
                  </a:lnTo>
                  <a:lnTo>
                    <a:pt x="392" y="424"/>
                  </a:lnTo>
                  <a:lnTo>
                    <a:pt x="392" y="464"/>
                  </a:lnTo>
                  <a:lnTo>
                    <a:pt x="408" y="480"/>
                  </a:lnTo>
                  <a:lnTo>
                    <a:pt x="408" y="488"/>
                  </a:lnTo>
                  <a:lnTo>
                    <a:pt x="424" y="504"/>
                  </a:lnTo>
                  <a:lnTo>
                    <a:pt x="416" y="512"/>
                  </a:lnTo>
                  <a:lnTo>
                    <a:pt x="416" y="528"/>
                  </a:lnTo>
                  <a:lnTo>
                    <a:pt x="392" y="552"/>
                  </a:lnTo>
                  <a:lnTo>
                    <a:pt x="368" y="552"/>
                  </a:lnTo>
                  <a:lnTo>
                    <a:pt x="360" y="560"/>
                  </a:lnTo>
                  <a:lnTo>
                    <a:pt x="352" y="560"/>
                  </a:lnTo>
                  <a:lnTo>
                    <a:pt x="344" y="568"/>
                  </a:lnTo>
                  <a:lnTo>
                    <a:pt x="336" y="568"/>
                  </a:lnTo>
                  <a:lnTo>
                    <a:pt x="328" y="576"/>
                  </a:lnTo>
                  <a:lnTo>
                    <a:pt x="288" y="576"/>
                  </a:lnTo>
                  <a:lnTo>
                    <a:pt x="280" y="584"/>
                  </a:lnTo>
                  <a:lnTo>
                    <a:pt x="272" y="584"/>
                  </a:lnTo>
                  <a:lnTo>
                    <a:pt x="264" y="592"/>
                  </a:lnTo>
                  <a:lnTo>
                    <a:pt x="256" y="592"/>
                  </a:lnTo>
                  <a:lnTo>
                    <a:pt x="248" y="600"/>
                  </a:lnTo>
                  <a:lnTo>
                    <a:pt x="216" y="600"/>
                  </a:lnTo>
                  <a:lnTo>
                    <a:pt x="208" y="608"/>
                  </a:lnTo>
                  <a:lnTo>
                    <a:pt x="192" y="608"/>
                  </a:lnTo>
                  <a:lnTo>
                    <a:pt x="184" y="616"/>
                  </a:lnTo>
                  <a:lnTo>
                    <a:pt x="176" y="616"/>
                  </a:lnTo>
                  <a:lnTo>
                    <a:pt x="168" y="624"/>
                  </a:lnTo>
                  <a:lnTo>
                    <a:pt x="160" y="624"/>
                  </a:lnTo>
                  <a:lnTo>
                    <a:pt x="152" y="632"/>
                  </a:lnTo>
                  <a:lnTo>
                    <a:pt x="136" y="632"/>
                  </a:lnTo>
                  <a:lnTo>
                    <a:pt x="136" y="608"/>
                  </a:lnTo>
                  <a:lnTo>
                    <a:pt x="128" y="600"/>
                  </a:lnTo>
                  <a:lnTo>
                    <a:pt x="128" y="584"/>
                  </a:lnTo>
                  <a:lnTo>
                    <a:pt x="144" y="568"/>
                  </a:lnTo>
                  <a:lnTo>
                    <a:pt x="144" y="560"/>
                  </a:lnTo>
                  <a:lnTo>
                    <a:pt x="152" y="552"/>
                  </a:lnTo>
                  <a:lnTo>
                    <a:pt x="152" y="528"/>
                  </a:lnTo>
                  <a:lnTo>
                    <a:pt x="160" y="520"/>
                  </a:lnTo>
                  <a:lnTo>
                    <a:pt x="160" y="496"/>
                  </a:lnTo>
                  <a:lnTo>
                    <a:pt x="152" y="488"/>
                  </a:lnTo>
                  <a:lnTo>
                    <a:pt x="152" y="480"/>
                  </a:lnTo>
                  <a:lnTo>
                    <a:pt x="136" y="464"/>
                  </a:lnTo>
                  <a:lnTo>
                    <a:pt x="136" y="456"/>
                  </a:lnTo>
                  <a:lnTo>
                    <a:pt x="112" y="432"/>
                  </a:lnTo>
                  <a:lnTo>
                    <a:pt x="112" y="424"/>
                  </a:lnTo>
                  <a:lnTo>
                    <a:pt x="104" y="416"/>
                  </a:lnTo>
                  <a:lnTo>
                    <a:pt x="104" y="408"/>
                  </a:lnTo>
                  <a:lnTo>
                    <a:pt x="96" y="400"/>
                  </a:lnTo>
                  <a:lnTo>
                    <a:pt x="96" y="384"/>
                  </a:lnTo>
                  <a:lnTo>
                    <a:pt x="88" y="376"/>
                  </a:lnTo>
                  <a:lnTo>
                    <a:pt x="88" y="368"/>
                  </a:lnTo>
                  <a:lnTo>
                    <a:pt x="80" y="360"/>
                  </a:lnTo>
                  <a:lnTo>
                    <a:pt x="80" y="320"/>
                  </a:lnTo>
                  <a:lnTo>
                    <a:pt x="96" y="304"/>
                  </a:lnTo>
                  <a:lnTo>
                    <a:pt x="96" y="296"/>
                  </a:lnTo>
                  <a:lnTo>
                    <a:pt x="112" y="280"/>
                  </a:lnTo>
                  <a:lnTo>
                    <a:pt x="112" y="264"/>
                  </a:lnTo>
                  <a:lnTo>
                    <a:pt x="104" y="256"/>
                  </a:lnTo>
                  <a:lnTo>
                    <a:pt x="88" y="256"/>
                  </a:lnTo>
                  <a:lnTo>
                    <a:pt x="80" y="248"/>
                  </a:lnTo>
                  <a:lnTo>
                    <a:pt x="64" y="248"/>
                  </a:lnTo>
                  <a:lnTo>
                    <a:pt x="56" y="240"/>
                  </a:lnTo>
                  <a:lnTo>
                    <a:pt x="32" y="240"/>
                  </a:lnTo>
                  <a:lnTo>
                    <a:pt x="16" y="224"/>
                  </a:lnTo>
                  <a:lnTo>
                    <a:pt x="16" y="216"/>
                  </a:lnTo>
                  <a:lnTo>
                    <a:pt x="0" y="200"/>
                  </a:lnTo>
                  <a:lnTo>
                    <a:pt x="0" y="192"/>
                  </a:lnTo>
                  <a:lnTo>
                    <a:pt x="16" y="176"/>
                  </a:lnTo>
                  <a:lnTo>
                    <a:pt x="16" y="168"/>
                  </a:lnTo>
                  <a:lnTo>
                    <a:pt x="32" y="152"/>
                  </a:lnTo>
                  <a:lnTo>
                    <a:pt x="48" y="152"/>
                  </a:lnTo>
                  <a:lnTo>
                    <a:pt x="64" y="168"/>
                  </a:lnTo>
                  <a:lnTo>
                    <a:pt x="80" y="168"/>
                  </a:lnTo>
                  <a:lnTo>
                    <a:pt x="88" y="160"/>
                  </a:lnTo>
                  <a:lnTo>
                    <a:pt x="88" y="152"/>
                  </a:lnTo>
                  <a:lnTo>
                    <a:pt x="96" y="144"/>
                  </a:lnTo>
                  <a:lnTo>
                    <a:pt x="96" y="136"/>
                  </a:lnTo>
                  <a:lnTo>
                    <a:pt x="104" y="128"/>
                  </a:lnTo>
                  <a:lnTo>
                    <a:pt x="104" y="104"/>
                  </a:lnTo>
                  <a:lnTo>
                    <a:pt x="112" y="96"/>
                  </a:lnTo>
                  <a:lnTo>
                    <a:pt x="112" y="88"/>
                  </a:lnTo>
                  <a:lnTo>
                    <a:pt x="120" y="80"/>
                  </a:lnTo>
                  <a:lnTo>
                    <a:pt x="120" y="64"/>
                  </a:lnTo>
                  <a:lnTo>
                    <a:pt x="128" y="56"/>
                  </a:lnTo>
                  <a:lnTo>
                    <a:pt x="128" y="48"/>
                  </a:lnTo>
                  <a:lnTo>
                    <a:pt x="144" y="48"/>
                  </a:lnTo>
                  <a:lnTo>
                    <a:pt x="152" y="40"/>
                  </a:lnTo>
                  <a:lnTo>
                    <a:pt x="152" y="24"/>
                  </a:lnTo>
                  <a:lnTo>
                    <a:pt x="160" y="16"/>
                  </a:lnTo>
                  <a:lnTo>
                    <a:pt x="160" y="8"/>
                  </a:lnTo>
                  <a:lnTo>
                    <a:pt x="168" y="0"/>
                  </a:lnTo>
                  <a:close/>
                </a:path>
              </a:pathLst>
            </a:custGeom>
            <a:solidFill>
              <a:srgbClr val="C0C0C0">
                <a:alpha val="70195"/>
              </a:srgbClr>
            </a:solidFill>
            <a:ln w="12700">
              <a:noFill/>
              <a:round/>
              <a:headEnd/>
              <a:tailEnd/>
            </a:ln>
          </p:spPr>
          <p:txBody>
            <a:bodyPr/>
            <a:lstStyle/>
            <a:p>
              <a:endParaRPr lang="ja-JP" altLang="en-US"/>
            </a:p>
          </p:txBody>
        </p:sp>
        <p:sp>
          <p:nvSpPr>
            <p:cNvPr id="104" name="Freeform 115"/>
            <p:cNvSpPr>
              <a:spLocks noChangeAspect="1"/>
            </p:cNvSpPr>
            <p:nvPr/>
          </p:nvSpPr>
          <p:spPr bwMode="auto">
            <a:xfrm>
              <a:off x="1410" y="4872"/>
              <a:ext cx="384" cy="400"/>
            </a:xfrm>
            <a:custGeom>
              <a:avLst/>
              <a:gdLst>
                <a:gd name="T0" fmla="*/ 376 w 384"/>
                <a:gd name="T1" fmla="*/ 0 h 400"/>
                <a:gd name="T2" fmla="*/ 384 w 384"/>
                <a:gd name="T3" fmla="*/ 40 h 400"/>
                <a:gd name="T4" fmla="*/ 368 w 384"/>
                <a:gd name="T5" fmla="*/ 64 h 400"/>
                <a:gd name="T6" fmla="*/ 352 w 384"/>
                <a:gd name="T7" fmla="*/ 104 h 400"/>
                <a:gd name="T8" fmla="*/ 320 w 384"/>
                <a:gd name="T9" fmla="*/ 152 h 400"/>
                <a:gd name="T10" fmla="*/ 312 w 384"/>
                <a:gd name="T11" fmla="*/ 168 h 400"/>
                <a:gd name="T12" fmla="*/ 296 w 384"/>
                <a:gd name="T13" fmla="*/ 200 h 400"/>
                <a:gd name="T14" fmla="*/ 288 w 384"/>
                <a:gd name="T15" fmla="*/ 232 h 400"/>
                <a:gd name="T16" fmla="*/ 296 w 384"/>
                <a:gd name="T17" fmla="*/ 256 h 400"/>
                <a:gd name="T18" fmla="*/ 232 w 384"/>
                <a:gd name="T19" fmla="*/ 264 h 400"/>
                <a:gd name="T20" fmla="*/ 216 w 384"/>
                <a:gd name="T21" fmla="*/ 272 h 400"/>
                <a:gd name="T22" fmla="*/ 200 w 384"/>
                <a:gd name="T23" fmla="*/ 280 h 400"/>
                <a:gd name="T24" fmla="*/ 176 w 384"/>
                <a:gd name="T25" fmla="*/ 288 h 400"/>
                <a:gd name="T26" fmla="*/ 168 w 384"/>
                <a:gd name="T27" fmla="*/ 304 h 400"/>
                <a:gd name="T28" fmla="*/ 144 w 384"/>
                <a:gd name="T29" fmla="*/ 312 h 400"/>
                <a:gd name="T30" fmla="*/ 128 w 384"/>
                <a:gd name="T31" fmla="*/ 320 h 400"/>
                <a:gd name="T32" fmla="*/ 96 w 384"/>
                <a:gd name="T33" fmla="*/ 344 h 400"/>
                <a:gd name="T34" fmla="*/ 72 w 384"/>
                <a:gd name="T35" fmla="*/ 360 h 400"/>
                <a:gd name="T36" fmla="*/ 64 w 384"/>
                <a:gd name="T37" fmla="*/ 384 h 400"/>
                <a:gd name="T38" fmla="*/ 40 w 384"/>
                <a:gd name="T39" fmla="*/ 392 h 400"/>
                <a:gd name="T40" fmla="*/ 16 w 384"/>
                <a:gd name="T41" fmla="*/ 400 h 400"/>
                <a:gd name="T42" fmla="*/ 0 w 384"/>
                <a:gd name="T43" fmla="*/ 392 h 400"/>
                <a:gd name="T44" fmla="*/ 8 w 384"/>
                <a:gd name="T45" fmla="*/ 376 h 400"/>
                <a:gd name="T46" fmla="*/ 32 w 384"/>
                <a:gd name="T47" fmla="*/ 368 h 400"/>
                <a:gd name="T48" fmla="*/ 40 w 384"/>
                <a:gd name="T49" fmla="*/ 312 h 400"/>
                <a:gd name="T50" fmla="*/ 24 w 384"/>
                <a:gd name="T51" fmla="*/ 304 h 400"/>
                <a:gd name="T52" fmla="*/ 8 w 384"/>
                <a:gd name="T53" fmla="*/ 224 h 400"/>
                <a:gd name="T54" fmla="*/ 0 w 384"/>
                <a:gd name="T55" fmla="*/ 208 h 400"/>
                <a:gd name="T56" fmla="*/ 32 w 384"/>
                <a:gd name="T57" fmla="*/ 184 h 400"/>
                <a:gd name="T58" fmla="*/ 40 w 384"/>
                <a:gd name="T59" fmla="*/ 168 h 400"/>
                <a:gd name="T60" fmla="*/ 56 w 384"/>
                <a:gd name="T61" fmla="*/ 144 h 400"/>
                <a:gd name="T62" fmla="*/ 64 w 384"/>
                <a:gd name="T63" fmla="*/ 128 h 400"/>
                <a:gd name="T64" fmla="*/ 80 w 384"/>
                <a:gd name="T65" fmla="*/ 120 h 400"/>
                <a:gd name="T66" fmla="*/ 112 w 384"/>
                <a:gd name="T67" fmla="*/ 96 h 400"/>
                <a:gd name="T68" fmla="*/ 144 w 384"/>
                <a:gd name="T69" fmla="*/ 104 h 400"/>
                <a:gd name="T70" fmla="*/ 184 w 384"/>
                <a:gd name="T71" fmla="*/ 112 h 400"/>
                <a:gd name="T72" fmla="*/ 208 w 384"/>
                <a:gd name="T73" fmla="*/ 104 h 400"/>
                <a:gd name="T74" fmla="*/ 240 w 384"/>
                <a:gd name="T75" fmla="*/ 80 h 400"/>
                <a:gd name="T76" fmla="*/ 248 w 384"/>
                <a:gd name="T77" fmla="*/ 56 h 400"/>
                <a:gd name="T78" fmla="*/ 264 w 384"/>
                <a:gd name="T79" fmla="*/ 32 h 400"/>
                <a:gd name="T80" fmla="*/ 272 w 384"/>
                <a:gd name="T81" fmla="*/ 16 h 400"/>
                <a:gd name="T82" fmla="*/ 320 w 384"/>
                <a:gd name="T83" fmla="*/ 24 h 400"/>
                <a:gd name="T84" fmla="*/ 352 w 384"/>
                <a:gd name="T85" fmla="*/ 16 h 400"/>
                <a:gd name="T86" fmla="*/ 360 w 384"/>
                <a:gd name="T87" fmla="*/ 0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4"/>
                <a:gd name="T133" fmla="*/ 0 h 400"/>
                <a:gd name="T134" fmla="*/ 384 w 384"/>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4" h="400">
                  <a:moveTo>
                    <a:pt x="360" y="0"/>
                  </a:moveTo>
                  <a:lnTo>
                    <a:pt x="376" y="0"/>
                  </a:lnTo>
                  <a:lnTo>
                    <a:pt x="384" y="8"/>
                  </a:lnTo>
                  <a:lnTo>
                    <a:pt x="384" y="40"/>
                  </a:lnTo>
                  <a:lnTo>
                    <a:pt x="368" y="56"/>
                  </a:lnTo>
                  <a:lnTo>
                    <a:pt x="368" y="64"/>
                  </a:lnTo>
                  <a:lnTo>
                    <a:pt x="352" y="80"/>
                  </a:lnTo>
                  <a:lnTo>
                    <a:pt x="352" y="104"/>
                  </a:lnTo>
                  <a:lnTo>
                    <a:pt x="320" y="136"/>
                  </a:lnTo>
                  <a:lnTo>
                    <a:pt x="320" y="152"/>
                  </a:lnTo>
                  <a:lnTo>
                    <a:pt x="312" y="160"/>
                  </a:lnTo>
                  <a:lnTo>
                    <a:pt x="312" y="168"/>
                  </a:lnTo>
                  <a:lnTo>
                    <a:pt x="296" y="184"/>
                  </a:lnTo>
                  <a:lnTo>
                    <a:pt x="296" y="200"/>
                  </a:lnTo>
                  <a:lnTo>
                    <a:pt x="288" y="208"/>
                  </a:lnTo>
                  <a:lnTo>
                    <a:pt x="288" y="232"/>
                  </a:lnTo>
                  <a:lnTo>
                    <a:pt x="296" y="240"/>
                  </a:lnTo>
                  <a:lnTo>
                    <a:pt x="296" y="256"/>
                  </a:lnTo>
                  <a:lnTo>
                    <a:pt x="288" y="264"/>
                  </a:lnTo>
                  <a:lnTo>
                    <a:pt x="232" y="264"/>
                  </a:lnTo>
                  <a:lnTo>
                    <a:pt x="224" y="272"/>
                  </a:lnTo>
                  <a:lnTo>
                    <a:pt x="216" y="272"/>
                  </a:lnTo>
                  <a:lnTo>
                    <a:pt x="208" y="280"/>
                  </a:lnTo>
                  <a:lnTo>
                    <a:pt x="200" y="280"/>
                  </a:lnTo>
                  <a:lnTo>
                    <a:pt x="192" y="288"/>
                  </a:lnTo>
                  <a:lnTo>
                    <a:pt x="176" y="288"/>
                  </a:lnTo>
                  <a:lnTo>
                    <a:pt x="168" y="296"/>
                  </a:lnTo>
                  <a:lnTo>
                    <a:pt x="168" y="304"/>
                  </a:lnTo>
                  <a:lnTo>
                    <a:pt x="160" y="312"/>
                  </a:lnTo>
                  <a:lnTo>
                    <a:pt x="144" y="312"/>
                  </a:lnTo>
                  <a:lnTo>
                    <a:pt x="136" y="320"/>
                  </a:lnTo>
                  <a:lnTo>
                    <a:pt x="128" y="320"/>
                  </a:lnTo>
                  <a:lnTo>
                    <a:pt x="104" y="344"/>
                  </a:lnTo>
                  <a:lnTo>
                    <a:pt x="96" y="344"/>
                  </a:lnTo>
                  <a:lnTo>
                    <a:pt x="80" y="360"/>
                  </a:lnTo>
                  <a:lnTo>
                    <a:pt x="72" y="360"/>
                  </a:lnTo>
                  <a:lnTo>
                    <a:pt x="64" y="368"/>
                  </a:lnTo>
                  <a:lnTo>
                    <a:pt x="64" y="384"/>
                  </a:lnTo>
                  <a:lnTo>
                    <a:pt x="48" y="384"/>
                  </a:lnTo>
                  <a:lnTo>
                    <a:pt x="40" y="392"/>
                  </a:lnTo>
                  <a:lnTo>
                    <a:pt x="24" y="392"/>
                  </a:lnTo>
                  <a:lnTo>
                    <a:pt x="16" y="400"/>
                  </a:lnTo>
                  <a:lnTo>
                    <a:pt x="8" y="400"/>
                  </a:lnTo>
                  <a:lnTo>
                    <a:pt x="0" y="392"/>
                  </a:lnTo>
                  <a:lnTo>
                    <a:pt x="8" y="384"/>
                  </a:lnTo>
                  <a:lnTo>
                    <a:pt x="8" y="376"/>
                  </a:lnTo>
                  <a:lnTo>
                    <a:pt x="16" y="368"/>
                  </a:lnTo>
                  <a:lnTo>
                    <a:pt x="32" y="368"/>
                  </a:lnTo>
                  <a:lnTo>
                    <a:pt x="40" y="360"/>
                  </a:lnTo>
                  <a:lnTo>
                    <a:pt x="40" y="312"/>
                  </a:lnTo>
                  <a:lnTo>
                    <a:pt x="32" y="304"/>
                  </a:lnTo>
                  <a:lnTo>
                    <a:pt x="24" y="304"/>
                  </a:lnTo>
                  <a:lnTo>
                    <a:pt x="8" y="288"/>
                  </a:lnTo>
                  <a:lnTo>
                    <a:pt x="8" y="224"/>
                  </a:lnTo>
                  <a:lnTo>
                    <a:pt x="0" y="216"/>
                  </a:lnTo>
                  <a:lnTo>
                    <a:pt x="0" y="208"/>
                  </a:lnTo>
                  <a:lnTo>
                    <a:pt x="24" y="184"/>
                  </a:lnTo>
                  <a:lnTo>
                    <a:pt x="32" y="184"/>
                  </a:lnTo>
                  <a:lnTo>
                    <a:pt x="40" y="176"/>
                  </a:lnTo>
                  <a:lnTo>
                    <a:pt x="40" y="168"/>
                  </a:lnTo>
                  <a:lnTo>
                    <a:pt x="56" y="152"/>
                  </a:lnTo>
                  <a:lnTo>
                    <a:pt x="56" y="144"/>
                  </a:lnTo>
                  <a:lnTo>
                    <a:pt x="64" y="136"/>
                  </a:lnTo>
                  <a:lnTo>
                    <a:pt x="64" y="128"/>
                  </a:lnTo>
                  <a:lnTo>
                    <a:pt x="72" y="120"/>
                  </a:lnTo>
                  <a:lnTo>
                    <a:pt x="80" y="120"/>
                  </a:lnTo>
                  <a:lnTo>
                    <a:pt x="104" y="96"/>
                  </a:lnTo>
                  <a:lnTo>
                    <a:pt x="112" y="96"/>
                  </a:lnTo>
                  <a:lnTo>
                    <a:pt x="120" y="104"/>
                  </a:lnTo>
                  <a:lnTo>
                    <a:pt x="144" y="104"/>
                  </a:lnTo>
                  <a:lnTo>
                    <a:pt x="152" y="112"/>
                  </a:lnTo>
                  <a:lnTo>
                    <a:pt x="184" y="112"/>
                  </a:lnTo>
                  <a:lnTo>
                    <a:pt x="192" y="104"/>
                  </a:lnTo>
                  <a:lnTo>
                    <a:pt x="208" y="104"/>
                  </a:lnTo>
                  <a:lnTo>
                    <a:pt x="232" y="80"/>
                  </a:lnTo>
                  <a:lnTo>
                    <a:pt x="240" y="80"/>
                  </a:lnTo>
                  <a:lnTo>
                    <a:pt x="248" y="72"/>
                  </a:lnTo>
                  <a:lnTo>
                    <a:pt x="248" y="56"/>
                  </a:lnTo>
                  <a:lnTo>
                    <a:pt x="264" y="40"/>
                  </a:lnTo>
                  <a:lnTo>
                    <a:pt x="264" y="32"/>
                  </a:lnTo>
                  <a:lnTo>
                    <a:pt x="272" y="24"/>
                  </a:lnTo>
                  <a:lnTo>
                    <a:pt x="272" y="16"/>
                  </a:lnTo>
                  <a:lnTo>
                    <a:pt x="312" y="16"/>
                  </a:lnTo>
                  <a:lnTo>
                    <a:pt x="320" y="24"/>
                  </a:lnTo>
                  <a:lnTo>
                    <a:pt x="344" y="24"/>
                  </a:lnTo>
                  <a:lnTo>
                    <a:pt x="352" y="16"/>
                  </a:lnTo>
                  <a:lnTo>
                    <a:pt x="352" y="8"/>
                  </a:lnTo>
                  <a:lnTo>
                    <a:pt x="360" y="0"/>
                  </a:lnTo>
                  <a:close/>
                </a:path>
              </a:pathLst>
            </a:custGeom>
            <a:solidFill>
              <a:srgbClr val="C0C0C0">
                <a:alpha val="70195"/>
              </a:srgbClr>
            </a:solidFill>
            <a:ln w="12700">
              <a:noFill/>
              <a:round/>
              <a:headEnd/>
              <a:tailEnd/>
            </a:ln>
          </p:spPr>
          <p:txBody>
            <a:bodyPr/>
            <a:lstStyle/>
            <a:p>
              <a:endParaRPr lang="ja-JP" altLang="en-US"/>
            </a:p>
          </p:txBody>
        </p:sp>
        <p:sp>
          <p:nvSpPr>
            <p:cNvPr id="105" name="Freeform 116"/>
            <p:cNvSpPr>
              <a:spLocks noChangeAspect="1"/>
            </p:cNvSpPr>
            <p:nvPr/>
          </p:nvSpPr>
          <p:spPr bwMode="auto">
            <a:xfrm>
              <a:off x="1474" y="5136"/>
              <a:ext cx="552" cy="336"/>
            </a:xfrm>
            <a:custGeom>
              <a:avLst/>
              <a:gdLst>
                <a:gd name="T0" fmla="*/ 224 w 552"/>
                <a:gd name="T1" fmla="*/ 0 h 336"/>
                <a:gd name="T2" fmla="*/ 240 w 552"/>
                <a:gd name="T3" fmla="*/ 56 h 336"/>
                <a:gd name="T4" fmla="*/ 264 w 552"/>
                <a:gd name="T5" fmla="*/ 64 h 336"/>
                <a:gd name="T6" fmla="*/ 280 w 552"/>
                <a:gd name="T7" fmla="*/ 72 h 336"/>
                <a:gd name="T8" fmla="*/ 296 w 552"/>
                <a:gd name="T9" fmla="*/ 80 h 336"/>
                <a:gd name="T10" fmla="*/ 344 w 552"/>
                <a:gd name="T11" fmla="*/ 112 h 336"/>
                <a:gd name="T12" fmla="*/ 360 w 552"/>
                <a:gd name="T13" fmla="*/ 136 h 336"/>
                <a:gd name="T14" fmla="*/ 376 w 552"/>
                <a:gd name="T15" fmla="*/ 160 h 336"/>
                <a:gd name="T16" fmla="*/ 400 w 552"/>
                <a:gd name="T17" fmla="*/ 176 h 336"/>
                <a:gd name="T18" fmla="*/ 416 w 552"/>
                <a:gd name="T19" fmla="*/ 184 h 336"/>
                <a:gd name="T20" fmla="*/ 480 w 552"/>
                <a:gd name="T21" fmla="*/ 160 h 336"/>
                <a:gd name="T22" fmla="*/ 504 w 552"/>
                <a:gd name="T23" fmla="*/ 144 h 336"/>
                <a:gd name="T24" fmla="*/ 544 w 552"/>
                <a:gd name="T25" fmla="*/ 152 h 336"/>
                <a:gd name="T26" fmla="*/ 552 w 552"/>
                <a:gd name="T27" fmla="*/ 184 h 336"/>
                <a:gd name="T28" fmla="*/ 528 w 552"/>
                <a:gd name="T29" fmla="*/ 200 h 336"/>
                <a:gd name="T30" fmla="*/ 504 w 552"/>
                <a:gd name="T31" fmla="*/ 208 h 336"/>
                <a:gd name="T32" fmla="*/ 480 w 552"/>
                <a:gd name="T33" fmla="*/ 224 h 336"/>
                <a:gd name="T34" fmla="*/ 464 w 552"/>
                <a:gd name="T35" fmla="*/ 248 h 336"/>
                <a:gd name="T36" fmla="*/ 440 w 552"/>
                <a:gd name="T37" fmla="*/ 256 h 336"/>
                <a:gd name="T38" fmla="*/ 424 w 552"/>
                <a:gd name="T39" fmla="*/ 264 h 336"/>
                <a:gd name="T40" fmla="*/ 400 w 552"/>
                <a:gd name="T41" fmla="*/ 280 h 336"/>
                <a:gd name="T42" fmla="*/ 368 w 552"/>
                <a:gd name="T43" fmla="*/ 288 h 336"/>
                <a:gd name="T44" fmla="*/ 344 w 552"/>
                <a:gd name="T45" fmla="*/ 296 h 336"/>
                <a:gd name="T46" fmla="*/ 320 w 552"/>
                <a:gd name="T47" fmla="*/ 304 h 336"/>
                <a:gd name="T48" fmla="*/ 216 w 552"/>
                <a:gd name="T49" fmla="*/ 312 h 336"/>
                <a:gd name="T50" fmla="*/ 192 w 552"/>
                <a:gd name="T51" fmla="*/ 320 h 336"/>
                <a:gd name="T52" fmla="*/ 168 w 552"/>
                <a:gd name="T53" fmla="*/ 328 h 336"/>
                <a:gd name="T54" fmla="*/ 136 w 552"/>
                <a:gd name="T55" fmla="*/ 336 h 336"/>
                <a:gd name="T56" fmla="*/ 128 w 552"/>
                <a:gd name="T57" fmla="*/ 312 h 336"/>
                <a:gd name="T58" fmla="*/ 136 w 552"/>
                <a:gd name="T59" fmla="*/ 272 h 336"/>
                <a:gd name="T60" fmla="*/ 112 w 552"/>
                <a:gd name="T61" fmla="*/ 256 h 336"/>
                <a:gd name="T62" fmla="*/ 104 w 552"/>
                <a:gd name="T63" fmla="*/ 240 h 336"/>
                <a:gd name="T64" fmla="*/ 56 w 552"/>
                <a:gd name="T65" fmla="*/ 232 h 336"/>
                <a:gd name="T66" fmla="*/ 48 w 552"/>
                <a:gd name="T67" fmla="*/ 192 h 336"/>
                <a:gd name="T68" fmla="*/ 56 w 552"/>
                <a:gd name="T69" fmla="*/ 168 h 336"/>
                <a:gd name="T70" fmla="*/ 80 w 552"/>
                <a:gd name="T71" fmla="*/ 160 h 336"/>
                <a:gd name="T72" fmla="*/ 88 w 552"/>
                <a:gd name="T73" fmla="*/ 136 h 336"/>
                <a:gd name="T74" fmla="*/ 72 w 552"/>
                <a:gd name="T75" fmla="*/ 136 h 336"/>
                <a:gd name="T76" fmla="*/ 40 w 552"/>
                <a:gd name="T77" fmla="*/ 128 h 336"/>
                <a:gd name="T78" fmla="*/ 16 w 552"/>
                <a:gd name="T79" fmla="*/ 120 h 336"/>
                <a:gd name="T80" fmla="*/ 0 w 552"/>
                <a:gd name="T81" fmla="*/ 104 h 336"/>
                <a:gd name="T82" fmla="*/ 16 w 552"/>
                <a:gd name="T83" fmla="*/ 96 h 336"/>
                <a:gd name="T84" fmla="*/ 40 w 552"/>
                <a:gd name="T85" fmla="*/ 80 h 336"/>
                <a:gd name="T86" fmla="*/ 72 w 552"/>
                <a:gd name="T87" fmla="*/ 56 h 336"/>
                <a:gd name="T88" fmla="*/ 96 w 552"/>
                <a:gd name="T89" fmla="*/ 48 h 336"/>
                <a:gd name="T90" fmla="*/ 104 w 552"/>
                <a:gd name="T91" fmla="*/ 32 h 336"/>
                <a:gd name="T92" fmla="*/ 128 w 552"/>
                <a:gd name="T93" fmla="*/ 24 h 336"/>
                <a:gd name="T94" fmla="*/ 144 w 552"/>
                <a:gd name="T95" fmla="*/ 16 h 336"/>
                <a:gd name="T96" fmla="*/ 160 w 552"/>
                <a:gd name="T97" fmla="*/ 8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2"/>
                <a:gd name="T148" fmla="*/ 0 h 336"/>
                <a:gd name="T149" fmla="*/ 552 w 552"/>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2" h="336">
                  <a:moveTo>
                    <a:pt x="168" y="0"/>
                  </a:moveTo>
                  <a:lnTo>
                    <a:pt x="224" y="0"/>
                  </a:lnTo>
                  <a:lnTo>
                    <a:pt x="224" y="40"/>
                  </a:lnTo>
                  <a:lnTo>
                    <a:pt x="240" y="56"/>
                  </a:lnTo>
                  <a:lnTo>
                    <a:pt x="256" y="56"/>
                  </a:lnTo>
                  <a:lnTo>
                    <a:pt x="264" y="64"/>
                  </a:lnTo>
                  <a:lnTo>
                    <a:pt x="272" y="64"/>
                  </a:lnTo>
                  <a:lnTo>
                    <a:pt x="280" y="72"/>
                  </a:lnTo>
                  <a:lnTo>
                    <a:pt x="288" y="72"/>
                  </a:lnTo>
                  <a:lnTo>
                    <a:pt x="296" y="80"/>
                  </a:lnTo>
                  <a:lnTo>
                    <a:pt x="312" y="80"/>
                  </a:lnTo>
                  <a:lnTo>
                    <a:pt x="344" y="112"/>
                  </a:lnTo>
                  <a:lnTo>
                    <a:pt x="344" y="120"/>
                  </a:lnTo>
                  <a:lnTo>
                    <a:pt x="360" y="136"/>
                  </a:lnTo>
                  <a:lnTo>
                    <a:pt x="360" y="144"/>
                  </a:lnTo>
                  <a:lnTo>
                    <a:pt x="376" y="160"/>
                  </a:lnTo>
                  <a:lnTo>
                    <a:pt x="384" y="160"/>
                  </a:lnTo>
                  <a:lnTo>
                    <a:pt x="400" y="176"/>
                  </a:lnTo>
                  <a:lnTo>
                    <a:pt x="408" y="176"/>
                  </a:lnTo>
                  <a:lnTo>
                    <a:pt x="416" y="184"/>
                  </a:lnTo>
                  <a:lnTo>
                    <a:pt x="456" y="184"/>
                  </a:lnTo>
                  <a:lnTo>
                    <a:pt x="480" y="160"/>
                  </a:lnTo>
                  <a:lnTo>
                    <a:pt x="488" y="160"/>
                  </a:lnTo>
                  <a:lnTo>
                    <a:pt x="504" y="144"/>
                  </a:lnTo>
                  <a:lnTo>
                    <a:pt x="544" y="144"/>
                  </a:lnTo>
                  <a:lnTo>
                    <a:pt x="544" y="152"/>
                  </a:lnTo>
                  <a:lnTo>
                    <a:pt x="552" y="160"/>
                  </a:lnTo>
                  <a:lnTo>
                    <a:pt x="552" y="184"/>
                  </a:lnTo>
                  <a:lnTo>
                    <a:pt x="536" y="200"/>
                  </a:lnTo>
                  <a:lnTo>
                    <a:pt x="528" y="200"/>
                  </a:lnTo>
                  <a:lnTo>
                    <a:pt x="520" y="208"/>
                  </a:lnTo>
                  <a:lnTo>
                    <a:pt x="504" y="208"/>
                  </a:lnTo>
                  <a:lnTo>
                    <a:pt x="488" y="224"/>
                  </a:lnTo>
                  <a:lnTo>
                    <a:pt x="480" y="224"/>
                  </a:lnTo>
                  <a:lnTo>
                    <a:pt x="464" y="240"/>
                  </a:lnTo>
                  <a:lnTo>
                    <a:pt x="464" y="248"/>
                  </a:lnTo>
                  <a:lnTo>
                    <a:pt x="456" y="256"/>
                  </a:lnTo>
                  <a:lnTo>
                    <a:pt x="440" y="256"/>
                  </a:lnTo>
                  <a:lnTo>
                    <a:pt x="432" y="264"/>
                  </a:lnTo>
                  <a:lnTo>
                    <a:pt x="424" y="264"/>
                  </a:lnTo>
                  <a:lnTo>
                    <a:pt x="408" y="280"/>
                  </a:lnTo>
                  <a:lnTo>
                    <a:pt x="400" y="280"/>
                  </a:lnTo>
                  <a:lnTo>
                    <a:pt x="392" y="288"/>
                  </a:lnTo>
                  <a:lnTo>
                    <a:pt x="368" y="288"/>
                  </a:lnTo>
                  <a:lnTo>
                    <a:pt x="360" y="296"/>
                  </a:lnTo>
                  <a:lnTo>
                    <a:pt x="344" y="296"/>
                  </a:lnTo>
                  <a:lnTo>
                    <a:pt x="336" y="304"/>
                  </a:lnTo>
                  <a:lnTo>
                    <a:pt x="320" y="304"/>
                  </a:lnTo>
                  <a:lnTo>
                    <a:pt x="312" y="312"/>
                  </a:lnTo>
                  <a:lnTo>
                    <a:pt x="216" y="312"/>
                  </a:lnTo>
                  <a:lnTo>
                    <a:pt x="208" y="320"/>
                  </a:lnTo>
                  <a:lnTo>
                    <a:pt x="192" y="320"/>
                  </a:lnTo>
                  <a:lnTo>
                    <a:pt x="184" y="328"/>
                  </a:lnTo>
                  <a:lnTo>
                    <a:pt x="168" y="328"/>
                  </a:lnTo>
                  <a:lnTo>
                    <a:pt x="160" y="336"/>
                  </a:lnTo>
                  <a:lnTo>
                    <a:pt x="136" y="336"/>
                  </a:lnTo>
                  <a:lnTo>
                    <a:pt x="128" y="328"/>
                  </a:lnTo>
                  <a:lnTo>
                    <a:pt x="128" y="312"/>
                  </a:lnTo>
                  <a:lnTo>
                    <a:pt x="136" y="304"/>
                  </a:lnTo>
                  <a:lnTo>
                    <a:pt x="136" y="272"/>
                  </a:lnTo>
                  <a:lnTo>
                    <a:pt x="120" y="256"/>
                  </a:lnTo>
                  <a:lnTo>
                    <a:pt x="112" y="256"/>
                  </a:lnTo>
                  <a:lnTo>
                    <a:pt x="104" y="248"/>
                  </a:lnTo>
                  <a:lnTo>
                    <a:pt x="104" y="240"/>
                  </a:lnTo>
                  <a:lnTo>
                    <a:pt x="96" y="232"/>
                  </a:lnTo>
                  <a:lnTo>
                    <a:pt x="56" y="232"/>
                  </a:lnTo>
                  <a:lnTo>
                    <a:pt x="48" y="224"/>
                  </a:lnTo>
                  <a:lnTo>
                    <a:pt x="48" y="192"/>
                  </a:lnTo>
                  <a:lnTo>
                    <a:pt x="56" y="184"/>
                  </a:lnTo>
                  <a:lnTo>
                    <a:pt x="56" y="168"/>
                  </a:lnTo>
                  <a:lnTo>
                    <a:pt x="64" y="160"/>
                  </a:lnTo>
                  <a:lnTo>
                    <a:pt x="80" y="160"/>
                  </a:lnTo>
                  <a:lnTo>
                    <a:pt x="88" y="152"/>
                  </a:lnTo>
                  <a:lnTo>
                    <a:pt x="88" y="136"/>
                  </a:lnTo>
                  <a:lnTo>
                    <a:pt x="80" y="128"/>
                  </a:lnTo>
                  <a:lnTo>
                    <a:pt x="72" y="136"/>
                  </a:lnTo>
                  <a:lnTo>
                    <a:pt x="48" y="136"/>
                  </a:lnTo>
                  <a:lnTo>
                    <a:pt x="40" y="128"/>
                  </a:lnTo>
                  <a:lnTo>
                    <a:pt x="24" y="128"/>
                  </a:lnTo>
                  <a:lnTo>
                    <a:pt x="16" y="120"/>
                  </a:lnTo>
                  <a:lnTo>
                    <a:pt x="0" y="120"/>
                  </a:lnTo>
                  <a:lnTo>
                    <a:pt x="0" y="104"/>
                  </a:lnTo>
                  <a:lnTo>
                    <a:pt x="8" y="96"/>
                  </a:lnTo>
                  <a:lnTo>
                    <a:pt x="16" y="96"/>
                  </a:lnTo>
                  <a:lnTo>
                    <a:pt x="32" y="80"/>
                  </a:lnTo>
                  <a:lnTo>
                    <a:pt x="40" y="80"/>
                  </a:lnTo>
                  <a:lnTo>
                    <a:pt x="64" y="56"/>
                  </a:lnTo>
                  <a:lnTo>
                    <a:pt x="72" y="56"/>
                  </a:lnTo>
                  <a:lnTo>
                    <a:pt x="80" y="48"/>
                  </a:lnTo>
                  <a:lnTo>
                    <a:pt x="96" y="48"/>
                  </a:lnTo>
                  <a:lnTo>
                    <a:pt x="104" y="40"/>
                  </a:lnTo>
                  <a:lnTo>
                    <a:pt x="104" y="32"/>
                  </a:lnTo>
                  <a:lnTo>
                    <a:pt x="112" y="24"/>
                  </a:lnTo>
                  <a:lnTo>
                    <a:pt x="128" y="24"/>
                  </a:lnTo>
                  <a:lnTo>
                    <a:pt x="136" y="16"/>
                  </a:lnTo>
                  <a:lnTo>
                    <a:pt x="144" y="16"/>
                  </a:lnTo>
                  <a:lnTo>
                    <a:pt x="152" y="8"/>
                  </a:lnTo>
                  <a:lnTo>
                    <a:pt x="160" y="8"/>
                  </a:lnTo>
                  <a:lnTo>
                    <a:pt x="168" y="0"/>
                  </a:lnTo>
                  <a:close/>
                </a:path>
              </a:pathLst>
            </a:custGeom>
            <a:solidFill>
              <a:srgbClr val="C0C0C0">
                <a:alpha val="70195"/>
              </a:srgbClr>
            </a:solidFill>
            <a:ln w="12700">
              <a:noFill/>
              <a:round/>
              <a:headEnd/>
              <a:tailEnd/>
            </a:ln>
          </p:spPr>
          <p:txBody>
            <a:bodyPr/>
            <a:lstStyle/>
            <a:p>
              <a:endParaRPr lang="ja-JP" altLang="en-US"/>
            </a:p>
          </p:txBody>
        </p:sp>
        <p:sp>
          <p:nvSpPr>
            <p:cNvPr id="106" name="Freeform 117"/>
            <p:cNvSpPr>
              <a:spLocks noChangeAspect="1"/>
            </p:cNvSpPr>
            <p:nvPr/>
          </p:nvSpPr>
          <p:spPr bwMode="auto">
            <a:xfrm>
              <a:off x="1762" y="4888"/>
              <a:ext cx="288" cy="392"/>
            </a:xfrm>
            <a:custGeom>
              <a:avLst/>
              <a:gdLst>
                <a:gd name="T0" fmla="*/ 128 w 288"/>
                <a:gd name="T1" fmla="*/ 0 h 392"/>
                <a:gd name="T2" fmla="*/ 144 w 288"/>
                <a:gd name="T3" fmla="*/ 24 h 392"/>
                <a:gd name="T4" fmla="*/ 184 w 288"/>
                <a:gd name="T5" fmla="*/ 40 h 392"/>
                <a:gd name="T6" fmla="*/ 208 w 288"/>
                <a:gd name="T7" fmla="*/ 48 h 392"/>
                <a:gd name="T8" fmla="*/ 232 w 288"/>
                <a:gd name="T9" fmla="*/ 56 h 392"/>
                <a:gd name="T10" fmla="*/ 240 w 288"/>
                <a:gd name="T11" fmla="*/ 80 h 392"/>
                <a:gd name="T12" fmla="*/ 224 w 288"/>
                <a:gd name="T13" fmla="*/ 104 h 392"/>
                <a:gd name="T14" fmla="*/ 208 w 288"/>
                <a:gd name="T15" fmla="*/ 160 h 392"/>
                <a:gd name="T16" fmla="*/ 216 w 288"/>
                <a:gd name="T17" fmla="*/ 176 h 392"/>
                <a:gd name="T18" fmla="*/ 224 w 288"/>
                <a:gd name="T19" fmla="*/ 200 h 392"/>
                <a:gd name="T20" fmla="*/ 232 w 288"/>
                <a:gd name="T21" fmla="*/ 216 h 392"/>
                <a:gd name="T22" fmla="*/ 240 w 288"/>
                <a:gd name="T23" fmla="*/ 232 h 392"/>
                <a:gd name="T24" fmla="*/ 264 w 288"/>
                <a:gd name="T25" fmla="*/ 264 h 392"/>
                <a:gd name="T26" fmla="*/ 280 w 288"/>
                <a:gd name="T27" fmla="*/ 288 h 392"/>
                <a:gd name="T28" fmla="*/ 288 w 288"/>
                <a:gd name="T29" fmla="*/ 320 h 392"/>
                <a:gd name="T30" fmla="*/ 280 w 288"/>
                <a:gd name="T31" fmla="*/ 352 h 392"/>
                <a:gd name="T32" fmla="*/ 272 w 288"/>
                <a:gd name="T33" fmla="*/ 368 h 392"/>
                <a:gd name="T34" fmla="*/ 256 w 288"/>
                <a:gd name="T35" fmla="*/ 392 h 392"/>
                <a:gd name="T36" fmla="*/ 240 w 288"/>
                <a:gd name="T37" fmla="*/ 384 h 392"/>
                <a:gd name="T38" fmla="*/ 216 w 288"/>
                <a:gd name="T39" fmla="*/ 336 h 392"/>
                <a:gd name="T40" fmla="*/ 208 w 288"/>
                <a:gd name="T41" fmla="*/ 320 h 392"/>
                <a:gd name="T42" fmla="*/ 200 w 288"/>
                <a:gd name="T43" fmla="*/ 304 h 392"/>
                <a:gd name="T44" fmla="*/ 176 w 288"/>
                <a:gd name="T45" fmla="*/ 288 h 392"/>
                <a:gd name="T46" fmla="*/ 144 w 288"/>
                <a:gd name="T47" fmla="*/ 240 h 392"/>
                <a:gd name="T48" fmla="*/ 152 w 288"/>
                <a:gd name="T49" fmla="*/ 216 h 392"/>
                <a:gd name="T50" fmla="*/ 160 w 288"/>
                <a:gd name="T51" fmla="*/ 192 h 392"/>
                <a:gd name="T52" fmla="*/ 128 w 288"/>
                <a:gd name="T53" fmla="*/ 144 h 392"/>
                <a:gd name="T54" fmla="*/ 80 w 288"/>
                <a:gd name="T55" fmla="*/ 136 h 392"/>
                <a:gd name="T56" fmla="*/ 64 w 288"/>
                <a:gd name="T57" fmla="*/ 128 h 392"/>
                <a:gd name="T58" fmla="*/ 40 w 288"/>
                <a:gd name="T59" fmla="*/ 112 h 392"/>
                <a:gd name="T60" fmla="*/ 24 w 288"/>
                <a:gd name="T61" fmla="*/ 104 h 392"/>
                <a:gd name="T62" fmla="*/ 16 w 288"/>
                <a:gd name="T63" fmla="*/ 88 h 392"/>
                <a:gd name="T64" fmla="*/ 0 w 288"/>
                <a:gd name="T65" fmla="*/ 80 h 392"/>
                <a:gd name="T66" fmla="*/ 16 w 288"/>
                <a:gd name="T67" fmla="*/ 48 h 392"/>
                <a:gd name="T68" fmla="*/ 32 w 288"/>
                <a:gd name="T69" fmla="*/ 24 h 392"/>
                <a:gd name="T70" fmla="*/ 88 w 288"/>
                <a:gd name="T71" fmla="*/ 8 h 392"/>
                <a:gd name="T72" fmla="*/ 112 w 288"/>
                <a:gd name="T73" fmla="*/ 0 h 3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2"/>
                <a:gd name="T113" fmla="*/ 288 w 288"/>
                <a:gd name="T114" fmla="*/ 392 h 3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2">
                  <a:moveTo>
                    <a:pt x="112" y="0"/>
                  </a:moveTo>
                  <a:lnTo>
                    <a:pt x="128" y="0"/>
                  </a:lnTo>
                  <a:lnTo>
                    <a:pt x="144" y="16"/>
                  </a:lnTo>
                  <a:lnTo>
                    <a:pt x="144" y="24"/>
                  </a:lnTo>
                  <a:lnTo>
                    <a:pt x="160" y="40"/>
                  </a:lnTo>
                  <a:lnTo>
                    <a:pt x="184" y="40"/>
                  </a:lnTo>
                  <a:lnTo>
                    <a:pt x="192" y="48"/>
                  </a:lnTo>
                  <a:lnTo>
                    <a:pt x="208" y="48"/>
                  </a:lnTo>
                  <a:lnTo>
                    <a:pt x="216" y="56"/>
                  </a:lnTo>
                  <a:lnTo>
                    <a:pt x="232" y="56"/>
                  </a:lnTo>
                  <a:lnTo>
                    <a:pt x="240" y="64"/>
                  </a:lnTo>
                  <a:lnTo>
                    <a:pt x="240" y="80"/>
                  </a:lnTo>
                  <a:lnTo>
                    <a:pt x="224" y="96"/>
                  </a:lnTo>
                  <a:lnTo>
                    <a:pt x="224" y="104"/>
                  </a:lnTo>
                  <a:lnTo>
                    <a:pt x="208" y="120"/>
                  </a:lnTo>
                  <a:lnTo>
                    <a:pt x="208" y="160"/>
                  </a:lnTo>
                  <a:lnTo>
                    <a:pt x="216" y="168"/>
                  </a:lnTo>
                  <a:lnTo>
                    <a:pt x="216" y="176"/>
                  </a:lnTo>
                  <a:lnTo>
                    <a:pt x="224" y="184"/>
                  </a:lnTo>
                  <a:lnTo>
                    <a:pt x="224" y="200"/>
                  </a:lnTo>
                  <a:lnTo>
                    <a:pt x="232" y="208"/>
                  </a:lnTo>
                  <a:lnTo>
                    <a:pt x="232" y="216"/>
                  </a:lnTo>
                  <a:lnTo>
                    <a:pt x="240" y="224"/>
                  </a:lnTo>
                  <a:lnTo>
                    <a:pt x="240" y="232"/>
                  </a:lnTo>
                  <a:lnTo>
                    <a:pt x="264" y="256"/>
                  </a:lnTo>
                  <a:lnTo>
                    <a:pt x="264" y="264"/>
                  </a:lnTo>
                  <a:lnTo>
                    <a:pt x="280" y="280"/>
                  </a:lnTo>
                  <a:lnTo>
                    <a:pt x="280" y="288"/>
                  </a:lnTo>
                  <a:lnTo>
                    <a:pt x="288" y="296"/>
                  </a:lnTo>
                  <a:lnTo>
                    <a:pt x="288" y="320"/>
                  </a:lnTo>
                  <a:lnTo>
                    <a:pt x="280" y="328"/>
                  </a:lnTo>
                  <a:lnTo>
                    <a:pt x="280" y="352"/>
                  </a:lnTo>
                  <a:lnTo>
                    <a:pt x="272" y="360"/>
                  </a:lnTo>
                  <a:lnTo>
                    <a:pt x="272" y="368"/>
                  </a:lnTo>
                  <a:lnTo>
                    <a:pt x="256" y="384"/>
                  </a:lnTo>
                  <a:lnTo>
                    <a:pt x="256" y="392"/>
                  </a:lnTo>
                  <a:lnTo>
                    <a:pt x="248" y="392"/>
                  </a:lnTo>
                  <a:lnTo>
                    <a:pt x="240" y="384"/>
                  </a:lnTo>
                  <a:lnTo>
                    <a:pt x="240" y="360"/>
                  </a:lnTo>
                  <a:lnTo>
                    <a:pt x="216" y="336"/>
                  </a:lnTo>
                  <a:lnTo>
                    <a:pt x="216" y="328"/>
                  </a:lnTo>
                  <a:lnTo>
                    <a:pt x="208" y="320"/>
                  </a:lnTo>
                  <a:lnTo>
                    <a:pt x="208" y="312"/>
                  </a:lnTo>
                  <a:lnTo>
                    <a:pt x="200" y="304"/>
                  </a:lnTo>
                  <a:lnTo>
                    <a:pt x="192" y="304"/>
                  </a:lnTo>
                  <a:lnTo>
                    <a:pt x="176" y="288"/>
                  </a:lnTo>
                  <a:lnTo>
                    <a:pt x="176" y="272"/>
                  </a:lnTo>
                  <a:lnTo>
                    <a:pt x="144" y="240"/>
                  </a:lnTo>
                  <a:lnTo>
                    <a:pt x="144" y="224"/>
                  </a:lnTo>
                  <a:lnTo>
                    <a:pt x="152" y="216"/>
                  </a:lnTo>
                  <a:lnTo>
                    <a:pt x="152" y="200"/>
                  </a:lnTo>
                  <a:lnTo>
                    <a:pt x="160" y="192"/>
                  </a:lnTo>
                  <a:lnTo>
                    <a:pt x="160" y="176"/>
                  </a:lnTo>
                  <a:lnTo>
                    <a:pt x="128" y="144"/>
                  </a:lnTo>
                  <a:lnTo>
                    <a:pt x="88" y="144"/>
                  </a:lnTo>
                  <a:lnTo>
                    <a:pt x="80" y="136"/>
                  </a:lnTo>
                  <a:lnTo>
                    <a:pt x="72" y="136"/>
                  </a:lnTo>
                  <a:lnTo>
                    <a:pt x="64" y="128"/>
                  </a:lnTo>
                  <a:lnTo>
                    <a:pt x="56" y="128"/>
                  </a:lnTo>
                  <a:lnTo>
                    <a:pt x="40" y="112"/>
                  </a:lnTo>
                  <a:lnTo>
                    <a:pt x="32" y="112"/>
                  </a:lnTo>
                  <a:lnTo>
                    <a:pt x="24" y="104"/>
                  </a:lnTo>
                  <a:lnTo>
                    <a:pt x="24" y="96"/>
                  </a:lnTo>
                  <a:lnTo>
                    <a:pt x="16" y="88"/>
                  </a:lnTo>
                  <a:lnTo>
                    <a:pt x="8" y="88"/>
                  </a:lnTo>
                  <a:lnTo>
                    <a:pt x="0" y="80"/>
                  </a:lnTo>
                  <a:lnTo>
                    <a:pt x="0" y="64"/>
                  </a:lnTo>
                  <a:lnTo>
                    <a:pt x="16" y="48"/>
                  </a:lnTo>
                  <a:lnTo>
                    <a:pt x="16" y="40"/>
                  </a:lnTo>
                  <a:lnTo>
                    <a:pt x="32" y="24"/>
                  </a:lnTo>
                  <a:lnTo>
                    <a:pt x="72" y="24"/>
                  </a:lnTo>
                  <a:lnTo>
                    <a:pt x="88" y="8"/>
                  </a:lnTo>
                  <a:lnTo>
                    <a:pt x="104" y="8"/>
                  </a:lnTo>
                  <a:lnTo>
                    <a:pt x="112" y="0"/>
                  </a:lnTo>
                  <a:close/>
                </a:path>
              </a:pathLst>
            </a:custGeom>
            <a:solidFill>
              <a:srgbClr val="C0C0C0">
                <a:alpha val="70195"/>
              </a:srgbClr>
            </a:solidFill>
            <a:ln w="12700">
              <a:noFill/>
              <a:round/>
              <a:headEnd/>
              <a:tailEnd/>
            </a:ln>
          </p:spPr>
          <p:txBody>
            <a:bodyPr/>
            <a:lstStyle/>
            <a:p>
              <a:endParaRPr lang="ja-JP" altLang="en-US"/>
            </a:p>
          </p:txBody>
        </p:sp>
        <p:sp>
          <p:nvSpPr>
            <p:cNvPr id="107" name="Freeform 118"/>
            <p:cNvSpPr>
              <a:spLocks noChangeAspect="1"/>
            </p:cNvSpPr>
            <p:nvPr/>
          </p:nvSpPr>
          <p:spPr bwMode="auto">
            <a:xfrm>
              <a:off x="1698" y="4976"/>
              <a:ext cx="304" cy="344"/>
            </a:xfrm>
            <a:custGeom>
              <a:avLst/>
              <a:gdLst>
                <a:gd name="T0" fmla="*/ 64 w 304"/>
                <a:gd name="T1" fmla="*/ 0 h 344"/>
                <a:gd name="T2" fmla="*/ 80 w 304"/>
                <a:gd name="T3" fmla="*/ 0 h 344"/>
                <a:gd name="T4" fmla="*/ 88 w 304"/>
                <a:gd name="T5" fmla="*/ 8 h 344"/>
                <a:gd name="T6" fmla="*/ 88 w 304"/>
                <a:gd name="T7" fmla="*/ 16 h 344"/>
                <a:gd name="T8" fmla="*/ 96 w 304"/>
                <a:gd name="T9" fmla="*/ 24 h 344"/>
                <a:gd name="T10" fmla="*/ 104 w 304"/>
                <a:gd name="T11" fmla="*/ 24 h 344"/>
                <a:gd name="T12" fmla="*/ 120 w 304"/>
                <a:gd name="T13" fmla="*/ 40 h 344"/>
                <a:gd name="T14" fmla="*/ 128 w 304"/>
                <a:gd name="T15" fmla="*/ 40 h 344"/>
                <a:gd name="T16" fmla="*/ 136 w 304"/>
                <a:gd name="T17" fmla="*/ 48 h 344"/>
                <a:gd name="T18" fmla="*/ 144 w 304"/>
                <a:gd name="T19" fmla="*/ 48 h 344"/>
                <a:gd name="T20" fmla="*/ 152 w 304"/>
                <a:gd name="T21" fmla="*/ 56 h 344"/>
                <a:gd name="T22" fmla="*/ 192 w 304"/>
                <a:gd name="T23" fmla="*/ 56 h 344"/>
                <a:gd name="T24" fmla="*/ 224 w 304"/>
                <a:gd name="T25" fmla="*/ 88 h 344"/>
                <a:gd name="T26" fmla="*/ 224 w 304"/>
                <a:gd name="T27" fmla="*/ 104 h 344"/>
                <a:gd name="T28" fmla="*/ 216 w 304"/>
                <a:gd name="T29" fmla="*/ 112 h 344"/>
                <a:gd name="T30" fmla="*/ 216 w 304"/>
                <a:gd name="T31" fmla="*/ 128 h 344"/>
                <a:gd name="T32" fmla="*/ 208 w 304"/>
                <a:gd name="T33" fmla="*/ 136 h 344"/>
                <a:gd name="T34" fmla="*/ 208 w 304"/>
                <a:gd name="T35" fmla="*/ 152 h 344"/>
                <a:gd name="T36" fmla="*/ 240 w 304"/>
                <a:gd name="T37" fmla="*/ 184 h 344"/>
                <a:gd name="T38" fmla="*/ 240 w 304"/>
                <a:gd name="T39" fmla="*/ 200 h 344"/>
                <a:gd name="T40" fmla="*/ 256 w 304"/>
                <a:gd name="T41" fmla="*/ 216 h 344"/>
                <a:gd name="T42" fmla="*/ 264 w 304"/>
                <a:gd name="T43" fmla="*/ 216 h 344"/>
                <a:gd name="T44" fmla="*/ 272 w 304"/>
                <a:gd name="T45" fmla="*/ 224 h 344"/>
                <a:gd name="T46" fmla="*/ 272 w 304"/>
                <a:gd name="T47" fmla="*/ 232 h 344"/>
                <a:gd name="T48" fmla="*/ 280 w 304"/>
                <a:gd name="T49" fmla="*/ 240 h 344"/>
                <a:gd name="T50" fmla="*/ 280 w 304"/>
                <a:gd name="T51" fmla="*/ 248 h 344"/>
                <a:gd name="T52" fmla="*/ 304 w 304"/>
                <a:gd name="T53" fmla="*/ 272 h 344"/>
                <a:gd name="T54" fmla="*/ 304 w 304"/>
                <a:gd name="T55" fmla="*/ 304 h 344"/>
                <a:gd name="T56" fmla="*/ 280 w 304"/>
                <a:gd name="T57" fmla="*/ 304 h 344"/>
                <a:gd name="T58" fmla="*/ 264 w 304"/>
                <a:gd name="T59" fmla="*/ 320 h 344"/>
                <a:gd name="T60" fmla="*/ 256 w 304"/>
                <a:gd name="T61" fmla="*/ 320 h 344"/>
                <a:gd name="T62" fmla="*/ 232 w 304"/>
                <a:gd name="T63" fmla="*/ 344 h 344"/>
                <a:gd name="T64" fmla="*/ 192 w 304"/>
                <a:gd name="T65" fmla="*/ 344 h 344"/>
                <a:gd name="T66" fmla="*/ 184 w 304"/>
                <a:gd name="T67" fmla="*/ 336 h 344"/>
                <a:gd name="T68" fmla="*/ 176 w 304"/>
                <a:gd name="T69" fmla="*/ 336 h 344"/>
                <a:gd name="T70" fmla="*/ 160 w 304"/>
                <a:gd name="T71" fmla="*/ 320 h 344"/>
                <a:gd name="T72" fmla="*/ 152 w 304"/>
                <a:gd name="T73" fmla="*/ 320 h 344"/>
                <a:gd name="T74" fmla="*/ 136 w 304"/>
                <a:gd name="T75" fmla="*/ 304 h 344"/>
                <a:gd name="T76" fmla="*/ 136 w 304"/>
                <a:gd name="T77" fmla="*/ 296 h 344"/>
                <a:gd name="T78" fmla="*/ 120 w 304"/>
                <a:gd name="T79" fmla="*/ 280 h 344"/>
                <a:gd name="T80" fmla="*/ 120 w 304"/>
                <a:gd name="T81" fmla="*/ 272 h 344"/>
                <a:gd name="T82" fmla="*/ 88 w 304"/>
                <a:gd name="T83" fmla="*/ 240 h 344"/>
                <a:gd name="T84" fmla="*/ 72 w 304"/>
                <a:gd name="T85" fmla="*/ 240 h 344"/>
                <a:gd name="T86" fmla="*/ 64 w 304"/>
                <a:gd name="T87" fmla="*/ 232 h 344"/>
                <a:gd name="T88" fmla="*/ 56 w 304"/>
                <a:gd name="T89" fmla="*/ 232 h 344"/>
                <a:gd name="T90" fmla="*/ 48 w 304"/>
                <a:gd name="T91" fmla="*/ 224 h 344"/>
                <a:gd name="T92" fmla="*/ 40 w 304"/>
                <a:gd name="T93" fmla="*/ 224 h 344"/>
                <a:gd name="T94" fmla="*/ 32 w 304"/>
                <a:gd name="T95" fmla="*/ 216 h 344"/>
                <a:gd name="T96" fmla="*/ 16 w 304"/>
                <a:gd name="T97" fmla="*/ 216 h 344"/>
                <a:gd name="T98" fmla="*/ 0 w 304"/>
                <a:gd name="T99" fmla="*/ 200 h 344"/>
                <a:gd name="T100" fmla="*/ 0 w 304"/>
                <a:gd name="T101" fmla="*/ 160 h 344"/>
                <a:gd name="T102" fmla="*/ 8 w 304"/>
                <a:gd name="T103" fmla="*/ 152 h 344"/>
                <a:gd name="T104" fmla="*/ 8 w 304"/>
                <a:gd name="T105" fmla="*/ 136 h 344"/>
                <a:gd name="T106" fmla="*/ 0 w 304"/>
                <a:gd name="T107" fmla="*/ 128 h 344"/>
                <a:gd name="T108" fmla="*/ 0 w 304"/>
                <a:gd name="T109" fmla="*/ 104 h 344"/>
                <a:gd name="T110" fmla="*/ 8 w 304"/>
                <a:gd name="T111" fmla="*/ 96 h 344"/>
                <a:gd name="T112" fmla="*/ 8 w 304"/>
                <a:gd name="T113" fmla="*/ 80 h 344"/>
                <a:gd name="T114" fmla="*/ 24 w 304"/>
                <a:gd name="T115" fmla="*/ 64 h 344"/>
                <a:gd name="T116" fmla="*/ 24 w 304"/>
                <a:gd name="T117" fmla="*/ 56 h 344"/>
                <a:gd name="T118" fmla="*/ 32 w 304"/>
                <a:gd name="T119" fmla="*/ 48 h 344"/>
                <a:gd name="T120" fmla="*/ 32 w 304"/>
                <a:gd name="T121" fmla="*/ 32 h 344"/>
                <a:gd name="T122" fmla="*/ 64 w 304"/>
                <a:gd name="T123" fmla="*/ 0 h 3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4"/>
                <a:gd name="T187" fmla="*/ 0 h 344"/>
                <a:gd name="T188" fmla="*/ 304 w 304"/>
                <a:gd name="T189" fmla="*/ 344 h 3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4" h="344">
                  <a:moveTo>
                    <a:pt x="64" y="0"/>
                  </a:moveTo>
                  <a:lnTo>
                    <a:pt x="80" y="0"/>
                  </a:lnTo>
                  <a:lnTo>
                    <a:pt x="88" y="8"/>
                  </a:lnTo>
                  <a:lnTo>
                    <a:pt x="88" y="16"/>
                  </a:lnTo>
                  <a:lnTo>
                    <a:pt x="96" y="24"/>
                  </a:lnTo>
                  <a:lnTo>
                    <a:pt x="104" y="24"/>
                  </a:lnTo>
                  <a:lnTo>
                    <a:pt x="120" y="40"/>
                  </a:lnTo>
                  <a:lnTo>
                    <a:pt x="128" y="40"/>
                  </a:lnTo>
                  <a:lnTo>
                    <a:pt x="136" y="48"/>
                  </a:lnTo>
                  <a:lnTo>
                    <a:pt x="144" y="48"/>
                  </a:lnTo>
                  <a:lnTo>
                    <a:pt x="152" y="56"/>
                  </a:lnTo>
                  <a:lnTo>
                    <a:pt x="192" y="56"/>
                  </a:lnTo>
                  <a:lnTo>
                    <a:pt x="224" y="88"/>
                  </a:lnTo>
                  <a:lnTo>
                    <a:pt x="224" y="104"/>
                  </a:lnTo>
                  <a:lnTo>
                    <a:pt x="216" y="112"/>
                  </a:lnTo>
                  <a:lnTo>
                    <a:pt x="216" y="128"/>
                  </a:lnTo>
                  <a:lnTo>
                    <a:pt x="208" y="136"/>
                  </a:lnTo>
                  <a:lnTo>
                    <a:pt x="208" y="152"/>
                  </a:lnTo>
                  <a:lnTo>
                    <a:pt x="240" y="184"/>
                  </a:lnTo>
                  <a:lnTo>
                    <a:pt x="240" y="200"/>
                  </a:lnTo>
                  <a:lnTo>
                    <a:pt x="256" y="216"/>
                  </a:lnTo>
                  <a:lnTo>
                    <a:pt x="264" y="216"/>
                  </a:lnTo>
                  <a:lnTo>
                    <a:pt x="272" y="224"/>
                  </a:lnTo>
                  <a:lnTo>
                    <a:pt x="272" y="232"/>
                  </a:lnTo>
                  <a:lnTo>
                    <a:pt x="280" y="240"/>
                  </a:lnTo>
                  <a:lnTo>
                    <a:pt x="280" y="248"/>
                  </a:lnTo>
                  <a:lnTo>
                    <a:pt x="304" y="272"/>
                  </a:lnTo>
                  <a:lnTo>
                    <a:pt x="304" y="304"/>
                  </a:lnTo>
                  <a:lnTo>
                    <a:pt x="280" y="304"/>
                  </a:lnTo>
                  <a:lnTo>
                    <a:pt x="264" y="320"/>
                  </a:lnTo>
                  <a:lnTo>
                    <a:pt x="256" y="320"/>
                  </a:lnTo>
                  <a:lnTo>
                    <a:pt x="232" y="344"/>
                  </a:lnTo>
                  <a:lnTo>
                    <a:pt x="192" y="344"/>
                  </a:lnTo>
                  <a:lnTo>
                    <a:pt x="184" y="336"/>
                  </a:lnTo>
                  <a:lnTo>
                    <a:pt x="176" y="336"/>
                  </a:lnTo>
                  <a:lnTo>
                    <a:pt x="160" y="320"/>
                  </a:lnTo>
                  <a:lnTo>
                    <a:pt x="152" y="320"/>
                  </a:lnTo>
                  <a:lnTo>
                    <a:pt x="136" y="304"/>
                  </a:lnTo>
                  <a:lnTo>
                    <a:pt x="136" y="296"/>
                  </a:lnTo>
                  <a:lnTo>
                    <a:pt x="120" y="280"/>
                  </a:lnTo>
                  <a:lnTo>
                    <a:pt x="120" y="272"/>
                  </a:lnTo>
                  <a:lnTo>
                    <a:pt x="88" y="240"/>
                  </a:lnTo>
                  <a:lnTo>
                    <a:pt x="72" y="240"/>
                  </a:lnTo>
                  <a:lnTo>
                    <a:pt x="64" y="232"/>
                  </a:lnTo>
                  <a:lnTo>
                    <a:pt x="56" y="232"/>
                  </a:lnTo>
                  <a:lnTo>
                    <a:pt x="48" y="224"/>
                  </a:lnTo>
                  <a:lnTo>
                    <a:pt x="40" y="224"/>
                  </a:lnTo>
                  <a:lnTo>
                    <a:pt x="32" y="216"/>
                  </a:lnTo>
                  <a:lnTo>
                    <a:pt x="16" y="216"/>
                  </a:lnTo>
                  <a:lnTo>
                    <a:pt x="0" y="200"/>
                  </a:lnTo>
                  <a:lnTo>
                    <a:pt x="0" y="160"/>
                  </a:lnTo>
                  <a:lnTo>
                    <a:pt x="8" y="152"/>
                  </a:lnTo>
                  <a:lnTo>
                    <a:pt x="8" y="136"/>
                  </a:lnTo>
                  <a:lnTo>
                    <a:pt x="0" y="128"/>
                  </a:lnTo>
                  <a:lnTo>
                    <a:pt x="0" y="104"/>
                  </a:lnTo>
                  <a:lnTo>
                    <a:pt x="8" y="96"/>
                  </a:lnTo>
                  <a:lnTo>
                    <a:pt x="8" y="80"/>
                  </a:lnTo>
                  <a:lnTo>
                    <a:pt x="24" y="64"/>
                  </a:lnTo>
                  <a:lnTo>
                    <a:pt x="24" y="56"/>
                  </a:lnTo>
                  <a:lnTo>
                    <a:pt x="32" y="48"/>
                  </a:lnTo>
                  <a:lnTo>
                    <a:pt x="32" y="32"/>
                  </a:lnTo>
                  <a:lnTo>
                    <a:pt x="64" y="0"/>
                  </a:lnTo>
                  <a:close/>
                </a:path>
              </a:pathLst>
            </a:custGeom>
            <a:solidFill>
              <a:srgbClr val="C0C0C0">
                <a:alpha val="70195"/>
              </a:srgbClr>
            </a:solidFill>
            <a:ln w="12700">
              <a:noFill/>
              <a:round/>
              <a:headEnd/>
              <a:tailEnd/>
            </a:ln>
          </p:spPr>
          <p:txBody>
            <a:bodyPr/>
            <a:lstStyle/>
            <a:p>
              <a:endParaRPr lang="ja-JP" altLang="en-US"/>
            </a:p>
          </p:txBody>
        </p:sp>
        <p:sp>
          <p:nvSpPr>
            <p:cNvPr id="108" name="Freeform 119"/>
            <p:cNvSpPr>
              <a:spLocks noChangeAspect="1"/>
            </p:cNvSpPr>
            <p:nvPr/>
          </p:nvSpPr>
          <p:spPr bwMode="auto">
            <a:xfrm>
              <a:off x="1850" y="5560"/>
              <a:ext cx="64" cy="80"/>
            </a:xfrm>
            <a:custGeom>
              <a:avLst/>
              <a:gdLst>
                <a:gd name="T0" fmla="*/ 40 w 64"/>
                <a:gd name="T1" fmla="*/ 0 h 80"/>
                <a:gd name="T2" fmla="*/ 48 w 64"/>
                <a:gd name="T3" fmla="*/ 0 h 80"/>
                <a:gd name="T4" fmla="*/ 56 w 64"/>
                <a:gd name="T5" fmla="*/ 8 h 80"/>
                <a:gd name="T6" fmla="*/ 56 w 64"/>
                <a:gd name="T7" fmla="*/ 16 h 80"/>
                <a:gd name="T8" fmla="*/ 64 w 64"/>
                <a:gd name="T9" fmla="*/ 24 h 80"/>
                <a:gd name="T10" fmla="*/ 64 w 64"/>
                <a:gd name="T11" fmla="*/ 40 h 80"/>
                <a:gd name="T12" fmla="*/ 56 w 64"/>
                <a:gd name="T13" fmla="*/ 48 h 80"/>
                <a:gd name="T14" fmla="*/ 56 w 64"/>
                <a:gd name="T15" fmla="*/ 64 h 80"/>
                <a:gd name="T16" fmla="*/ 48 w 64"/>
                <a:gd name="T17" fmla="*/ 72 h 80"/>
                <a:gd name="T18" fmla="*/ 40 w 64"/>
                <a:gd name="T19" fmla="*/ 72 h 80"/>
                <a:gd name="T20" fmla="*/ 32 w 64"/>
                <a:gd name="T21" fmla="*/ 80 h 80"/>
                <a:gd name="T22" fmla="*/ 8 w 64"/>
                <a:gd name="T23" fmla="*/ 80 h 80"/>
                <a:gd name="T24" fmla="*/ 0 w 64"/>
                <a:gd name="T25" fmla="*/ 72 h 80"/>
                <a:gd name="T26" fmla="*/ 0 w 64"/>
                <a:gd name="T27" fmla="*/ 48 h 80"/>
                <a:gd name="T28" fmla="*/ 8 w 64"/>
                <a:gd name="T29" fmla="*/ 40 h 80"/>
                <a:gd name="T30" fmla="*/ 8 w 64"/>
                <a:gd name="T31" fmla="*/ 32 h 80"/>
                <a:gd name="T32" fmla="*/ 16 w 64"/>
                <a:gd name="T33" fmla="*/ 24 h 80"/>
                <a:gd name="T34" fmla="*/ 24 w 64"/>
                <a:gd name="T35" fmla="*/ 24 h 80"/>
                <a:gd name="T36" fmla="*/ 32 w 64"/>
                <a:gd name="T37" fmla="*/ 16 h 80"/>
                <a:gd name="T38" fmla="*/ 32 w 64"/>
                <a:gd name="T39" fmla="*/ 8 h 80"/>
                <a:gd name="T40" fmla="*/ 40 w 64"/>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80"/>
                <a:gd name="T65" fmla="*/ 64 w 64"/>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80">
                  <a:moveTo>
                    <a:pt x="40" y="0"/>
                  </a:moveTo>
                  <a:lnTo>
                    <a:pt x="48" y="0"/>
                  </a:lnTo>
                  <a:lnTo>
                    <a:pt x="56" y="8"/>
                  </a:lnTo>
                  <a:lnTo>
                    <a:pt x="56" y="16"/>
                  </a:lnTo>
                  <a:lnTo>
                    <a:pt x="64" y="24"/>
                  </a:lnTo>
                  <a:lnTo>
                    <a:pt x="64" y="40"/>
                  </a:lnTo>
                  <a:lnTo>
                    <a:pt x="56" y="48"/>
                  </a:lnTo>
                  <a:lnTo>
                    <a:pt x="56" y="64"/>
                  </a:lnTo>
                  <a:lnTo>
                    <a:pt x="48" y="72"/>
                  </a:lnTo>
                  <a:lnTo>
                    <a:pt x="40" y="72"/>
                  </a:lnTo>
                  <a:lnTo>
                    <a:pt x="32" y="80"/>
                  </a:lnTo>
                  <a:lnTo>
                    <a:pt x="8" y="80"/>
                  </a:lnTo>
                  <a:lnTo>
                    <a:pt x="0" y="72"/>
                  </a:lnTo>
                  <a:lnTo>
                    <a:pt x="0" y="48"/>
                  </a:lnTo>
                  <a:lnTo>
                    <a:pt x="8" y="40"/>
                  </a:lnTo>
                  <a:lnTo>
                    <a:pt x="8" y="32"/>
                  </a:lnTo>
                  <a:lnTo>
                    <a:pt x="16" y="24"/>
                  </a:lnTo>
                  <a:lnTo>
                    <a:pt x="24" y="24"/>
                  </a:lnTo>
                  <a:lnTo>
                    <a:pt x="32" y="16"/>
                  </a:lnTo>
                  <a:lnTo>
                    <a:pt x="32" y="8"/>
                  </a:lnTo>
                  <a:lnTo>
                    <a:pt x="40" y="0"/>
                  </a:lnTo>
                  <a:close/>
                </a:path>
              </a:pathLst>
            </a:custGeom>
            <a:solidFill>
              <a:srgbClr val="C0C0C0">
                <a:alpha val="70195"/>
              </a:srgbClr>
            </a:solidFill>
            <a:ln w="12700">
              <a:noFill/>
              <a:round/>
              <a:headEnd/>
              <a:tailEnd/>
            </a:ln>
          </p:spPr>
          <p:txBody>
            <a:bodyPr/>
            <a:lstStyle/>
            <a:p>
              <a:endParaRPr lang="ja-JP" altLang="en-US"/>
            </a:p>
          </p:txBody>
        </p:sp>
        <p:sp>
          <p:nvSpPr>
            <p:cNvPr id="109" name="Freeform 120"/>
            <p:cNvSpPr>
              <a:spLocks noChangeAspect="1"/>
            </p:cNvSpPr>
            <p:nvPr/>
          </p:nvSpPr>
          <p:spPr bwMode="auto">
            <a:xfrm>
              <a:off x="2330" y="3000"/>
              <a:ext cx="544" cy="432"/>
            </a:xfrm>
            <a:custGeom>
              <a:avLst/>
              <a:gdLst>
                <a:gd name="T0" fmla="*/ 472 w 544"/>
                <a:gd name="T1" fmla="*/ 0 h 432"/>
                <a:gd name="T2" fmla="*/ 480 w 544"/>
                <a:gd name="T3" fmla="*/ 40 h 432"/>
                <a:gd name="T4" fmla="*/ 488 w 544"/>
                <a:gd name="T5" fmla="*/ 64 h 432"/>
                <a:gd name="T6" fmla="*/ 504 w 544"/>
                <a:gd name="T7" fmla="*/ 88 h 432"/>
                <a:gd name="T8" fmla="*/ 512 w 544"/>
                <a:gd name="T9" fmla="*/ 112 h 432"/>
                <a:gd name="T10" fmla="*/ 544 w 544"/>
                <a:gd name="T11" fmla="*/ 136 h 432"/>
                <a:gd name="T12" fmla="*/ 536 w 544"/>
                <a:gd name="T13" fmla="*/ 168 h 432"/>
                <a:gd name="T14" fmla="*/ 528 w 544"/>
                <a:gd name="T15" fmla="*/ 200 h 432"/>
                <a:gd name="T16" fmla="*/ 512 w 544"/>
                <a:gd name="T17" fmla="*/ 232 h 432"/>
                <a:gd name="T18" fmla="*/ 496 w 544"/>
                <a:gd name="T19" fmla="*/ 240 h 432"/>
                <a:gd name="T20" fmla="*/ 448 w 544"/>
                <a:gd name="T21" fmla="*/ 272 h 432"/>
                <a:gd name="T22" fmla="*/ 456 w 544"/>
                <a:gd name="T23" fmla="*/ 296 h 432"/>
                <a:gd name="T24" fmla="*/ 464 w 544"/>
                <a:gd name="T25" fmla="*/ 320 h 432"/>
                <a:gd name="T26" fmla="*/ 480 w 544"/>
                <a:gd name="T27" fmla="*/ 328 h 432"/>
                <a:gd name="T28" fmla="*/ 488 w 544"/>
                <a:gd name="T29" fmla="*/ 344 h 432"/>
                <a:gd name="T30" fmla="*/ 504 w 544"/>
                <a:gd name="T31" fmla="*/ 352 h 432"/>
                <a:gd name="T32" fmla="*/ 488 w 544"/>
                <a:gd name="T33" fmla="*/ 392 h 432"/>
                <a:gd name="T34" fmla="*/ 472 w 544"/>
                <a:gd name="T35" fmla="*/ 400 h 432"/>
                <a:gd name="T36" fmla="*/ 448 w 544"/>
                <a:gd name="T37" fmla="*/ 416 h 432"/>
                <a:gd name="T38" fmla="*/ 432 w 544"/>
                <a:gd name="T39" fmla="*/ 424 h 432"/>
                <a:gd name="T40" fmla="*/ 416 w 544"/>
                <a:gd name="T41" fmla="*/ 432 h 432"/>
                <a:gd name="T42" fmla="*/ 352 w 544"/>
                <a:gd name="T43" fmla="*/ 424 h 432"/>
                <a:gd name="T44" fmla="*/ 312 w 544"/>
                <a:gd name="T45" fmla="*/ 432 h 432"/>
                <a:gd name="T46" fmla="*/ 240 w 544"/>
                <a:gd name="T47" fmla="*/ 424 h 432"/>
                <a:gd name="T48" fmla="*/ 216 w 544"/>
                <a:gd name="T49" fmla="*/ 416 h 432"/>
                <a:gd name="T50" fmla="*/ 208 w 544"/>
                <a:gd name="T51" fmla="*/ 400 h 432"/>
                <a:gd name="T52" fmla="*/ 200 w 544"/>
                <a:gd name="T53" fmla="*/ 384 h 432"/>
                <a:gd name="T54" fmla="*/ 176 w 544"/>
                <a:gd name="T55" fmla="*/ 376 h 432"/>
                <a:gd name="T56" fmla="*/ 168 w 544"/>
                <a:gd name="T57" fmla="*/ 392 h 432"/>
                <a:gd name="T58" fmla="*/ 120 w 544"/>
                <a:gd name="T59" fmla="*/ 400 h 432"/>
                <a:gd name="T60" fmla="*/ 88 w 544"/>
                <a:gd name="T61" fmla="*/ 408 h 432"/>
                <a:gd name="T62" fmla="*/ 80 w 544"/>
                <a:gd name="T63" fmla="*/ 376 h 432"/>
                <a:gd name="T64" fmla="*/ 64 w 544"/>
                <a:gd name="T65" fmla="*/ 368 h 432"/>
                <a:gd name="T66" fmla="*/ 8 w 544"/>
                <a:gd name="T67" fmla="*/ 360 h 432"/>
                <a:gd name="T68" fmla="*/ 0 w 544"/>
                <a:gd name="T69" fmla="*/ 344 h 432"/>
                <a:gd name="T70" fmla="*/ 8 w 544"/>
                <a:gd name="T71" fmla="*/ 296 h 432"/>
                <a:gd name="T72" fmla="*/ 16 w 544"/>
                <a:gd name="T73" fmla="*/ 256 h 432"/>
                <a:gd name="T74" fmla="*/ 56 w 544"/>
                <a:gd name="T75" fmla="*/ 248 h 432"/>
                <a:gd name="T76" fmla="*/ 88 w 544"/>
                <a:gd name="T77" fmla="*/ 240 h 432"/>
                <a:gd name="T78" fmla="*/ 104 w 544"/>
                <a:gd name="T79" fmla="*/ 232 h 432"/>
                <a:gd name="T80" fmla="*/ 120 w 544"/>
                <a:gd name="T81" fmla="*/ 224 h 432"/>
                <a:gd name="T82" fmla="*/ 144 w 544"/>
                <a:gd name="T83" fmla="*/ 216 h 432"/>
                <a:gd name="T84" fmla="*/ 160 w 544"/>
                <a:gd name="T85" fmla="*/ 208 h 432"/>
                <a:gd name="T86" fmla="*/ 192 w 544"/>
                <a:gd name="T87" fmla="*/ 192 h 432"/>
                <a:gd name="T88" fmla="*/ 208 w 544"/>
                <a:gd name="T89" fmla="*/ 184 h 432"/>
                <a:gd name="T90" fmla="*/ 224 w 544"/>
                <a:gd name="T91" fmla="*/ 160 h 432"/>
                <a:gd name="T92" fmla="*/ 232 w 544"/>
                <a:gd name="T93" fmla="*/ 136 h 432"/>
                <a:gd name="T94" fmla="*/ 240 w 544"/>
                <a:gd name="T95" fmla="*/ 120 h 432"/>
                <a:gd name="T96" fmla="*/ 264 w 544"/>
                <a:gd name="T97" fmla="*/ 104 h 432"/>
                <a:gd name="T98" fmla="*/ 312 w 544"/>
                <a:gd name="T99" fmla="*/ 88 h 432"/>
                <a:gd name="T100" fmla="*/ 344 w 544"/>
                <a:gd name="T101" fmla="*/ 96 h 432"/>
                <a:gd name="T102" fmla="*/ 376 w 544"/>
                <a:gd name="T103" fmla="*/ 88 h 432"/>
                <a:gd name="T104" fmla="*/ 400 w 544"/>
                <a:gd name="T105" fmla="*/ 56 h 432"/>
                <a:gd name="T106" fmla="*/ 416 w 544"/>
                <a:gd name="T107" fmla="*/ 32 h 432"/>
                <a:gd name="T108" fmla="*/ 424 w 544"/>
                <a:gd name="T109" fmla="*/ 8 h 4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
                <a:gd name="T166" fmla="*/ 0 h 432"/>
                <a:gd name="T167" fmla="*/ 544 w 544"/>
                <a:gd name="T168" fmla="*/ 432 h 4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 h="432">
                  <a:moveTo>
                    <a:pt x="432" y="0"/>
                  </a:moveTo>
                  <a:lnTo>
                    <a:pt x="472" y="0"/>
                  </a:lnTo>
                  <a:lnTo>
                    <a:pt x="472" y="32"/>
                  </a:lnTo>
                  <a:lnTo>
                    <a:pt x="480" y="40"/>
                  </a:lnTo>
                  <a:lnTo>
                    <a:pt x="480" y="56"/>
                  </a:lnTo>
                  <a:lnTo>
                    <a:pt x="488" y="64"/>
                  </a:lnTo>
                  <a:lnTo>
                    <a:pt x="488" y="72"/>
                  </a:lnTo>
                  <a:lnTo>
                    <a:pt x="504" y="88"/>
                  </a:lnTo>
                  <a:lnTo>
                    <a:pt x="504" y="104"/>
                  </a:lnTo>
                  <a:lnTo>
                    <a:pt x="512" y="112"/>
                  </a:lnTo>
                  <a:lnTo>
                    <a:pt x="520" y="112"/>
                  </a:lnTo>
                  <a:lnTo>
                    <a:pt x="544" y="136"/>
                  </a:lnTo>
                  <a:lnTo>
                    <a:pt x="544" y="160"/>
                  </a:lnTo>
                  <a:lnTo>
                    <a:pt x="536" y="168"/>
                  </a:lnTo>
                  <a:lnTo>
                    <a:pt x="536" y="192"/>
                  </a:lnTo>
                  <a:lnTo>
                    <a:pt x="528" y="200"/>
                  </a:lnTo>
                  <a:lnTo>
                    <a:pt x="528" y="216"/>
                  </a:lnTo>
                  <a:lnTo>
                    <a:pt x="512" y="232"/>
                  </a:lnTo>
                  <a:lnTo>
                    <a:pt x="504" y="232"/>
                  </a:lnTo>
                  <a:lnTo>
                    <a:pt x="496" y="240"/>
                  </a:lnTo>
                  <a:lnTo>
                    <a:pt x="480" y="240"/>
                  </a:lnTo>
                  <a:lnTo>
                    <a:pt x="448" y="272"/>
                  </a:lnTo>
                  <a:lnTo>
                    <a:pt x="448" y="288"/>
                  </a:lnTo>
                  <a:lnTo>
                    <a:pt x="456" y="296"/>
                  </a:lnTo>
                  <a:lnTo>
                    <a:pt x="456" y="312"/>
                  </a:lnTo>
                  <a:lnTo>
                    <a:pt x="464" y="320"/>
                  </a:lnTo>
                  <a:lnTo>
                    <a:pt x="472" y="320"/>
                  </a:lnTo>
                  <a:lnTo>
                    <a:pt x="480" y="328"/>
                  </a:lnTo>
                  <a:lnTo>
                    <a:pt x="480" y="336"/>
                  </a:lnTo>
                  <a:lnTo>
                    <a:pt x="488" y="344"/>
                  </a:lnTo>
                  <a:lnTo>
                    <a:pt x="496" y="344"/>
                  </a:lnTo>
                  <a:lnTo>
                    <a:pt x="504" y="352"/>
                  </a:lnTo>
                  <a:lnTo>
                    <a:pt x="504" y="376"/>
                  </a:lnTo>
                  <a:lnTo>
                    <a:pt x="488" y="392"/>
                  </a:lnTo>
                  <a:lnTo>
                    <a:pt x="480" y="392"/>
                  </a:lnTo>
                  <a:lnTo>
                    <a:pt x="472" y="400"/>
                  </a:lnTo>
                  <a:lnTo>
                    <a:pt x="464" y="400"/>
                  </a:lnTo>
                  <a:lnTo>
                    <a:pt x="448" y="416"/>
                  </a:lnTo>
                  <a:lnTo>
                    <a:pt x="440" y="416"/>
                  </a:lnTo>
                  <a:lnTo>
                    <a:pt x="432" y="424"/>
                  </a:lnTo>
                  <a:lnTo>
                    <a:pt x="424" y="424"/>
                  </a:lnTo>
                  <a:lnTo>
                    <a:pt x="416" y="432"/>
                  </a:lnTo>
                  <a:lnTo>
                    <a:pt x="360" y="432"/>
                  </a:lnTo>
                  <a:lnTo>
                    <a:pt x="352" y="424"/>
                  </a:lnTo>
                  <a:lnTo>
                    <a:pt x="320" y="424"/>
                  </a:lnTo>
                  <a:lnTo>
                    <a:pt x="312" y="432"/>
                  </a:lnTo>
                  <a:lnTo>
                    <a:pt x="248" y="432"/>
                  </a:lnTo>
                  <a:lnTo>
                    <a:pt x="240" y="424"/>
                  </a:lnTo>
                  <a:lnTo>
                    <a:pt x="224" y="424"/>
                  </a:lnTo>
                  <a:lnTo>
                    <a:pt x="216" y="416"/>
                  </a:lnTo>
                  <a:lnTo>
                    <a:pt x="216" y="408"/>
                  </a:lnTo>
                  <a:lnTo>
                    <a:pt x="208" y="400"/>
                  </a:lnTo>
                  <a:lnTo>
                    <a:pt x="200" y="400"/>
                  </a:lnTo>
                  <a:lnTo>
                    <a:pt x="200" y="384"/>
                  </a:lnTo>
                  <a:lnTo>
                    <a:pt x="192" y="376"/>
                  </a:lnTo>
                  <a:lnTo>
                    <a:pt x="176" y="376"/>
                  </a:lnTo>
                  <a:lnTo>
                    <a:pt x="168" y="384"/>
                  </a:lnTo>
                  <a:lnTo>
                    <a:pt x="168" y="392"/>
                  </a:lnTo>
                  <a:lnTo>
                    <a:pt x="160" y="400"/>
                  </a:lnTo>
                  <a:lnTo>
                    <a:pt x="120" y="400"/>
                  </a:lnTo>
                  <a:lnTo>
                    <a:pt x="112" y="408"/>
                  </a:lnTo>
                  <a:lnTo>
                    <a:pt x="88" y="408"/>
                  </a:lnTo>
                  <a:lnTo>
                    <a:pt x="88" y="384"/>
                  </a:lnTo>
                  <a:lnTo>
                    <a:pt x="80" y="376"/>
                  </a:lnTo>
                  <a:lnTo>
                    <a:pt x="72" y="376"/>
                  </a:lnTo>
                  <a:lnTo>
                    <a:pt x="64" y="368"/>
                  </a:lnTo>
                  <a:lnTo>
                    <a:pt x="16" y="368"/>
                  </a:lnTo>
                  <a:lnTo>
                    <a:pt x="8" y="360"/>
                  </a:lnTo>
                  <a:lnTo>
                    <a:pt x="8" y="352"/>
                  </a:lnTo>
                  <a:lnTo>
                    <a:pt x="0" y="344"/>
                  </a:lnTo>
                  <a:lnTo>
                    <a:pt x="0" y="304"/>
                  </a:lnTo>
                  <a:lnTo>
                    <a:pt x="8" y="296"/>
                  </a:lnTo>
                  <a:lnTo>
                    <a:pt x="8" y="264"/>
                  </a:lnTo>
                  <a:lnTo>
                    <a:pt x="16" y="256"/>
                  </a:lnTo>
                  <a:lnTo>
                    <a:pt x="16" y="248"/>
                  </a:lnTo>
                  <a:lnTo>
                    <a:pt x="56" y="248"/>
                  </a:lnTo>
                  <a:lnTo>
                    <a:pt x="64" y="240"/>
                  </a:lnTo>
                  <a:lnTo>
                    <a:pt x="88" y="240"/>
                  </a:lnTo>
                  <a:lnTo>
                    <a:pt x="96" y="232"/>
                  </a:lnTo>
                  <a:lnTo>
                    <a:pt x="104" y="232"/>
                  </a:lnTo>
                  <a:lnTo>
                    <a:pt x="112" y="224"/>
                  </a:lnTo>
                  <a:lnTo>
                    <a:pt x="120" y="224"/>
                  </a:lnTo>
                  <a:lnTo>
                    <a:pt x="128" y="216"/>
                  </a:lnTo>
                  <a:lnTo>
                    <a:pt x="144" y="216"/>
                  </a:lnTo>
                  <a:lnTo>
                    <a:pt x="152" y="208"/>
                  </a:lnTo>
                  <a:lnTo>
                    <a:pt x="160" y="208"/>
                  </a:lnTo>
                  <a:lnTo>
                    <a:pt x="176" y="192"/>
                  </a:lnTo>
                  <a:lnTo>
                    <a:pt x="192" y="192"/>
                  </a:lnTo>
                  <a:lnTo>
                    <a:pt x="200" y="184"/>
                  </a:lnTo>
                  <a:lnTo>
                    <a:pt x="208" y="184"/>
                  </a:lnTo>
                  <a:lnTo>
                    <a:pt x="224" y="168"/>
                  </a:lnTo>
                  <a:lnTo>
                    <a:pt x="224" y="160"/>
                  </a:lnTo>
                  <a:lnTo>
                    <a:pt x="232" y="152"/>
                  </a:lnTo>
                  <a:lnTo>
                    <a:pt x="232" y="136"/>
                  </a:lnTo>
                  <a:lnTo>
                    <a:pt x="240" y="128"/>
                  </a:lnTo>
                  <a:lnTo>
                    <a:pt x="240" y="120"/>
                  </a:lnTo>
                  <a:lnTo>
                    <a:pt x="256" y="104"/>
                  </a:lnTo>
                  <a:lnTo>
                    <a:pt x="264" y="104"/>
                  </a:lnTo>
                  <a:lnTo>
                    <a:pt x="280" y="88"/>
                  </a:lnTo>
                  <a:lnTo>
                    <a:pt x="312" y="88"/>
                  </a:lnTo>
                  <a:lnTo>
                    <a:pt x="320" y="96"/>
                  </a:lnTo>
                  <a:lnTo>
                    <a:pt x="344" y="96"/>
                  </a:lnTo>
                  <a:lnTo>
                    <a:pt x="352" y="88"/>
                  </a:lnTo>
                  <a:lnTo>
                    <a:pt x="376" y="88"/>
                  </a:lnTo>
                  <a:lnTo>
                    <a:pt x="400" y="64"/>
                  </a:lnTo>
                  <a:lnTo>
                    <a:pt x="400" y="56"/>
                  </a:lnTo>
                  <a:lnTo>
                    <a:pt x="416" y="40"/>
                  </a:lnTo>
                  <a:lnTo>
                    <a:pt x="416" y="32"/>
                  </a:lnTo>
                  <a:lnTo>
                    <a:pt x="424" y="24"/>
                  </a:lnTo>
                  <a:lnTo>
                    <a:pt x="424" y="8"/>
                  </a:lnTo>
                  <a:lnTo>
                    <a:pt x="432" y="0"/>
                  </a:lnTo>
                  <a:close/>
                </a:path>
              </a:pathLst>
            </a:custGeom>
            <a:solidFill>
              <a:srgbClr val="C0C0C0">
                <a:alpha val="70195"/>
              </a:srgbClr>
            </a:solidFill>
            <a:ln w="12700">
              <a:noFill/>
              <a:round/>
              <a:headEnd/>
              <a:tailEnd/>
            </a:ln>
          </p:spPr>
          <p:txBody>
            <a:bodyPr/>
            <a:lstStyle/>
            <a:p>
              <a:endParaRPr lang="ja-JP" altLang="en-US"/>
            </a:p>
          </p:txBody>
        </p:sp>
        <p:sp>
          <p:nvSpPr>
            <p:cNvPr id="110" name="Freeform 121"/>
            <p:cNvSpPr>
              <a:spLocks noChangeAspect="1"/>
            </p:cNvSpPr>
            <p:nvPr/>
          </p:nvSpPr>
          <p:spPr bwMode="auto">
            <a:xfrm>
              <a:off x="2258" y="3000"/>
              <a:ext cx="1264" cy="968"/>
            </a:xfrm>
            <a:custGeom>
              <a:avLst/>
              <a:gdLst>
                <a:gd name="T0" fmla="*/ 840 w 1264"/>
                <a:gd name="T1" fmla="*/ 8 h 968"/>
                <a:gd name="T2" fmla="*/ 888 w 1264"/>
                <a:gd name="T3" fmla="*/ 32 h 968"/>
                <a:gd name="T4" fmla="*/ 944 w 1264"/>
                <a:gd name="T5" fmla="*/ 56 h 968"/>
                <a:gd name="T6" fmla="*/ 1048 w 1264"/>
                <a:gd name="T7" fmla="*/ 56 h 968"/>
                <a:gd name="T8" fmla="*/ 1096 w 1264"/>
                <a:gd name="T9" fmla="*/ 40 h 968"/>
                <a:gd name="T10" fmla="*/ 1160 w 1264"/>
                <a:gd name="T11" fmla="*/ 48 h 968"/>
                <a:gd name="T12" fmla="*/ 1176 w 1264"/>
                <a:gd name="T13" fmla="*/ 88 h 968"/>
                <a:gd name="T14" fmla="*/ 1160 w 1264"/>
                <a:gd name="T15" fmla="*/ 160 h 968"/>
                <a:gd name="T16" fmla="*/ 1080 w 1264"/>
                <a:gd name="T17" fmla="*/ 176 h 968"/>
                <a:gd name="T18" fmla="*/ 1008 w 1264"/>
                <a:gd name="T19" fmla="*/ 304 h 968"/>
                <a:gd name="T20" fmla="*/ 1064 w 1264"/>
                <a:gd name="T21" fmla="*/ 328 h 968"/>
                <a:gd name="T22" fmla="*/ 1112 w 1264"/>
                <a:gd name="T23" fmla="*/ 408 h 968"/>
                <a:gd name="T24" fmla="*/ 1176 w 1264"/>
                <a:gd name="T25" fmla="*/ 424 h 968"/>
                <a:gd name="T26" fmla="*/ 1216 w 1264"/>
                <a:gd name="T27" fmla="*/ 472 h 968"/>
                <a:gd name="T28" fmla="*/ 1240 w 1264"/>
                <a:gd name="T29" fmla="*/ 528 h 968"/>
                <a:gd name="T30" fmla="*/ 1256 w 1264"/>
                <a:gd name="T31" fmla="*/ 568 h 968"/>
                <a:gd name="T32" fmla="*/ 1256 w 1264"/>
                <a:gd name="T33" fmla="*/ 624 h 968"/>
                <a:gd name="T34" fmla="*/ 1208 w 1264"/>
                <a:gd name="T35" fmla="*/ 688 h 968"/>
                <a:gd name="T36" fmla="*/ 1136 w 1264"/>
                <a:gd name="T37" fmla="*/ 728 h 968"/>
                <a:gd name="T38" fmla="*/ 1104 w 1264"/>
                <a:gd name="T39" fmla="*/ 728 h 968"/>
                <a:gd name="T40" fmla="*/ 1024 w 1264"/>
                <a:gd name="T41" fmla="*/ 728 h 968"/>
                <a:gd name="T42" fmla="*/ 912 w 1264"/>
                <a:gd name="T43" fmla="*/ 768 h 968"/>
                <a:gd name="T44" fmla="*/ 880 w 1264"/>
                <a:gd name="T45" fmla="*/ 800 h 968"/>
                <a:gd name="T46" fmla="*/ 848 w 1264"/>
                <a:gd name="T47" fmla="*/ 824 h 968"/>
                <a:gd name="T48" fmla="*/ 824 w 1264"/>
                <a:gd name="T49" fmla="*/ 848 h 968"/>
                <a:gd name="T50" fmla="*/ 816 w 1264"/>
                <a:gd name="T51" fmla="*/ 912 h 968"/>
                <a:gd name="T52" fmla="*/ 704 w 1264"/>
                <a:gd name="T53" fmla="*/ 928 h 968"/>
                <a:gd name="T54" fmla="*/ 656 w 1264"/>
                <a:gd name="T55" fmla="*/ 928 h 968"/>
                <a:gd name="T56" fmla="*/ 568 w 1264"/>
                <a:gd name="T57" fmla="*/ 944 h 968"/>
                <a:gd name="T58" fmla="*/ 512 w 1264"/>
                <a:gd name="T59" fmla="*/ 960 h 968"/>
                <a:gd name="T60" fmla="*/ 456 w 1264"/>
                <a:gd name="T61" fmla="*/ 960 h 968"/>
                <a:gd name="T62" fmla="*/ 320 w 1264"/>
                <a:gd name="T63" fmla="*/ 888 h 968"/>
                <a:gd name="T64" fmla="*/ 352 w 1264"/>
                <a:gd name="T65" fmla="*/ 832 h 968"/>
                <a:gd name="T66" fmla="*/ 336 w 1264"/>
                <a:gd name="T67" fmla="*/ 816 h 968"/>
                <a:gd name="T68" fmla="*/ 256 w 1264"/>
                <a:gd name="T69" fmla="*/ 800 h 968"/>
                <a:gd name="T70" fmla="*/ 216 w 1264"/>
                <a:gd name="T71" fmla="*/ 784 h 968"/>
                <a:gd name="T72" fmla="*/ 168 w 1264"/>
                <a:gd name="T73" fmla="*/ 744 h 968"/>
                <a:gd name="T74" fmla="*/ 152 w 1264"/>
                <a:gd name="T75" fmla="*/ 688 h 968"/>
                <a:gd name="T76" fmla="*/ 136 w 1264"/>
                <a:gd name="T77" fmla="*/ 624 h 968"/>
                <a:gd name="T78" fmla="*/ 72 w 1264"/>
                <a:gd name="T79" fmla="*/ 632 h 968"/>
                <a:gd name="T80" fmla="*/ 24 w 1264"/>
                <a:gd name="T81" fmla="*/ 608 h 968"/>
                <a:gd name="T82" fmla="*/ 0 w 1264"/>
                <a:gd name="T83" fmla="*/ 576 h 968"/>
                <a:gd name="T84" fmla="*/ 48 w 1264"/>
                <a:gd name="T85" fmla="*/ 544 h 968"/>
                <a:gd name="T86" fmla="*/ 104 w 1264"/>
                <a:gd name="T87" fmla="*/ 528 h 968"/>
                <a:gd name="T88" fmla="*/ 144 w 1264"/>
                <a:gd name="T89" fmla="*/ 480 h 968"/>
                <a:gd name="T90" fmla="*/ 192 w 1264"/>
                <a:gd name="T91" fmla="*/ 400 h 968"/>
                <a:gd name="T92" fmla="*/ 248 w 1264"/>
                <a:gd name="T93" fmla="*/ 376 h 968"/>
                <a:gd name="T94" fmla="*/ 288 w 1264"/>
                <a:gd name="T95" fmla="*/ 408 h 968"/>
                <a:gd name="T96" fmla="*/ 320 w 1264"/>
                <a:gd name="T97" fmla="*/ 432 h 968"/>
                <a:gd name="T98" fmla="*/ 432 w 1264"/>
                <a:gd name="T99" fmla="*/ 432 h 968"/>
                <a:gd name="T100" fmla="*/ 512 w 1264"/>
                <a:gd name="T101" fmla="*/ 416 h 968"/>
                <a:gd name="T102" fmla="*/ 552 w 1264"/>
                <a:gd name="T103" fmla="*/ 392 h 968"/>
                <a:gd name="T104" fmla="*/ 568 w 1264"/>
                <a:gd name="T105" fmla="*/ 344 h 968"/>
                <a:gd name="T106" fmla="*/ 544 w 1264"/>
                <a:gd name="T107" fmla="*/ 320 h 968"/>
                <a:gd name="T108" fmla="*/ 520 w 1264"/>
                <a:gd name="T109" fmla="*/ 288 h 968"/>
                <a:gd name="T110" fmla="*/ 576 w 1264"/>
                <a:gd name="T111" fmla="*/ 232 h 968"/>
                <a:gd name="T112" fmla="*/ 608 w 1264"/>
                <a:gd name="T113" fmla="*/ 192 h 968"/>
                <a:gd name="T114" fmla="*/ 632 w 1264"/>
                <a:gd name="T115" fmla="*/ 136 h 968"/>
                <a:gd name="T116" fmla="*/ 688 w 1264"/>
                <a:gd name="T117" fmla="*/ 184 h 968"/>
                <a:gd name="T118" fmla="*/ 744 w 1264"/>
                <a:gd name="T119" fmla="*/ 184 h 968"/>
                <a:gd name="T120" fmla="*/ 776 w 1264"/>
                <a:gd name="T121" fmla="*/ 88 h 968"/>
                <a:gd name="T122" fmla="*/ 792 w 1264"/>
                <a:gd name="T123" fmla="*/ 0 h 9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4"/>
                <a:gd name="T187" fmla="*/ 0 h 968"/>
                <a:gd name="T188" fmla="*/ 1264 w 1264"/>
                <a:gd name="T189" fmla="*/ 968 h 9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4" h="968">
                  <a:moveTo>
                    <a:pt x="792" y="0"/>
                  </a:moveTo>
                  <a:lnTo>
                    <a:pt x="816" y="0"/>
                  </a:lnTo>
                  <a:lnTo>
                    <a:pt x="824" y="8"/>
                  </a:lnTo>
                  <a:lnTo>
                    <a:pt x="840" y="8"/>
                  </a:lnTo>
                  <a:lnTo>
                    <a:pt x="856" y="24"/>
                  </a:lnTo>
                  <a:lnTo>
                    <a:pt x="864" y="24"/>
                  </a:lnTo>
                  <a:lnTo>
                    <a:pt x="872" y="32"/>
                  </a:lnTo>
                  <a:lnTo>
                    <a:pt x="888" y="32"/>
                  </a:lnTo>
                  <a:lnTo>
                    <a:pt x="904" y="48"/>
                  </a:lnTo>
                  <a:lnTo>
                    <a:pt x="912" y="48"/>
                  </a:lnTo>
                  <a:lnTo>
                    <a:pt x="920" y="56"/>
                  </a:lnTo>
                  <a:lnTo>
                    <a:pt x="944" y="56"/>
                  </a:lnTo>
                  <a:lnTo>
                    <a:pt x="952" y="64"/>
                  </a:lnTo>
                  <a:lnTo>
                    <a:pt x="1016" y="64"/>
                  </a:lnTo>
                  <a:lnTo>
                    <a:pt x="1024" y="56"/>
                  </a:lnTo>
                  <a:lnTo>
                    <a:pt x="1048" y="56"/>
                  </a:lnTo>
                  <a:lnTo>
                    <a:pt x="1056" y="48"/>
                  </a:lnTo>
                  <a:lnTo>
                    <a:pt x="1072" y="48"/>
                  </a:lnTo>
                  <a:lnTo>
                    <a:pt x="1080" y="40"/>
                  </a:lnTo>
                  <a:lnTo>
                    <a:pt x="1096" y="40"/>
                  </a:lnTo>
                  <a:lnTo>
                    <a:pt x="1104" y="32"/>
                  </a:lnTo>
                  <a:lnTo>
                    <a:pt x="1152" y="32"/>
                  </a:lnTo>
                  <a:lnTo>
                    <a:pt x="1160" y="40"/>
                  </a:lnTo>
                  <a:lnTo>
                    <a:pt x="1160" y="48"/>
                  </a:lnTo>
                  <a:lnTo>
                    <a:pt x="1168" y="56"/>
                  </a:lnTo>
                  <a:lnTo>
                    <a:pt x="1168" y="64"/>
                  </a:lnTo>
                  <a:lnTo>
                    <a:pt x="1176" y="72"/>
                  </a:lnTo>
                  <a:lnTo>
                    <a:pt x="1176" y="88"/>
                  </a:lnTo>
                  <a:lnTo>
                    <a:pt x="1184" y="96"/>
                  </a:lnTo>
                  <a:lnTo>
                    <a:pt x="1184" y="152"/>
                  </a:lnTo>
                  <a:lnTo>
                    <a:pt x="1176" y="160"/>
                  </a:lnTo>
                  <a:lnTo>
                    <a:pt x="1160" y="160"/>
                  </a:lnTo>
                  <a:lnTo>
                    <a:pt x="1152" y="168"/>
                  </a:lnTo>
                  <a:lnTo>
                    <a:pt x="1112" y="168"/>
                  </a:lnTo>
                  <a:lnTo>
                    <a:pt x="1104" y="176"/>
                  </a:lnTo>
                  <a:lnTo>
                    <a:pt x="1080" y="176"/>
                  </a:lnTo>
                  <a:lnTo>
                    <a:pt x="1072" y="168"/>
                  </a:lnTo>
                  <a:lnTo>
                    <a:pt x="1024" y="168"/>
                  </a:lnTo>
                  <a:lnTo>
                    <a:pt x="1008" y="184"/>
                  </a:lnTo>
                  <a:lnTo>
                    <a:pt x="1008" y="304"/>
                  </a:lnTo>
                  <a:lnTo>
                    <a:pt x="1024" y="320"/>
                  </a:lnTo>
                  <a:lnTo>
                    <a:pt x="1040" y="320"/>
                  </a:lnTo>
                  <a:lnTo>
                    <a:pt x="1048" y="328"/>
                  </a:lnTo>
                  <a:lnTo>
                    <a:pt x="1064" y="328"/>
                  </a:lnTo>
                  <a:lnTo>
                    <a:pt x="1072" y="336"/>
                  </a:lnTo>
                  <a:lnTo>
                    <a:pt x="1088" y="336"/>
                  </a:lnTo>
                  <a:lnTo>
                    <a:pt x="1112" y="360"/>
                  </a:lnTo>
                  <a:lnTo>
                    <a:pt x="1112" y="408"/>
                  </a:lnTo>
                  <a:lnTo>
                    <a:pt x="1120" y="416"/>
                  </a:lnTo>
                  <a:lnTo>
                    <a:pt x="1152" y="416"/>
                  </a:lnTo>
                  <a:lnTo>
                    <a:pt x="1160" y="424"/>
                  </a:lnTo>
                  <a:lnTo>
                    <a:pt x="1176" y="424"/>
                  </a:lnTo>
                  <a:lnTo>
                    <a:pt x="1192" y="440"/>
                  </a:lnTo>
                  <a:lnTo>
                    <a:pt x="1200" y="440"/>
                  </a:lnTo>
                  <a:lnTo>
                    <a:pt x="1216" y="456"/>
                  </a:lnTo>
                  <a:lnTo>
                    <a:pt x="1216" y="472"/>
                  </a:lnTo>
                  <a:lnTo>
                    <a:pt x="1224" y="480"/>
                  </a:lnTo>
                  <a:lnTo>
                    <a:pt x="1224" y="488"/>
                  </a:lnTo>
                  <a:lnTo>
                    <a:pt x="1240" y="504"/>
                  </a:lnTo>
                  <a:lnTo>
                    <a:pt x="1240" y="528"/>
                  </a:lnTo>
                  <a:lnTo>
                    <a:pt x="1248" y="536"/>
                  </a:lnTo>
                  <a:lnTo>
                    <a:pt x="1248" y="552"/>
                  </a:lnTo>
                  <a:lnTo>
                    <a:pt x="1256" y="560"/>
                  </a:lnTo>
                  <a:lnTo>
                    <a:pt x="1256" y="568"/>
                  </a:lnTo>
                  <a:lnTo>
                    <a:pt x="1264" y="576"/>
                  </a:lnTo>
                  <a:lnTo>
                    <a:pt x="1264" y="608"/>
                  </a:lnTo>
                  <a:lnTo>
                    <a:pt x="1256" y="616"/>
                  </a:lnTo>
                  <a:lnTo>
                    <a:pt x="1256" y="624"/>
                  </a:lnTo>
                  <a:lnTo>
                    <a:pt x="1208" y="624"/>
                  </a:lnTo>
                  <a:lnTo>
                    <a:pt x="1192" y="640"/>
                  </a:lnTo>
                  <a:lnTo>
                    <a:pt x="1208" y="656"/>
                  </a:lnTo>
                  <a:lnTo>
                    <a:pt x="1208" y="688"/>
                  </a:lnTo>
                  <a:lnTo>
                    <a:pt x="1216" y="696"/>
                  </a:lnTo>
                  <a:lnTo>
                    <a:pt x="1216" y="712"/>
                  </a:lnTo>
                  <a:lnTo>
                    <a:pt x="1200" y="728"/>
                  </a:lnTo>
                  <a:lnTo>
                    <a:pt x="1136" y="728"/>
                  </a:lnTo>
                  <a:lnTo>
                    <a:pt x="1120" y="712"/>
                  </a:lnTo>
                  <a:lnTo>
                    <a:pt x="1112" y="712"/>
                  </a:lnTo>
                  <a:lnTo>
                    <a:pt x="1104" y="720"/>
                  </a:lnTo>
                  <a:lnTo>
                    <a:pt x="1104" y="728"/>
                  </a:lnTo>
                  <a:lnTo>
                    <a:pt x="1048" y="728"/>
                  </a:lnTo>
                  <a:lnTo>
                    <a:pt x="1040" y="736"/>
                  </a:lnTo>
                  <a:lnTo>
                    <a:pt x="1032" y="736"/>
                  </a:lnTo>
                  <a:lnTo>
                    <a:pt x="1024" y="728"/>
                  </a:lnTo>
                  <a:lnTo>
                    <a:pt x="1000" y="728"/>
                  </a:lnTo>
                  <a:lnTo>
                    <a:pt x="984" y="744"/>
                  </a:lnTo>
                  <a:lnTo>
                    <a:pt x="936" y="744"/>
                  </a:lnTo>
                  <a:lnTo>
                    <a:pt x="912" y="768"/>
                  </a:lnTo>
                  <a:lnTo>
                    <a:pt x="912" y="776"/>
                  </a:lnTo>
                  <a:lnTo>
                    <a:pt x="896" y="792"/>
                  </a:lnTo>
                  <a:lnTo>
                    <a:pt x="888" y="792"/>
                  </a:lnTo>
                  <a:lnTo>
                    <a:pt x="880" y="800"/>
                  </a:lnTo>
                  <a:lnTo>
                    <a:pt x="880" y="808"/>
                  </a:lnTo>
                  <a:lnTo>
                    <a:pt x="872" y="816"/>
                  </a:lnTo>
                  <a:lnTo>
                    <a:pt x="856" y="816"/>
                  </a:lnTo>
                  <a:lnTo>
                    <a:pt x="848" y="824"/>
                  </a:lnTo>
                  <a:lnTo>
                    <a:pt x="848" y="832"/>
                  </a:lnTo>
                  <a:lnTo>
                    <a:pt x="840" y="840"/>
                  </a:lnTo>
                  <a:lnTo>
                    <a:pt x="832" y="840"/>
                  </a:lnTo>
                  <a:lnTo>
                    <a:pt x="824" y="848"/>
                  </a:lnTo>
                  <a:lnTo>
                    <a:pt x="824" y="872"/>
                  </a:lnTo>
                  <a:lnTo>
                    <a:pt x="816" y="880"/>
                  </a:lnTo>
                  <a:lnTo>
                    <a:pt x="832" y="896"/>
                  </a:lnTo>
                  <a:lnTo>
                    <a:pt x="816" y="912"/>
                  </a:lnTo>
                  <a:lnTo>
                    <a:pt x="736" y="912"/>
                  </a:lnTo>
                  <a:lnTo>
                    <a:pt x="728" y="920"/>
                  </a:lnTo>
                  <a:lnTo>
                    <a:pt x="712" y="920"/>
                  </a:lnTo>
                  <a:lnTo>
                    <a:pt x="704" y="928"/>
                  </a:lnTo>
                  <a:lnTo>
                    <a:pt x="688" y="928"/>
                  </a:lnTo>
                  <a:lnTo>
                    <a:pt x="680" y="920"/>
                  </a:lnTo>
                  <a:lnTo>
                    <a:pt x="664" y="920"/>
                  </a:lnTo>
                  <a:lnTo>
                    <a:pt x="656" y="928"/>
                  </a:lnTo>
                  <a:lnTo>
                    <a:pt x="600" y="928"/>
                  </a:lnTo>
                  <a:lnTo>
                    <a:pt x="592" y="936"/>
                  </a:lnTo>
                  <a:lnTo>
                    <a:pt x="576" y="936"/>
                  </a:lnTo>
                  <a:lnTo>
                    <a:pt x="568" y="944"/>
                  </a:lnTo>
                  <a:lnTo>
                    <a:pt x="536" y="944"/>
                  </a:lnTo>
                  <a:lnTo>
                    <a:pt x="528" y="952"/>
                  </a:lnTo>
                  <a:lnTo>
                    <a:pt x="520" y="952"/>
                  </a:lnTo>
                  <a:lnTo>
                    <a:pt x="512" y="960"/>
                  </a:lnTo>
                  <a:lnTo>
                    <a:pt x="504" y="960"/>
                  </a:lnTo>
                  <a:lnTo>
                    <a:pt x="496" y="968"/>
                  </a:lnTo>
                  <a:lnTo>
                    <a:pt x="464" y="968"/>
                  </a:lnTo>
                  <a:lnTo>
                    <a:pt x="456" y="960"/>
                  </a:lnTo>
                  <a:lnTo>
                    <a:pt x="376" y="960"/>
                  </a:lnTo>
                  <a:lnTo>
                    <a:pt x="328" y="912"/>
                  </a:lnTo>
                  <a:lnTo>
                    <a:pt x="328" y="896"/>
                  </a:lnTo>
                  <a:lnTo>
                    <a:pt x="320" y="888"/>
                  </a:lnTo>
                  <a:lnTo>
                    <a:pt x="336" y="872"/>
                  </a:lnTo>
                  <a:lnTo>
                    <a:pt x="336" y="856"/>
                  </a:lnTo>
                  <a:lnTo>
                    <a:pt x="352" y="840"/>
                  </a:lnTo>
                  <a:lnTo>
                    <a:pt x="352" y="832"/>
                  </a:lnTo>
                  <a:lnTo>
                    <a:pt x="368" y="816"/>
                  </a:lnTo>
                  <a:lnTo>
                    <a:pt x="360" y="808"/>
                  </a:lnTo>
                  <a:lnTo>
                    <a:pt x="344" y="808"/>
                  </a:lnTo>
                  <a:lnTo>
                    <a:pt x="336" y="816"/>
                  </a:lnTo>
                  <a:lnTo>
                    <a:pt x="296" y="816"/>
                  </a:lnTo>
                  <a:lnTo>
                    <a:pt x="288" y="808"/>
                  </a:lnTo>
                  <a:lnTo>
                    <a:pt x="264" y="808"/>
                  </a:lnTo>
                  <a:lnTo>
                    <a:pt x="256" y="800"/>
                  </a:lnTo>
                  <a:lnTo>
                    <a:pt x="240" y="800"/>
                  </a:lnTo>
                  <a:lnTo>
                    <a:pt x="232" y="792"/>
                  </a:lnTo>
                  <a:lnTo>
                    <a:pt x="224" y="792"/>
                  </a:lnTo>
                  <a:lnTo>
                    <a:pt x="216" y="784"/>
                  </a:lnTo>
                  <a:lnTo>
                    <a:pt x="200" y="784"/>
                  </a:lnTo>
                  <a:lnTo>
                    <a:pt x="192" y="776"/>
                  </a:lnTo>
                  <a:lnTo>
                    <a:pt x="192" y="768"/>
                  </a:lnTo>
                  <a:lnTo>
                    <a:pt x="168" y="744"/>
                  </a:lnTo>
                  <a:lnTo>
                    <a:pt x="168" y="736"/>
                  </a:lnTo>
                  <a:lnTo>
                    <a:pt x="160" y="728"/>
                  </a:lnTo>
                  <a:lnTo>
                    <a:pt x="160" y="696"/>
                  </a:lnTo>
                  <a:lnTo>
                    <a:pt x="152" y="688"/>
                  </a:lnTo>
                  <a:lnTo>
                    <a:pt x="152" y="664"/>
                  </a:lnTo>
                  <a:lnTo>
                    <a:pt x="144" y="656"/>
                  </a:lnTo>
                  <a:lnTo>
                    <a:pt x="144" y="632"/>
                  </a:lnTo>
                  <a:lnTo>
                    <a:pt x="136" y="624"/>
                  </a:lnTo>
                  <a:lnTo>
                    <a:pt x="136" y="616"/>
                  </a:lnTo>
                  <a:lnTo>
                    <a:pt x="128" y="608"/>
                  </a:lnTo>
                  <a:lnTo>
                    <a:pt x="96" y="608"/>
                  </a:lnTo>
                  <a:lnTo>
                    <a:pt x="72" y="632"/>
                  </a:lnTo>
                  <a:lnTo>
                    <a:pt x="56" y="632"/>
                  </a:lnTo>
                  <a:lnTo>
                    <a:pt x="48" y="624"/>
                  </a:lnTo>
                  <a:lnTo>
                    <a:pt x="40" y="624"/>
                  </a:lnTo>
                  <a:lnTo>
                    <a:pt x="24" y="608"/>
                  </a:lnTo>
                  <a:lnTo>
                    <a:pt x="16" y="608"/>
                  </a:lnTo>
                  <a:lnTo>
                    <a:pt x="8" y="600"/>
                  </a:lnTo>
                  <a:lnTo>
                    <a:pt x="8" y="584"/>
                  </a:lnTo>
                  <a:lnTo>
                    <a:pt x="0" y="576"/>
                  </a:lnTo>
                  <a:lnTo>
                    <a:pt x="0" y="552"/>
                  </a:lnTo>
                  <a:lnTo>
                    <a:pt x="24" y="552"/>
                  </a:lnTo>
                  <a:lnTo>
                    <a:pt x="32" y="544"/>
                  </a:lnTo>
                  <a:lnTo>
                    <a:pt x="48" y="544"/>
                  </a:lnTo>
                  <a:lnTo>
                    <a:pt x="56" y="536"/>
                  </a:lnTo>
                  <a:lnTo>
                    <a:pt x="72" y="536"/>
                  </a:lnTo>
                  <a:lnTo>
                    <a:pt x="80" y="528"/>
                  </a:lnTo>
                  <a:lnTo>
                    <a:pt x="104" y="528"/>
                  </a:lnTo>
                  <a:lnTo>
                    <a:pt x="112" y="520"/>
                  </a:lnTo>
                  <a:lnTo>
                    <a:pt x="120" y="520"/>
                  </a:lnTo>
                  <a:lnTo>
                    <a:pt x="144" y="496"/>
                  </a:lnTo>
                  <a:lnTo>
                    <a:pt x="144" y="480"/>
                  </a:lnTo>
                  <a:lnTo>
                    <a:pt x="160" y="464"/>
                  </a:lnTo>
                  <a:lnTo>
                    <a:pt x="160" y="408"/>
                  </a:lnTo>
                  <a:lnTo>
                    <a:pt x="184" y="408"/>
                  </a:lnTo>
                  <a:lnTo>
                    <a:pt x="192" y="400"/>
                  </a:lnTo>
                  <a:lnTo>
                    <a:pt x="232" y="400"/>
                  </a:lnTo>
                  <a:lnTo>
                    <a:pt x="240" y="392"/>
                  </a:lnTo>
                  <a:lnTo>
                    <a:pt x="240" y="384"/>
                  </a:lnTo>
                  <a:lnTo>
                    <a:pt x="248" y="376"/>
                  </a:lnTo>
                  <a:lnTo>
                    <a:pt x="264" y="376"/>
                  </a:lnTo>
                  <a:lnTo>
                    <a:pt x="272" y="384"/>
                  </a:lnTo>
                  <a:lnTo>
                    <a:pt x="272" y="392"/>
                  </a:lnTo>
                  <a:lnTo>
                    <a:pt x="288" y="408"/>
                  </a:lnTo>
                  <a:lnTo>
                    <a:pt x="288" y="416"/>
                  </a:lnTo>
                  <a:lnTo>
                    <a:pt x="296" y="424"/>
                  </a:lnTo>
                  <a:lnTo>
                    <a:pt x="312" y="424"/>
                  </a:lnTo>
                  <a:lnTo>
                    <a:pt x="320" y="432"/>
                  </a:lnTo>
                  <a:lnTo>
                    <a:pt x="384" y="432"/>
                  </a:lnTo>
                  <a:lnTo>
                    <a:pt x="392" y="424"/>
                  </a:lnTo>
                  <a:lnTo>
                    <a:pt x="424" y="424"/>
                  </a:lnTo>
                  <a:lnTo>
                    <a:pt x="432" y="432"/>
                  </a:lnTo>
                  <a:lnTo>
                    <a:pt x="488" y="432"/>
                  </a:lnTo>
                  <a:lnTo>
                    <a:pt x="496" y="424"/>
                  </a:lnTo>
                  <a:lnTo>
                    <a:pt x="504" y="424"/>
                  </a:lnTo>
                  <a:lnTo>
                    <a:pt x="512" y="416"/>
                  </a:lnTo>
                  <a:lnTo>
                    <a:pt x="520" y="416"/>
                  </a:lnTo>
                  <a:lnTo>
                    <a:pt x="536" y="400"/>
                  </a:lnTo>
                  <a:lnTo>
                    <a:pt x="544" y="400"/>
                  </a:lnTo>
                  <a:lnTo>
                    <a:pt x="552" y="392"/>
                  </a:lnTo>
                  <a:lnTo>
                    <a:pt x="560" y="392"/>
                  </a:lnTo>
                  <a:lnTo>
                    <a:pt x="576" y="376"/>
                  </a:lnTo>
                  <a:lnTo>
                    <a:pt x="576" y="352"/>
                  </a:lnTo>
                  <a:lnTo>
                    <a:pt x="568" y="344"/>
                  </a:lnTo>
                  <a:lnTo>
                    <a:pt x="560" y="344"/>
                  </a:lnTo>
                  <a:lnTo>
                    <a:pt x="552" y="336"/>
                  </a:lnTo>
                  <a:lnTo>
                    <a:pt x="552" y="328"/>
                  </a:lnTo>
                  <a:lnTo>
                    <a:pt x="544" y="320"/>
                  </a:lnTo>
                  <a:lnTo>
                    <a:pt x="536" y="320"/>
                  </a:lnTo>
                  <a:lnTo>
                    <a:pt x="528" y="312"/>
                  </a:lnTo>
                  <a:lnTo>
                    <a:pt x="528" y="296"/>
                  </a:lnTo>
                  <a:lnTo>
                    <a:pt x="520" y="288"/>
                  </a:lnTo>
                  <a:lnTo>
                    <a:pt x="520" y="272"/>
                  </a:lnTo>
                  <a:lnTo>
                    <a:pt x="552" y="240"/>
                  </a:lnTo>
                  <a:lnTo>
                    <a:pt x="568" y="240"/>
                  </a:lnTo>
                  <a:lnTo>
                    <a:pt x="576" y="232"/>
                  </a:lnTo>
                  <a:lnTo>
                    <a:pt x="584" y="232"/>
                  </a:lnTo>
                  <a:lnTo>
                    <a:pt x="600" y="216"/>
                  </a:lnTo>
                  <a:lnTo>
                    <a:pt x="600" y="200"/>
                  </a:lnTo>
                  <a:lnTo>
                    <a:pt x="608" y="192"/>
                  </a:lnTo>
                  <a:lnTo>
                    <a:pt x="608" y="168"/>
                  </a:lnTo>
                  <a:lnTo>
                    <a:pt x="616" y="160"/>
                  </a:lnTo>
                  <a:lnTo>
                    <a:pt x="616" y="136"/>
                  </a:lnTo>
                  <a:lnTo>
                    <a:pt x="632" y="136"/>
                  </a:lnTo>
                  <a:lnTo>
                    <a:pt x="664" y="168"/>
                  </a:lnTo>
                  <a:lnTo>
                    <a:pt x="680" y="168"/>
                  </a:lnTo>
                  <a:lnTo>
                    <a:pt x="688" y="176"/>
                  </a:lnTo>
                  <a:lnTo>
                    <a:pt x="688" y="184"/>
                  </a:lnTo>
                  <a:lnTo>
                    <a:pt x="696" y="192"/>
                  </a:lnTo>
                  <a:lnTo>
                    <a:pt x="728" y="192"/>
                  </a:lnTo>
                  <a:lnTo>
                    <a:pt x="736" y="184"/>
                  </a:lnTo>
                  <a:lnTo>
                    <a:pt x="744" y="184"/>
                  </a:lnTo>
                  <a:lnTo>
                    <a:pt x="768" y="160"/>
                  </a:lnTo>
                  <a:lnTo>
                    <a:pt x="768" y="128"/>
                  </a:lnTo>
                  <a:lnTo>
                    <a:pt x="776" y="120"/>
                  </a:lnTo>
                  <a:lnTo>
                    <a:pt x="776" y="88"/>
                  </a:lnTo>
                  <a:lnTo>
                    <a:pt x="784" y="80"/>
                  </a:lnTo>
                  <a:lnTo>
                    <a:pt x="784" y="16"/>
                  </a:lnTo>
                  <a:lnTo>
                    <a:pt x="792" y="8"/>
                  </a:lnTo>
                  <a:lnTo>
                    <a:pt x="792" y="0"/>
                  </a:lnTo>
                  <a:close/>
                </a:path>
              </a:pathLst>
            </a:custGeom>
            <a:solidFill>
              <a:srgbClr val="C0C0C0">
                <a:alpha val="70195"/>
              </a:srgbClr>
            </a:solidFill>
            <a:ln w="12700">
              <a:noFill/>
              <a:round/>
              <a:headEnd/>
              <a:tailEnd/>
            </a:ln>
          </p:spPr>
          <p:txBody>
            <a:bodyPr/>
            <a:lstStyle/>
            <a:p>
              <a:endParaRPr lang="ja-JP" altLang="en-US"/>
            </a:p>
          </p:txBody>
        </p:sp>
      </p:grpSp>
      <p:sp>
        <p:nvSpPr>
          <p:cNvPr id="120" name="Text Box 123"/>
          <p:cNvSpPr txBox="1">
            <a:spLocks noChangeAspect="1" noChangeArrowheads="1"/>
          </p:cNvSpPr>
          <p:nvPr/>
        </p:nvSpPr>
        <p:spPr bwMode="auto">
          <a:xfrm>
            <a:off x="6593997" y="4081761"/>
            <a:ext cx="2175701" cy="461665"/>
          </a:xfrm>
          <a:prstGeom prst="rect">
            <a:avLst/>
          </a:prstGeom>
          <a:noFill/>
          <a:ln w="12700" algn="ctr">
            <a:noFill/>
            <a:miter lim="800000"/>
            <a:headEnd/>
            <a:tailEnd/>
          </a:ln>
        </p:spPr>
        <p:txBody>
          <a:bodyPr wrap="square">
            <a:spAutoFit/>
          </a:bodyPr>
          <a:lstStyle/>
          <a:p>
            <a:pPr algn="ctr"/>
            <a:r>
              <a:rPr kumimoji="1" lang="ja-JP" altLang="en-US" sz="2400" dirty="0">
                <a:solidFill>
                  <a:srgbClr val="CC00CC"/>
                </a:solidFill>
              </a:rPr>
              <a:t>兵庫県姫路市</a:t>
            </a:r>
          </a:p>
        </p:txBody>
      </p:sp>
      <p:sp>
        <p:nvSpPr>
          <p:cNvPr id="121" name="Rectangle 3"/>
          <p:cNvSpPr txBox="1">
            <a:spLocks noChangeArrowheads="1"/>
          </p:cNvSpPr>
          <p:nvPr/>
        </p:nvSpPr>
        <p:spPr bwMode="auto">
          <a:xfrm>
            <a:off x="337357" y="3932098"/>
            <a:ext cx="5897953" cy="2220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lvl="1">
              <a:lnSpc>
                <a:spcPct val="110000"/>
              </a:lnSpc>
              <a:spcBef>
                <a:spcPts val="600"/>
              </a:spcBef>
            </a:pPr>
            <a:r>
              <a:rPr lang="ja-JP" altLang="en-US" sz="2800" kern="0" dirty="0" smtClean="0"/>
              <a:t>解析対象：粒子状物質</a:t>
            </a:r>
            <a:r>
              <a:rPr lang="en-US" altLang="ja-JP" sz="2800" kern="0" dirty="0" smtClean="0"/>
              <a:t>(PM</a:t>
            </a:r>
            <a:r>
              <a:rPr lang="en-US" altLang="ja-JP" sz="2800" kern="0" baseline="-25000" dirty="0" smtClean="0"/>
              <a:t>2.5</a:t>
            </a:r>
            <a:r>
              <a:rPr lang="en-US" altLang="ja-JP" sz="2800" kern="0" dirty="0" smtClean="0"/>
              <a:t>)</a:t>
            </a:r>
            <a:r>
              <a:rPr lang="ja-JP" altLang="en-US" sz="2800" kern="0" dirty="0" err="1" smtClean="0"/>
              <a:t>、</a:t>
            </a:r>
            <a:r>
              <a:rPr lang="ja-JP" altLang="en-US" sz="2800" kern="0" dirty="0" smtClean="0"/>
              <a:t>二酸化窒素</a:t>
            </a:r>
            <a:r>
              <a:rPr lang="en-US" altLang="ja-JP" sz="2800" kern="0" dirty="0" smtClean="0"/>
              <a:t>(NO</a:t>
            </a:r>
            <a:r>
              <a:rPr lang="en-US" altLang="ja-JP" sz="2800" kern="0" baseline="-25000" dirty="0" smtClean="0"/>
              <a:t>2</a:t>
            </a:r>
            <a:r>
              <a:rPr lang="en-US" altLang="ja-JP" sz="2800" kern="0" dirty="0" smtClean="0"/>
              <a:t>)</a:t>
            </a:r>
            <a:r>
              <a:rPr lang="ja-JP" altLang="en-US" sz="2800" kern="0" dirty="0" err="1" smtClean="0"/>
              <a:t>、</a:t>
            </a:r>
            <a:r>
              <a:rPr lang="ja-JP" altLang="en-US" sz="2800" kern="0" dirty="0" smtClean="0"/>
              <a:t>オゾン</a:t>
            </a:r>
            <a:r>
              <a:rPr lang="en-US" altLang="ja-JP" sz="2800" kern="0" dirty="0" smtClean="0"/>
              <a:t>(O</a:t>
            </a:r>
            <a:r>
              <a:rPr lang="en-US" altLang="ja-JP" sz="2800" kern="0" baseline="-25000" dirty="0" smtClean="0"/>
              <a:t>3</a:t>
            </a:r>
            <a:r>
              <a:rPr lang="en-US" altLang="ja-JP" sz="2800" kern="0" dirty="0" smtClean="0"/>
              <a:t>)</a:t>
            </a:r>
            <a:r>
              <a:rPr lang="ja-JP" altLang="en-US" sz="2800" kern="0" dirty="0" smtClean="0"/>
              <a:t>の日平均値</a:t>
            </a:r>
            <a:endParaRPr lang="en-US" altLang="ja-JP" sz="2800" kern="0" dirty="0" smtClean="0"/>
          </a:p>
          <a:p>
            <a:pPr lvl="1">
              <a:lnSpc>
                <a:spcPct val="110000"/>
              </a:lnSpc>
              <a:spcBef>
                <a:spcPts val="600"/>
              </a:spcBef>
            </a:pPr>
            <a:r>
              <a:rPr lang="ja-JP" altLang="en-US" sz="2800" kern="0" dirty="0" smtClean="0"/>
              <a:t>気圧、湿度、気温、風速、日照時間の影響を考慮</a:t>
            </a:r>
            <a:endParaRPr lang="ja-JP" altLang="en-US" sz="2800" kern="0" dirty="0"/>
          </a:p>
        </p:txBody>
      </p:sp>
      <p:sp>
        <p:nvSpPr>
          <p:cNvPr id="122" name="正方形/長方形 6"/>
          <p:cNvSpPr>
            <a:spLocks noChangeArrowheads="1"/>
          </p:cNvSpPr>
          <p:nvPr/>
        </p:nvSpPr>
        <p:spPr bwMode="auto">
          <a:xfrm>
            <a:off x="3635896" y="6477604"/>
            <a:ext cx="5508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800" dirty="0">
                <a:latin typeface="Times New Roman" panose="02020603050405020304" pitchFamily="18" charset="0"/>
                <a:cs typeface="Times New Roman" panose="02020603050405020304" pitchFamily="18" charset="0"/>
              </a:rPr>
              <a:t>(Yamazaki, </a:t>
            </a:r>
            <a:r>
              <a:rPr lang="en-US" altLang="ja-JP" sz="1800" dirty="0" err="1">
                <a:latin typeface="Times New Roman" panose="02020603050405020304" pitchFamily="18" charset="0"/>
                <a:cs typeface="Times New Roman" panose="02020603050405020304" pitchFamily="18" charset="0"/>
              </a:rPr>
              <a:t>Shima</a:t>
            </a:r>
            <a:r>
              <a:rPr lang="en-US" altLang="ja-JP" sz="1800" dirty="0">
                <a:latin typeface="Times New Roman" panose="02020603050405020304" pitchFamily="18" charset="0"/>
                <a:cs typeface="Times New Roman" panose="02020603050405020304" pitchFamily="18" charset="0"/>
              </a:rPr>
              <a:t>, et al. </a:t>
            </a:r>
            <a:r>
              <a:rPr lang="en-US" altLang="ja-JP" sz="1800" dirty="0" smtClean="0">
                <a:latin typeface="Times New Roman" panose="02020603050405020304" pitchFamily="18" charset="0"/>
                <a:cs typeface="Times New Roman" panose="02020603050405020304" pitchFamily="18" charset="0"/>
              </a:rPr>
              <a:t>Environ Health Pre Med, 2014) </a:t>
            </a:r>
            <a:endParaRPr lang="ja-JP"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3170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85639545"/>
              </p:ext>
            </p:extLst>
          </p:nvPr>
        </p:nvGraphicFramePr>
        <p:xfrm>
          <a:off x="179512" y="549275"/>
          <a:ext cx="8256917" cy="2920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ext uri="{D42A27DB-BD31-4B8C-83A1-F6EECF244321}">
                <p14:modId xmlns:p14="http://schemas.microsoft.com/office/powerpoint/2010/main" val="3914822029"/>
              </p:ext>
            </p:extLst>
          </p:nvPr>
        </p:nvGraphicFramePr>
        <p:xfrm>
          <a:off x="251520" y="3689840"/>
          <a:ext cx="8242301" cy="2968487"/>
        </p:xfrm>
        <a:graphic>
          <a:graphicData uri="http://schemas.openxmlformats.org/drawingml/2006/chart">
            <c:chart xmlns:c="http://schemas.openxmlformats.org/drawingml/2006/chart" xmlns:r="http://schemas.openxmlformats.org/officeDocument/2006/relationships" r:id="rId4"/>
          </a:graphicData>
        </a:graphic>
      </p:graphicFrame>
      <p:sp>
        <p:nvSpPr>
          <p:cNvPr id="10244" name="テキスト ボックス 4"/>
          <p:cNvSpPr txBox="1">
            <a:spLocks noChangeArrowheads="1"/>
          </p:cNvSpPr>
          <p:nvPr/>
        </p:nvSpPr>
        <p:spPr bwMode="auto">
          <a:xfrm>
            <a:off x="1421606" y="434093"/>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dirty="0">
                <a:solidFill>
                  <a:srgbClr val="0033CC"/>
                </a:solidFill>
              </a:rPr>
              <a:t>A</a:t>
            </a:r>
            <a:endParaRPr lang="ja-JP" altLang="en-US" sz="3200" dirty="0">
              <a:solidFill>
                <a:srgbClr val="0033CC"/>
              </a:solidFill>
            </a:endParaRPr>
          </a:p>
        </p:txBody>
      </p:sp>
      <p:sp>
        <p:nvSpPr>
          <p:cNvPr id="10245" name="テキスト ボックス 5"/>
          <p:cNvSpPr txBox="1">
            <a:spLocks noChangeArrowheads="1"/>
          </p:cNvSpPr>
          <p:nvPr/>
        </p:nvSpPr>
        <p:spPr bwMode="auto">
          <a:xfrm>
            <a:off x="1421606" y="355855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3200" dirty="0">
                <a:solidFill>
                  <a:srgbClr val="0033CC"/>
                </a:solidFill>
              </a:rPr>
              <a:t>B</a:t>
            </a:r>
            <a:endParaRPr lang="ja-JP" altLang="en-US" sz="3200" dirty="0">
              <a:solidFill>
                <a:srgbClr val="0033CC"/>
              </a:solidFill>
            </a:endParaRPr>
          </a:p>
        </p:txBody>
      </p:sp>
      <p:sp>
        <p:nvSpPr>
          <p:cNvPr id="10246" name="テキスト ボックス 6"/>
          <p:cNvSpPr txBox="1">
            <a:spLocks noChangeArrowheads="1"/>
          </p:cNvSpPr>
          <p:nvPr/>
        </p:nvSpPr>
        <p:spPr bwMode="auto">
          <a:xfrm>
            <a:off x="220110" y="471488"/>
            <a:ext cx="78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l-GR" altLang="ja-JP" dirty="0">
                <a:latin typeface="Arial Unicode MS" panose="020B0604020202020204" pitchFamily="50" charset="-128"/>
                <a:ea typeface="Arial Unicode MS" panose="020B0604020202020204" pitchFamily="50" charset="-128"/>
                <a:cs typeface="Arial Unicode MS" panose="020B0604020202020204" pitchFamily="50" charset="-128"/>
              </a:rPr>
              <a:t>μ</a:t>
            </a:r>
            <a:r>
              <a:rPr lang="en-US" altLang="ja-JP" dirty="0"/>
              <a:t>g/m</a:t>
            </a:r>
            <a:r>
              <a:rPr lang="en-US" altLang="ja-JP" baseline="30000" dirty="0"/>
              <a:t>3</a:t>
            </a:r>
            <a:endParaRPr lang="ja-JP" altLang="en-US" baseline="30000" dirty="0"/>
          </a:p>
        </p:txBody>
      </p:sp>
      <p:sp>
        <p:nvSpPr>
          <p:cNvPr id="10247" name="テキスト ボックス 7"/>
          <p:cNvSpPr txBox="1">
            <a:spLocks noChangeArrowheads="1"/>
          </p:cNvSpPr>
          <p:nvPr/>
        </p:nvSpPr>
        <p:spPr bwMode="auto">
          <a:xfrm>
            <a:off x="434422" y="3612053"/>
            <a:ext cx="56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a:latin typeface="Arial Unicode MS" panose="020B0604020202020204" pitchFamily="50" charset="-128"/>
                <a:ea typeface="Arial Unicode MS" panose="020B0604020202020204" pitchFamily="50" charset="-128"/>
                <a:cs typeface="Arial Unicode MS" panose="020B0604020202020204" pitchFamily="50" charset="-128"/>
              </a:rPr>
              <a:t>ppb</a:t>
            </a:r>
            <a:endParaRPr lang="ja-JP" altLang="en-US" baseline="30000"/>
          </a:p>
        </p:txBody>
      </p:sp>
      <p:sp>
        <p:nvSpPr>
          <p:cNvPr id="8" name="スライド番号プレースホルダ 7"/>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5F4CE7E-7B58-4EDD-912E-2BFF577BAEF5}" type="slidenum">
              <a:rPr lang="ja-JP" altLang="en-US">
                <a:solidFill>
                  <a:srgbClr val="898989"/>
                </a:solidFill>
                <a:latin typeface="Calibri" panose="020F0502020204030204" pitchFamily="34" charset="0"/>
              </a:rPr>
              <a:pPr eaLnBrk="1" hangingPunct="1"/>
              <a:t>63</a:t>
            </a:fld>
            <a:endParaRPr lang="ja-JP"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870149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07504" y="287495"/>
            <a:ext cx="7389440" cy="1295400"/>
          </a:xfrm>
        </p:spPr>
        <p:txBody>
          <a:bodyPr/>
          <a:lstStyle/>
          <a:p>
            <a:pPr algn="ctr"/>
            <a:r>
              <a:rPr lang="en-US" altLang="ja-JP" dirty="0" smtClean="0">
                <a:effectLst>
                  <a:outerShdw blurRad="38100" dist="38100" dir="2700000" algn="tl">
                    <a:srgbClr val="000000">
                      <a:alpha val="43137"/>
                    </a:srgbClr>
                  </a:outerShdw>
                </a:effectLst>
              </a:rPr>
              <a:t/>
            </a:r>
            <a:br>
              <a:rPr lang="en-US" altLang="ja-JP" dirty="0" smtClean="0">
                <a:effectLst>
                  <a:outerShdw blurRad="38100" dist="38100" dir="2700000" algn="tl">
                    <a:srgbClr val="000000">
                      <a:alpha val="43137"/>
                    </a:srgbClr>
                  </a:outerShdw>
                </a:effectLst>
              </a:rPr>
            </a:br>
            <a:r>
              <a:rPr lang="ja-JP" altLang="en-US" sz="4400" dirty="0" smtClean="0">
                <a:effectLst>
                  <a:outerShdw blurRad="38100" dist="38100" dir="2700000" algn="tl">
                    <a:srgbClr val="000000">
                      <a:alpha val="43137"/>
                    </a:srgbClr>
                  </a:outerShdw>
                </a:effectLst>
              </a:rPr>
              <a:t>前日の大気汚染濃度との関連</a:t>
            </a:r>
            <a:r>
              <a:rPr lang="en-US" altLang="ja-JP" sz="4400" dirty="0" smtClean="0">
                <a:effectLst>
                  <a:outerShdw blurRad="38100" dist="38100" dir="2700000" algn="tl">
                    <a:srgbClr val="000000">
                      <a:alpha val="43137"/>
                    </a:srgbClr>
                  </a:outerShdw>
                </a:effectLst>
              </a:rPr>
              <a:t/>
            </a:r>
            <a:br>
              <a:rPr lang="en-US" altLang="ja-JP" sz="4400" dirty="0" smtClean="0">
                <a:effectLst>
                  <a:outerShdw blurRad="38100" dist="38100" dir="2700000" algn="tl">
                    <a:srgbClr val="000000">
                      <a:alpha val="43137"/>
                    </a:srgbClr>
                  </a:outerShdw>
                </a:effectLst>
              </a:rPr>
            </a:br>
            <a:r>
              <a:rPr lang="ja-JP" altLang="en-US" sz="3600" dirty="0" smtClean="0">
                <a:effectLst>
                  <a:outerShdw blurRad="38100" dist="38100" dir="2700000" algn="tl">
                    <a:srgbClr val="000000">
                      <a:alpha val="43137"/>
                    </a:srgbClr>
                  </a:outerShdw>
                </a:effectLst>
              </a:rPr>
              <a:t>（</a:t>
            </a:r>
            <a:r>
              <a:rPr lang="ja-JP" altLang="en-US" sz="3600" dirty="0">
                <a:effectLst>
                  <a:outerShdw blurRad="38100" dist="38100" dir="2700000" algn="tl">
                    <a:srgbClr val="000000">
                      <a:alpha val="43137"/>
                    </a:srgbClr>
                  </a:outerShdw>
                </a:effectLst>
              </a:rPr>
              <a:t>複数汚染物質モデルの解析結果）</a:t>
            </a:r>
            <a:endParaRPr lang="ja-JP" altLang="en-US" sz="3600" dirty="0" smtClean="0">
              <a:effectLst>
                <a:outerShdw blurRad="38100" dist="38100" dir="2700000" algn="tl">
                  <a:srgbClr val="000000">
                    <a:alpha val="43137"/>
                  </a:srgbClr>
                </a:outerShdw>
              </a:effectLst>
            </a:endParaRPr>
          </a:p>
        </p:txBody>
      </p:sp>
      <p:sp>
        <p:nvSpPr>
          <p:cNvPr id="5" name="スライド番号プレースホル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A2367FBF-69BA-4471-96B9-280AF98B5235}" type="slidenum">
              <a:rPr lang="ja-JP" altLang="en-US">
                <a:solidFill>
                  <a:srgbClr val="898989"/>
                </a:solidFill>
                <a:latin typeface="Calibri" panose="020F0502020204030204" pitchFamily="34" charset="0"/>
              </a:rPr>
              <a:pPr eaLnBrk="1" hangingPunct="1"/>
              <a:t>64</a:t>
            </a:fld>
            <a:endParaRPr lang="ja-JP" altLang="en-US">
              <a:solidFill>
                <a:srgbClr val="898989"/>
              </a:solidFill>
              <a:latin typeface="Calibri" panose="020F0502020204030204"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3898132819"/>
              </p:ext>
            </p:extLst>
          </p:nvPr>
        </p:nvGraphicFramePr>
        <p:xfrm>
          <a:off x="179512" y="2276872"/>
          <a:ext cx="8741815" cy="3690766"/>
        </p:xfrm>
        <a:graphic>
          <a:graphicData uri="http://schemas.openxmlformats.org/drawingml/2006/table">
            <a:tbl>
              <a:tblPr firstRow="1" bandRow="1">
                <a:tableStyleId>{5C22544A-7EE6-4342-B048-85BDC9FD1C3A}</a:tableStyleId>
              </a:tblPr>
              <a:tblGrid>
                <a:gridCol w="1706214"/>
                <a:gridCol w="664324"/>
                <a:gridCol w="1111188"/>
                <a:gridCol w="666713"/>
                <a:gridCol w="1060946"/>
                <a:gridCol w="704985"/>
                <a:gridCol w="1027245"/>
                <a:gridCol w="811996"/>
                <a:gridCol w="988204"/>
              </a:tblGrid>
              <a:tr h="720080">
                <a:tc rowSpan="2">
                  <a:txBody>
                    <a:bodyPr/>
                    <a:lstStyle/>
                    <a:p>
                      <a:pPr algn="ctr">
                        <a:lnSpc>
                          <a:spcPts val="3200"/>
                        </a:lnSpc>
                      </a:pPr>
                      <a:r>
                        <a:rPr kumimoji="1" lang="ja-JP" altLang="en-US" sz="2400" dirty="0" smtClean="0"/>
                        <a:t>汚染物質</a:t>
                      </a:r>
                      <a:endParaRPr kumimoji="1" lang="en-US" altLang="ja-JP" sz="2400" dirty="0" smtClean="0"/>
                    </a:p>
                    <a:p>
                      <a:pPr algn="ctr">
                        <a:lnSpc>
                          <a:spcPts val="3200"/>
                        </a:lnSpc>
                      </a:pPr>
                      <a:r>
                        <a:rPr kumimoji="1" lang="ja-JP" altLang="en-US" sz="2200" dirty="0" smtClean="0"/>
                        <a:t>（増加単位）</a:t>
                      </a:r>
                      <a:endParaRPr kumimoji="1" lang="ja-JP" altLang="en-US" sz="2200" dirty="0"/>
                    </a:p>
                  </a:txBody>
                  <a:tcPr anchor="ctr">
                    <a:solidFill>
                      <a:schemeClr val="accent5">
                        <a:lumMod val="50000"/>
                      </a:schemeClr>
                    </a:solidFill>
                  </a:tcPr>
                </a:tc>
                <a:tc gridSpan="2">
                  <a:txBody>
                    <a:bodyPr/>
                    <a:lstStyle/>
                    <a:p>
                      <a:pPr algn="ctr"/>
                      <a:r>
                        <a:rPr kumimoji="1" lang="en-US" altLang="ja-JP" sz="2400" dirty="0" smtClean="0"/>
                        <a:t>4-6</a:t>
                      </a:r>
                      <a:r>
                        <a:rPr kumimoji="1" lang="ja-JP" altLang="en-US" sz="2400" dirty="0" smtClean="0"/>
                        <a:t>月　</a:t>
                      </a:r>
                    </a:p>
                  </a:txBody>
                  <a:tcPr anchor="ctr">
                    <a:solidFill>
                      <a:schemeClr val="accent5">
                        <a:lumMod val="50000"/>
                      </a:schemeClr>
                    </a:solidFill>
                  </a:tcPr>
                </a:tc>
                <a:tc hMerge="1">
                  <a:txBody>
                    <a:bodyPr/>
                    <a:lstStyle/>
                    <a:p>
                      <a:endParaRPr kumimoji="1" lang="ja-JP" altLang="en-US" dirty="0"/>
                    </a:p>
                  </a:txBody>
                  <a:tcPr/>
                </a:tc>
                <a:tc gridSpan="2">
                  <a:txBody>
                    <a:bodyPr/>
                    <a:lstStyle/>
                    <a:p>
                      <a:pPr algn="ctr"/>
                      <a:r>
                        <a:rPr kumimoji="1" lang="en-US" altLang="ja-JP" sz="2400" dirty="0" smtClean="0"/>
                        <a:t>7-8</a:t>
                      </a:r>
                      <a:r>
                        <a:rPr kumimoji="1" lang="ja-JP" altLang="en-US" sz="2400" dirty="0" smtClean="0"/>
                        <a:t>月　</a:t>
                      </a:r>
                    </a:p>
                  </a:txBody>
                  <a:tcPr anchor="ctr">
                    <a:solidFill>
                      <a:schemeClr val="accent5">
                        <a:lumMod val="50000"/>
                      </a:schemeClr>
                    </a:solidFill>
                  </a:tcPr>
                </a:tc>
                <a:tc hMerge="1">
                  <a:txBody>
                    <a:bodyPr/>
                    <a:lstStyle/>
                    <a:p>
                      <a:endParaRPr kumimoji="1" lang="ja-JP" altLang="en-US" dirty="0"/>
                    </a:p>
                  </a:txBody>
                  <a:tcPr/>
                </a:tc>
                <a:tc gridSpan="2">
                  <a:txBody>
                    <a:bodyPr/>
                    <a:lstStyle/>
                    <a:p>
                      <a:pPr algn="ctr"/>
                      <a:r>
                        <a:rPr kumimoji="1" lang="en-US" altLang="ja-JP" sz="2400" dirty="0" smtClean="0"/>
                        <a:t>9-11</a:t>
                      </a:r>
                      <a:r>
                        <a:rPr kumimoji="1" lang="ja-JP" altLang="en-US" sz="2400" dirty="0" smtClean="0"/>
                        <a:t>月</a:t>
                      </a:r>
                      <a:endParaRPr kumimoji="1" lang="ja-JP" altLang="en-US" sz="2400" dirty="0"/>
                    </a:p>
                  </a:txBody>
                  <a:tcPr anchor="ctr">
                    <a:solidFill>
                      <a:schemeClr val="accent5">
                        <a:lumMod val="50000"/>
                      </a:schemeClr>
                    </a:solidFill>
                  </a:tcPr>
                </a:tc>
                <a:tc hMerge="1">
                  <a:txBody>
                    <a:bodyPr/>
                    <a:lstStyle/>
                    <a:p>
                      <a:endParaRPr kumimoji="1" lang="ja-JP" altLang="en-US" dirty="0"/>
                    </a:p>
                  </a:txBody>
                  <a:tcPr/>
                </a:tc>
                <a:tc gridSpan="2">
                  <a:txBody>
                    <a:bodyPr/>
                    <a:lstStyle/>
                    <a:p>
                      <a:pPr algn="ctr"/>
                      <a:r>
                        <a:rPr kumimoji="1" lang="en-US" altLang="ja-JP" sz="2400" dirty="0" smtClean="0"/>
                        <a:t>12-3</a:t>
                      </a:r>
                      <a:r>
                        <a:rPr kumimoji="1" lang="ja-JP" altLang="en-US" sz="2400" dirty="0" smtClean="0"/>
                        <a:t>月</a:t>
                      </a:r>
                      <a:endParaRPr kumimoji="1" lang="ja-JP" altLang="en-US" sz="2400" dirty="0"/>
                    </a:p>
                  </a:txBody>
                  <a:tcPr anchor="ctr">
                    <a:solidFill>
                      <a:schemeClr val="accent5">
                        <a:lumMod val="50000"/>
                      </a:schemeClr>
                    </a:solidFill>
                  </a:tcPr>
                </a:tc>
                <a:tc hMerge="1">
                  <a:txBody>
                    <a:bodyPr/>
                    <a:lstStyle/>
                    <a:p>
                      <a:pPr algn="ctr"/>
                      <a:endParaRPr kumimoji="1" lang="ja-JP" altLang="en-US" sz="2400" dirty="0"/>
                    </a:p>
                  </a:txBody>
                  <a:tcPr anchor="ctr">
                    <a:solidFill>
                      <a:schemeClr val="accent5">
                        <a:lumMod val="50000"/>
                      </a:schemeClr>
                    </a:solidFill>
                  </a:tcPr>
                </a:tc>
              </a:tr>
              <a:tr h="735014">
                <a:tc vMerge="1">
                  <a:txBody>
                    <a:bodyPr/>
                    <a:lstStyle/>
                    <a:p>
                      <a:endParaRPr kumimoji="1" lang="ja-JP" altLang="en-US"/>
                    </a:p>
                  </a:txBody>
                  <a:tcPr/>
                </a:tc>
                <a:tc>
                  <a:txBody>
                    <a:bodyPr/>
                    <a:lstStyle/>
                    <a:p>
                      <a:pPr algn="ctr"/>
                      <a:r>
                        <a:rPr kumimoji="1" lang="en-US" altLang="ja-JP" sz="2400" dirty="0" smtClean="0"/>
                        <a:t>RR</a:t>
                      </a:r>
                      <a:endParaRPr kumimoji="1" lang="ja-JP" altLang="en-US" sz="2400" dirty="0"/>
                    </a:p>
                  </a:txBody>
                  <a:tcPr marL="18000" marR="18000" anchor="ctr"/>
                </a:tc>
                <a:tc>
                  <a:txBody>
                    <a:bodyPr/>
                    <a:lstStyle/>
                    <a:p>
                      <a:pPr algn="ctr"/>
                      <a:r>
                        <a:rPr kumimoji="1" lang="en-US" altLang="ja-JP" sz="2400" dirty="0" smtClean="0"/>
                        <a:t>95%CI</a:t>
                      </a:r>
                      <a:endParaRPr kumimoji="1" lang="ja-JP" altLang="en-US" sz="2400" dirty="0"/>
                    </a:p>
                  </a:txBody>
                  <a:tcPr marL="18000" marR="18000" anchor="ctr"/>
                </a:tc>
                <a:tc>
                  <a:txBody>
                    <a:bodyPr/>
                    <a:lstStyle/>
                    <a:p>
                      <a:pPr algn="ctr"/>
                      <a:r>
                        <a:rPr kumimoji="1" lang="en-US" altLang="ja-JP" sz="2400" dirty="0" smtClean="0"/>
                        <a:t>RR</a:t>
                      </a:r>
                      <a:endParaRPr kumimoji="1" lang="ja-JP" altLang="en-US" sz="2400" dirty="0"/>
                    </a:p>
                  </a:txBody>
                  <a:tcPr marL="18000" marR="18000" anchor="ctr"/>
                </a:tc>
                <a:tc>
                  <a:txBody>
                    <a:bodyPr/>
                    <a:lstStyle/>
                    <a:p>
                      <a:pPr algn="ctr"/>
                      <a:r>
                        <a:rPr kumimoji="1" lang="en-US" altLang="ja-JP" sz="2400" dirty="0" smtClean="0"/>
                        <a:t>95%CI</a:t>
                      </a:r>
                      <a:endParaRPr kumimoji="1" lang="ja-JP" altLang="en-US" sz="2400" dirty="0"/>
                    </a:p>
                  </a:txBody>
                  <a:tcPr marL="18000" marR="18000" anchor="ctr"/>
                </a:tc>
                <a:tc>
                  <a:txBody>
                    <a:bodyPr/>
                    <a:lstStyle/>
                    <a:p>
                      <a:pPr algn="ctr"/>
                      <a:r>
                        <a:rPr kumimoji="1" lang="en-US" altLang="ja-JP" sz="2400" dirty="0" smtClean="0"/>
                        <a:t>RR</a:t>
                      </a:r>
                      <a:endParaRPr kumimoji="1" lang="ja-JP" altLang="en-US" sz="2400" dirty="0"/>
                    </a:p>
                  </a:txBody>
                  <a:tcPr marL="18000" marR="18000" anchor="ctr"/>
                </a:tc>
                <a:tc>
                  <a:txBody>
                    <a:bodyPr/>
                    <a:lstStyle/>
                    <a:p>
                      <a:pPr algn="ctr"/>
                      <a:r>
                        <a:rPr kumimoji="1" lang="en-US" altLang="ja-JP" sz="2400" dirty="0" smtClean="0"/>
                        <a:t>95%CI</a:t>
                      </a:r>
                      <a:endParaRPr kumimoji="1" lang="ja-JP" altLang="en-US" sz="2400" dirty="0"/>
                    </a:p>
                  </a:txBody>
                  <a:tcPr marL="18000" marR="18000" anchor="ctr"/>
                </a:tc>
                <a:tc>
                  <a:txBody>
                    <a:bodyPr/>
                    <a:lstStyle/>
                    <a:p>
                      <a:pPr algn="ctr"/>
                      <a:r>
                        <a:rPr kumimoji="1" lang="en-US" altLang="ja-JP" sz="2400" dirty="0" smtClean="0"/>
                        <a:t>RR</a:t>
                      </a:r>
                      <a:endParaRPr kumimoji="1" lang="ja-JP" altLang="en-US" sz="2400" dirty="0"/>
                    </a:p>
                  </a:txBody>
                  <a:tcPr marL="18000" marR="18000" anchor="ctr"/>
                </a:tc>
                <a:tc>
                  <a:txBody>
                    <a:bodyPr/>
                    <a:lstStyle/>
                    <a:p>
                      <a:pPr algn="ctr"/>
                      <a:r>
                        <a:rPr kumimoji="1" lang="en-US" altLang="ja-JP" sz="2400" dirty="0" smtClean="0"/>
                        <a:t>95%CI</a:t>
                      </a:r>
                      <a:endParaRPr kumimoji="1" lang="ja-JP" altLang="en-US" sz="2400" dirty="0"/>
                    </a:p>
                  </a:txBody>
                  <a:tcPr marL="18000" marR="18000" anchor="ctr"/>
                </a:tc>
              </a:tr>
              <a:tr h="74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PM</a:t>
                      </a:r>
                      <a:r>
                        <a:rPr kumimoji="1" lang="en-US" altLang="ja-JP" sz="2000" baseline="-25000" dirty="0" smtClean="0"/>
                        <a:t>2.5</a:t>
                      </a:r>
                      <a:r>
                        <a:rPr kumimoji="1" lang="en-US" altLang="ja-JP" sz="1600" dirty="0" smtClean="0"/>
                        <a:t> (10μg/m</a:t>
                      </a:r>
                      <a:r>
                        <a:rPr kumimoji="1" lang="en-US" altLang="ja-JP" sz="1600" baseline="30000" dirty="0" smtClean="0"/>
                        <a:t>3</a:t>
                      </a:r>
                      <a:r>
                        <a:rPr kumimoji="1" lang="en-US" altLang="ja-JP" sz="1600" dirty="0" smtClean="0"/>
                        <a:t>)</a:t>
                      </a:r>
                      <a:endParaRPr kumimoji="1" lang="ja-JP" altLang="en-US" sz="1600" dirty="0"/>
                    </a:p>
                  </a:txBody>
                  <a:tcPr marR="36000" anchor="ctr"/>
                </a:tc>
                <a:tc>
                  <a:txBody>
                    <a:bodyPr/>
                    <a:lstStyle/>
                    <a:p>
                      <a:pPr algn="ctr" fontAlgn="ctr"/>
                      <a:r>
                        <a:rPr lang="en-US" sz="1800" b="0" i="0" u="none" strike="noStrike" dirty="0" smtClean="0">
                          <a:solidFill>
                            <a:srgbClr val="000000"/>
                          </a:solidFill>
                          <a:latin typeface="+mn-lt"/>
                        </a:rPr>
                        <a:t>0.95</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0.85-1.06</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1.17</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0.98-1.40</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0.96</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0.86-1.06</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1" i="0" u="none" strike="noStrike" dirty="0" smtClean="0">
                          <a:solidFill>
                            <a:srgbClr val="FF0000"/>
                          </a:solidFill>
                          <a:latin typeface="+mn-lt"/>
                        </a:rPr>
                        <a:t>1.16</a:t>
                      </a:r>
                      <a:endParaRPr lang="ja-JP" sz="1800" b="1" i="0" u="none" strike="noStrike" dirty="0">
                        <a:solidFill>
                          <a:srgbClr val="FF0000"/>
                        </a:solidFill>
                        <a:latin typeface="+mn-lt"/>
                      </a:endParaRPr>
                    </a:p>
                  </a:txBody>
                  <a:tcPr marL="6148" marR="6148" marT="6149" marB="0" anchor="ctr"/>
                </a:tc>
                <a:tc>
                  <a:txBody>
                    <a:bodyPr/>
                    <a:lstStyle/>
                    <a:p>
                      <a:pPr algn="ctr" fontAlgn="ctr"/>
                      <a:r>
                        <a:rPr lang="en-US" sz="1800" b="1" i="0" u="none" strike="noStrike" dirty="0" smtClean="0">
                          <a:solidFill>
                            <a:srgbClr val="FF0000"/>
                          </a:solidFill>
                          <a:latin typeface="+mn-lt"/>
                        </a:rPr>
                        <a:t>1.01-1.33</a:t>
                      </a:r>
                      <a:endParaRPr lang="ja-JP" sz="1800" b="1" i="0" u="none" strike="noStrike" dirty="0">
                        <a:solidFill>
                          <a:srgbClr val="FF0000"/>
                        </a:solidFill>
                        <a:latin typeface="+mn-lt"/>
                      </a:endParaRPr>
                    </a:p>
                  </a:txBody>
                  <a:tcPr marL="6148" marR="6148" marT="6149" marB="0" anchor="ctr"/>
                </a:tc>
              </a:tr>
              <a:tr h="745224">
                <a:tc>
                  <a:txBody>
                    <a:bodyPr/>
                    <a:lstStyle/>
                    <a:p>
                      <a:r>
                        <a:rPr kumimoji="1" lang="en-US" altLang="ja-JP" sz="2000" dirty="0" smtClean="0"/>
                        <a:t>NO</a:t>
                      </a:r>
                      <a:r>
                        <a:rPr kumimoji="1" lang="en-US" altLang="ja-JP" sz="2000" baseline="-25000" dirty="0" smtClean="0"/>
                        <a:t>2</a:t>
                      </a:r>
                      <a:r>
                        <a:rPr kumimoji="1" lang="en-US" altLang="ja-JP" sz="1600" dirty="0" smtClean="0"/>
                        <a:t> (10ppb)</a:t>
                      </a:r>
                      <a:endParaRPr kumimoji="1" lang="ja-JP" altLang="en-US" sz="1600" dirty="0"/>
                    </a:p>
                  </a:txBody>
                  <a:tcPr anchor="ctr"/>
                </a:tc>
                <a:tc>
                  <a:txBody>
                    <a:bodyPr/>
                    <a:lstStyle/>
                    <a:p>
                      <a:pPr algn="ctr" fontAlgn="ctr"/>
                      <a:r>
                        <a:rPr lang="en-US" sz="1800" b="0" i="0" u="none" strike="noStrike" dirty="0" smtClean="0">
                          <a:solidFill>
                            <a:srgbClr val="000000"/>
                          </a:solidFill>
                          <a:latin typeface="+mn-lt"/>
                        </a:rPr>
                        <a:t>1.16</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0.83-1.62</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0.76</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0.38-1.53</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1.17</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0.80-1.72</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0.86</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0.49-1.51</a:t>
                      </a:r>
                      <a:endParaRPr lang="ja-JP" sz="1800" b="0" i="0" u="none" strike="noStrike" dirty="0">
                        <a:solidFill>
                          <a:srgbClr val="000000"/>
                        </a:solidFill>
                        <a:latin typeface="+mn-lt"/>
                      </a:endParaRPr>
                    </a:p>
                  </a:txBody>
                  <a:tcPr marL="6148" marR="6148" marT="6149" marB="0" anchor="ctr"/>
                </a:tc>
              </a:tr>
              <a:tr h="74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O</a:t>
                      </a:r>
                      <a:r>
                        <a:rPr kumimoji="1" lang="en-US" altLang="ja-JP" sz="2000" baseline="-25000" dirty="0" smtClean="0"/>
                        <a:t>3</a:t>
                      </a:r>
                      <a:r>
                        <a:rPr kumimoji="1" lang="en-US" altLang="ja-JP" sz="1600" dirty="0" smtClean="0"/>
                        <a:t> (10ppb)</a:t>
                      </a:r>
                      <a:endParaRPr kumimoji="1" lang="ja-JP" altLang="en-US" sz="1600" dirty="0" smtClean="0"/>
                    </a:p>
                  </a:txBody>
                  <a:tcPr anchor="ctr"/>
                </a:tc>
                <a:tc>
                  <a:txBody>
                    <a:bodyPr/>
                    <a:lstStyle/>
                    <a:p>
                      <a:pPr algn="ctr" fontAlgn="ctr"/>
                      <a:r>
                        <a:rPr lang="en-US" sz="1800" b="1" i="0" u="none" strike="noStrike" dirty="0" smtClean="0">
                          <a:solidFill>
                            <a:srgbClr val="FF0000"/>
                          </a:solidFill>
                          <a:latin typeface="+mn-lt"/>
                        </a:rPr>
                        <a:t>1.17</a:t>
                      </a:r>
                      <a:endParaRPr lang="ja-JP" sz="1800" b="1" i="0" u="none" strike="noStrike" dirty="0">
                        <a:solidFill>
                          <a:srgbClr val="FF0000"/>
                        </a:solidFill>
                        <a:latin typeface="+mn-lt"/>
                      </a:endParaRPr>
                    </a:p>
                  </a:txBody>
                  <a:tcPr marL="6148" marR="6148" marT="6149" marB="0" anchor="ctr"/>
                </a:tc>
                <a:tc>
                  <a:txBody>
                    <a:bodyPr/>
                    <a:lstStyle/>
                    <a:p>
                      <a:pPr algn="ctr" fontAlgn="ctr"/>
                      <a:r>
                        <a:rPr lang="en-US" sz="1800" b="1" i="0" u="none" strike="noStrike" dirty="0" smtClean="0">
                          <a:solidFill>
                            <a:srgbClr val="FF0000"/>
                          </a:solidFill>
                          <a:latin typeface="+mn-lt"/>
                        </a:rPr>
                        <a:t>1.01-1.35</a:t>
                      </a:r>
                      <a:endParaRPr lang="ja-JP" sz="1800" b="1" i="0" u="none" strike="noStrike" dirty="0">
                        <a:solidFill>
                          <a:srgbClr val="FF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1.09</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0.93-1.27</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0.98</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0.80-1.20</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1.22</a:t>
                      </a:r>
                      <a:endParaRPr lang="ja-JP" sz="1800" b="0" i="0" u="none" strike="noStrike" dirty="0">
                        <a:solidFill>
                          <a:srgbClr val="000000"/>
                        </a:solidFill>
                        <a:latin typeface="+mn-lt"/>
                      </a:endParaRPr>
                    </a:p>
                  </a:txBody>
                  <a:tcPr marL="6148" marR="6148" marT="6149" marB="0" anchor="ctr"/>
                </a:tc>
                <a:tc>
                  <a:txBody>
                    <a:bodyPr/>
                    <a:lstStyle/>
                    <a:p>
                      <a:pPr algn="ctr" fontAlgn="ctr"/>
                      <a:r>
                        <a:rPr lang="en-US" sz="1800" b="0" i="0" u="none" strike="noStrike" dirty="0" smtClean="0">
                          <a:solidFill>
                            <a:srgbClr val="000000"/>
                          </a:solidFill>
                          <a:latin typeface="+mn-lt"/>
                        </a:rPr>
                        <a:t>0.81-1.83</a:t>
                      </a:r>
                      <a:endParaRPr lang="ja-JP" sz="1800" b="0" i="0" u="none" strike="noStrike" dirty="0">
                        <a:solidFill>
                          <a:srgbClr val="000000"/>
                        </a:solidFill>
                        <a:latin typeface="+mn-lt"/>
                      </a:endParaRPr>
                    </a:p>
                  </a:txBody>
                  <a:tcPr marL="6148" marR="6148" marT="6149" marB="0" anchor="ctr"/>
                </a:tc>
              </a:tr>
            </a:tbl>
          </a:graphicData>
        </a:graphic>
      </p:graphicFrame>
      <p:sp>
        <p:nvSpPr>
          <p:cNvPr id="7" name="正方形/長方形 6"/>
          <p:cNvSpPr/>
          <p:nvPr/>
        </p:nvSpPr>
        <p:spPr>
          <a:xfrm>
            <a:off x="971600" y="1556792"/>
            <a:ext cx="5971507" cy="584775"/>
          </a:xfrm>
          <a:prstGeom prst="rect">
            <a:avLst/>
          </a:prstGeom>
        </p:spPr>
        <p:txBody>
          <a:bodyPr wrap="none">
            <a:spAutoFit/>
          </a:bodyPr>
          <a:lstStyle/>
          <a:p>
            <a:r>
              <a:rPr lang="en-US" altLang="ja-JP" sz="3200" dirty="0" smtClean="0">
                <a:solidFill>
                  <a:srgbClr val="0033CC"/>
                </a:solidFill>
              </a:rPr>
              <a:t>2010</a:t>
            </a:r>
            <a:r>
              <a:rPr lang="ja-JP" altLang="ja-JP" sz="3200" dirty="0">
                <a:solidFill>
                  <a:srgbClr val="0033CC"/>
                </a:solidFill>
              </a:rPr>
              <a:t>年</a:t>
            </a:r>
            <a:r>
              <a:rPr lang="en-US" altLang="ja-JP" sz="3200" dirty="0">
                <a:solidFill>
                  <a:srgbClr val="0033CC"/>
                </a:solidFill>
              </a:rPr>
              <a:t>4</a:t>
            </a:r>
            <a:r>
              <a:rPr lang="ja-JP" altLang="ja-JP" sz="3200" dirty="0" smtClean="0">
                <a:solidFill>
                  <a:srgbClr val="0033CC"/>
                </a:solidFill>
              </a:rPr>
              <a:t>月</a:t>
            </a:r>
            <a:r>
              <a:rPr lang="ja-JP" altLang="en-US" sz="3200" dirty="0" smtClean="0">
                <a:solidFill>
                  <a:srgbClr val="0033CC"/>
                </a:solidFill>
              </a:rPr>
              <a:t>～</a:t>
            </a:r>
            <a:r>
              <a:rPr lang="en-US" altLang="ja-JP" sz="3200" dirty="0">
                <a:solidFill>
                  <a:srgbClr val="0033CC"/>
                </a:solidFill>
              </a:rPr>
              <a:t>2013</a:t>
            </a:r>
            <a:r>
              <a:rPr lang="ja-JP" altLang="ja-JP" sz="3200" dirty="0">
                <a:solidFill>
                  <a:srgbClr val="0033CC"/>
                </a:solidFill>
              </a:rPr>
              <a:t>年</a:t>
            </a:r>
            <a:r>
              <a:rPr lang="en-US" altLang="ja-JP" sz="3200" dirty="0">
                <a:solidFill>
                  <a:srgbClr val="0033CC"/>
                </a:solidFill>
              </a:rPr>
              <a:t>3</a:t>
            </a:r>
            <a:r>
              <a:rPr lang="ja-JP" altLang="ja-JP" sz="3200" dirty="0" smtClean="0">
                <a:solidFill>
                  <a:srgbClr val="0033CC"/>
                </a:solidFill>
              </a:rPr>
              <a:t>月</a:t>
            </a:r>
            <a:r>
              <a:rPr lang="ja-JP" altLang="en-US" sz="3200" dirty="0" smtClean="0">
                <a:solidFill>
                  <a:srgbClr val="0033CC"/>
                </a:solidFill>
              </a:rPr>
              <a:t>の</a:t>
            </a:r>
            <a:r>
              <a:rPr lang="en-US" altLang="ja-JP" sz="3200" dirty="0" smtClean="0">
                <a:solidFill>
                  <a:srgbClr val="0033CC"/>
                </a:solidFill>
              </a:rPr>
              <a:t>3</a:t>
            </a:r>
            <a:r>
              <a:rPr lang="ja-JP" altLang="en-US" sz="3200" dirty="0" smtClean="0">
                <a:solidFill>
                  <a:srgbClr val="0033CC"/>
                </a:solidFill>
              </a:rPr>
              <a:t>年間</a:t>
            </a:r>
            <a:endParaRPr lang="ja-JP" altLang="en-US" sz="3200" dirty="0">
              <a:solidFill>
                <a:srgbClr val="0033CC"/>
              </a:solidFill>
            </a:endParaRPr>
          </a:p>
        </p:txBody>
      </p:sp>
    </p:spTree>
    <p:extLst>
      <p:ext uri="{BB962C8B-B14F-4D97-AF65-F5344CB8AC3E}">
        <p14:creationId xmlns:p14="http://schemas.microsoft.com/office/powerpoint/2010/main" val="30665868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8313" y="115888"/>
            <a:ext cx="7128023" cy="1009650"/>
          </a:xfrm>
        </p:spPr>
        <p:txBody>
          <a:bodyPr/>
          <a:lstStyle/>
          <a:p>
            <a:pPr algn="ctr" eaLnBrk="1" hangingPunct="1">
              <a:defRPr/>
            </a:pPr>
            <a:r>
              <a:rPr lang="ja-JP" altLang="en-US" sz="5400" dirty="0" smtClean="0">
                <a:effectLst>
                  <a:outerShdw blurRad="38100" dist="38100" dir="2700000" algn="tl">
                    <a:srgbClr val="000000">
                      <a:alpha val="43137"/>
                    </a:srgbClr>
                  </a:outerShdw>
                </a:effectLst>
              </a:rPr>
              <a:t>おわりに</a:t>
            </a:r>
          </a:p>
        </p:txBody>
      </p:sp>
      <p:sp>
        <p:nvSpPr>
          <p:cNvPr id="59395" name="Rectangle 3"/>
          <p:cNvSpPr>
            <a:spLocks noGrp="1" noChangeArrowheads="1"/>
          </p:cNvSpPr>
          <p:nvPr>
            <p:ph type="body" idx="1"/>
          </p:nvPr>
        </p:nvSpPr>
        <p:spPr>
          <a:xfrm>
            <a:off x="323528" y="1196752"/>
            <a:ext cx="7848872" cy="5543822"/>
          </a:xfrm>
        </p:spPr>
        <p:txBody>
          <a:bodyPr/>
          <a:lstStyle/>
          <a:p>
            <a:pPr eaLnBrk="1" hangingPunct="1">
              <a:spcBef>
                <a:spcPts val="600"/>
              </a:spcBef>
            </a:pPr>
            <a:r>
              <a:rPr lang="ja-JP" altLang="en-US" sz="2800" dirty="0" smtClean="0"/>
              <a:t>疫学</a:t>
            </a:r>
            <a:r>
              <a:rPr lang="ja-JP" altLang="ja-JP" sz="2800" dirty="0" smtClean="0"/>
              <a:t>研究</a:t>
            </a:r>
            <a:r>
              <a:rPr lang="ja-JP" altLang="en-US" sz="2800" dirty="0" smtClean="0"/>
              <a:t>の結果</a:t>
            </a:r>
            <a:r>
              <a:rPr lang="ja-JP" altLang="ja-JP" sz="2800" dirty="0" smtClean="0"/>
              <a:t>より、</a:t>
            </a:r>
            <a:r>
              <a:rPr lang="en-US" altLang="ja-JP" sz="2800" dirty="0" smtClean="0"/>
              <a:t>PM</a:t>
            </a:r>
            <a:r>
              <a:rPr lang="en-US" altLang="ja-JP" sz="2800" baseline="-25000" dirty="0" smtClean="0"/>
              <a:t>2.5</a:t>
            </a:r>
            <a:r>
              <a:rPr lang="ja-JP" altLang="en-US" sz="2800" dirty="0" smtClean="0"/>
              <a:t>濃度と循環器・呼吸器系疾患等との関連性が示されている。</a:t>
            </a:r>
          </a:p>
          <a:p>
            <a:pPr eaLnBrk="1" hangingPunct="1">
              <a:spcBef>
                <a:spcPts val="600"/>
              </a:spcBef>
            </a:pPr>
            <a:r>
              <a:rPr lang="ja-JP" altLang="en-US" sz="2800" dirty="0"/>
              <a:t>短期的影響は、</a:t>
            </a:r>
            <a:r>
              <a:rPr lang="ja-JP" altLang="ja-JP" sz="2800" dirty="0"/>
              <a:t>呼吸器</a:t>
            </a:r>
            <a:r>
              <a:rPr lang="ja-JP" altLang="en-US" sz="2800" dirty="0"/>
              <a:t>・</a:t>
            </a:r>
            <a:r>
              <a:rPr lang="ja-JP" altLang="ja-JP" sz="2800" dirty="0"/>
              <a:t>循環器系疾患</a:t>
            </a:r>
            <a:r>
              <a:rPr lang="ja-JP" altLang="en-US" sz="2800" dirty="0"/>
              <a:t>のある人では比較的低い濃度で認められているが、個人差が大きいと考えられる。</a:t>
            </a:r>
            <a:endParaRPr lang="en-US" altLang="ja-JP" sz="2800" dirty="0"/>
          </a:p>
          <a:p>
            <a:pPr eaLnBrk="1" hangingPunct="1">
              <a:spcBef>
                <a:spcPts val="600"/>
              </a:spcBef>
            </a:pPr>
            <a:r>
              <a:rPr lang="ja-JP" altLang="en-US" sz="2800" dirty="0"/>
              <a:t>長期的</a:t>
            </a:r>
            <a:r>
              <a:rPr lang="ja-JP" altLang="ja-JP" sz="2800" dirty="0"/>
              <a:t>影響</a:t>
            </a:r>
            <a:r>
              <a:rPr lang="ja-JP" altLang="en-US" sz="2800" dirty="0"/>
              <a:t>は、</a:t>
            </a:r>
            <a:r>
              <a:rPr lang="en-US" altLang="ja-JP" sz="2800" dirty="0"/>
              <a:t> </a:t>
            </a:r>
            <a:r>
              <a:rPr lang="ja-JP" altLang="en-US" sz="2800" dirty="0"/>
              <a:t>かなり低い濃度でも</a:t>
            </a:r>
            <a:r>
              <a:rPr lang="ja-JP" altLang="ja-JP" sz="2800" dirty="0"/>
              <a:t>生じる可能性</a:t>
            </a:r>
            <a:r>
              <a:rPr lang="ja-JP" altLang="en-US" sz="2800" dirty="0"/>
              <a:t>が</a:t>
            </a:r>
            <a:r>
              <a:rPr lang="ja-JP" altLang="ja-JP" sz="2800" dirty="0"/>
              <a:t>否定でき</a:t>
            </a:r>
            <a:r>
              <a:rPr lang="ja-JP" altLang="en-US" sz="2800" dirty="0"/>
              <a:t>ず、集団としてのリスクの低減を図るために、大気環境の改善が望まれる。</a:t>
            </a:r>
            <a:endParaRPr lang="en-US" altLang="ja-JP" sz="2800" dirty="0"/>
          </a:p>
          <a:p>
            <a:pPr eaLnBrk="1" hangingPunct="1">
              <a:spcBef>
                <a:spcPts val="600"/>
              </a:spcBef>
            </a:pPr>
            <a:r>
              <a:rPr lang="ja-JP" altLang="en-US" sz="2800" dirty="0" smtClean="0"/>
              <a:t>大気汚染地域で生活する場合、日頃から大気汚染状況に留意し、高濃度となる際には不要不急の外出は控え、外出時にはマスクの装着、屋内では空気清浄機の使用などの対策が望ましい。</a:t>
            </a:r>
            <a:endParaRPr lang="en-US" altLang="ja-JP" sz="2800" dirty="0" smtClean="0"/>
          </a:p>
        </p:txBody>
      </p:sp>
    </p:spTree>
    <p:extLst>
      <p:ext uri="{BB962C8B-B14F-4D97-AF65-F5344CB8AC3E}">
        <p14:creationId xmlns:p14="http://schemas.microsoft.com/office/powerpoint/2010/main" val="3766696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94" y="476672"/>
            <a:ext cx="7524328" cy="864096"/>
          </a:xfrm>
        </p:spPr>
        <p:txBody>
          <a:bodyPr/>
          <a:lstStyle/>
          <a:p>
            <a:pPr algn="ctr"/>
            <a:r>
              <a:rPr lang="ja-JP" altLang="en-US" sz="4400" spc="-100" dirty="0" smtClean="0">
                <a:effectLst>
                  <a:outerShdw blurRad="38100" dist="38100" dir="2700000" algn="tl">
                    <a:srgbClr val="000000">
                      <a:alpha val="43137"/>
                    </a:srgbClr>
                  </a:outerShdw>
                </a:effectLst>
              </a:rPr>
              <a:t>粒子の大きさと呼吸器への沈着</a:t>
            </a:r>
            <a:endParaRPr kumimoji="1" lang="ja-JP" altLang="en-US" sz="4400" spc="-100" dirty="0">
              <a:effectLst>
                <a:outerShdw blurRad="38100" dist="38100" dir="2700000" algn="tl">
                  <a:srgbClr val="000000">
                    <a:alpha val="43137"/>
                  </a:srgbClr>
                </a:outerShdw>
              </a:effectLst>
            </a:endParaRPr>
          </a:p>
        </p:txBody>
      </p:sp>
      <p:pic>
        <p:nvPicPr>
          <p:cNvPr id="1026" name="Picture 2" descr="http://www.env.go.jp/air/osen/pm/info/attach/fig1-2.png"/>
          <p:cNvPicPr>
            <a:picLocks noChangeAspect="1" noChangeArrowheads="1"/>
          </p:cNvPicPr>
          <p:nvPr/>
        </p:nvPicPr>
        <p:blipFill>
          <a:blip r:embed="rId2" cstate="print"/>
          <a:srcRect/>
          <a:stretch>
            <a:fillRect/>
          </a:stretch>
        </p:blipFill>
        <p:spPr bwMode="auto">
          <a:xfrm>
            <a:off x="20194" y="1628800"/>
            <a:ext cx="4743450" cy="482453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4758296" y="1631484"/>
            <a:ext cx="4255868" cy="4533820"/>
          </a:xfrm>
          <a:prstGeom prst="rect">
            <a:avLst/>
          </a:prstGeom>
          <a:noFill/>
          <a:ln w="9525">
            <a:noFill/>
            <a:miter lim="800000"/>
            <a:headEnd/>
            <a:tailEnd/>
          </a:ln>
        </p:spPr>
      </p:pic>
      <p:sp>
        <p:nvSpPr>
          <p:cNvPr id="6" name="テキスト ボックス 5"/>
          <p:cNvSpPr txBox="1"/>
          <p:nvPr/>
        </p:nvSpPr>
        <p:spPr>
          <a:xfrm>
            <a:off x="6692840" y="3391613"/>
            <a:ext cx="1559188" cy="329588"/>
          </a:xfrm>
          <a:prstGeom prst="rect">
            <a:avLst/>
          </a:prstGeom>
          <a:solidFill>
            <a:srgbClr val="FFFF00"/>
          </a:solidFill>
          <a:ln w="12700">
            <a:solidFill>
              <a:schemeClr val="tx1"/>
            </a:solidFill>
          </a:ln>
        </p:spPr>
        <p:txBody>
          <a:bodyPr wrap="square" tIns="10800" bIns="10800" rtlCol="0">
            <a:spAutoFit/>
          </a:bodyPr>
          <a:lstStyle/>
          <a:p>
            <a:pPr algn="ctr"/>
            <a:r>
              <a:rPr kumimoji="1" lang="ja-JP" altLang="en-US" sz="2000" b="1" dirty="0" smtClean="0"/>
              <a:t>炎症反応</a:t>
            </a:r>
            <a:endParaRPr kumimoji="1" lang="ja-JP" altLang="en-US" sz="2000" b="1" dirty="0"/>
          </a:p>
        </p:txBody>
      </p:sp>
      <p:sp>
        <p:nvSpPr>
          <p:cNvPr id="7" name="テキスト ボックス 6"/>
          <p:cNvSpPr txBox="1"/>
          <p:nvPr/>
        </p:nvSpPr>
        <p:spPr>
          <a:xfrm>
            <a:off x="5358952" y="3414467"/>
            <a:ext cx="1107836" cy="651905"/>
          </a:xfrm>
          <a:prstGeom prst="rect">
            <a:avLst/>
          </a:prstGeom>
          <a:solidFill>
            <a:schemeClr val="bg1"/>
          </a:solidFill>
        </p:spPr>
        <p:txBody>
          <a:bodyPr wrap="square" lIns="0" tIns="0" rIns="0" bIns="36000" rtlCol="0">
            <a:spAutoFit/>
          </a:bodyPr>
          <a:lstStyle/>
          <a:p>
            <a:pPr>
              <a:spcAft>
                <a:spcPts val="600"/>
              </a:spcAft>
            </a:pPr>
            <a:r>
              <a:rPr kumimoji="1" lang="ja-JP" altLang="en-US" sz="2000" b="1" dirty="0" smtClean="0">
                <a:solidFill>
                  <a:srgbClr val="0033CC"/>
                </a:solidFill>
              </a:rPr>
              <a:t>肺胞内の微小粒子</a:t>
            </a:r>
            <a:endParaRPr kumimoji="1" lang="ja-JP" altLang="en-US" sz="2000" b="1" dirty="0">
              <a:solidFill>
                <a:srgbClr val="0033CC"/>
              </a:solidFill>
            </a:endParaRPr>
          </a:p>
        </p:txBody>
      </p:sp>
      <p:sp>
        <p:nvSpPr>
          <p:cNvPr id="8" name="テキスト ボックス 7"/>
          <p:cNvSpPr txBox="1"/>
          <p:nvPr/>
        </p:nvSpPr>
        <p:spPr>
          <a:xfrm>
            <a:off x="5436096" y="4838839"/>
            <a:ext cx="1030692" cy="615553"/>
          </a:xfrm>
          <a:prstGeom prst="rect">
            <a:avLst/>
          </a:prstGeom>
          <a:solidFill>
            <a:schemeClr val="bg1"/>
          </a:solidFill>
        </p:spPr>
        <p:txBody>
          <a:bodyPr wrap="square" lIns="0" tIns="0" rIns="0" bIns="0" rtlCol="0">
            <a:spAutoFit/>
          </a:bodyPr>
          <a:lstStyle/>
          <a:p>
            <a:pPr algn="ctr"/>
            <a:r>
              <a:rPr lang="ja-JP" altLang="en-US" sz="2000" b="1" dirty="0" smtClean="0">
                <a:solidFill>
                  <a:srgbClr val="0033CC"/>
                </a:solidFill>
              </a:rPr>
              <a:t>貪食作用の障害</a:t>
            </a:r>
            <a:endParaRPr kumimoji="1" lang="ja-JP" altLang="en-US" sz="2000" b="1" dirty="0">
              <a:solidFill>
                <a:srgbClr val="0033CC"/>
              </a:solidFill>
            </a:endParaRPr>
          </a:p>
        </p:txBody>
      </p:sp>
      <p:sp>
        <p:nvSpPr>
          <p:cNvPr id="9" name="テキスト ボックス 8"/>
          <p:cNvSpPr txBox="1"/>
          <p:nvPr/>
        </p:nvSpPr>
        <p:spPr>
          <a:xfrm>
            <a:off x="6886230" y="4066372"/>
            <a:ext cx="1201919" cy="615553"/>
          </a:xfrm>
          <a:prstGeom prst="rect">
            <a:avLst/>
          </a:prstGeom>
          <a:solidFill>
            <a:schemeClr val="bg1"/>
          </a:solidFill>
        </p:spPr>
        <p:txBody>
          <a:bodyPr wrap="square" lIns="0" tIns="0" rIns="0" bIns="0" rtlCol="0">
            <a:spAutoFit/>
          </a:bodyPr>
          <a:lstStyle/>
          <a:p>
            <a:pPr algn="ctr"/>
            <a:r>
              <a:rPr lang="ja-JP" altLang="en-US" sz="2000" b="1" dirty="0" smtClean="0">
                <a:solidFill>
                  <a:srgbClr val="0033CC"/>
                </a:solidFill>
              </a:rPr>
              <a:t>生理活性</a:t>
            </a:r>
            <a:endParaRPr lang="en-US" altLang="ja-JP" sz="2000" b="1" dirty="0" smtClean="0">
              <a:solidFill>
                <a:srgbClr val="0033CC"/>
              </a:solidFill>
            </a:endParaRPr>
          </a:p>
          <a:p>
            <a:pPr algn="ctr"/>
            <a:r>
              <a:rPr lang="ja-JP" altLang="en-US" sz="2000" b="1" dirty="0" smtClean="0">
                <a:solidFill>
                  <a:srgbClr val="0033CC"/>
                </a:solidFill>
              </a:rPr>
              <a:t>物質放出</a:t>
            </a:r>
            <a:endParaRPr kumimoji="1" lang="ja-JP" altLang="en-US" sz="2000" b="1" dirty="0">
              <a:solidFill>
                <a:srgbClr val="0033CC"/>
              </a:solidFill>
            </a:endParaRPr>
          </a:p>
        </p:txBody>
      </p:sp>
      <p:sp>
        <p:nvSpPr>
          <p:cNvPr id="10" name="テキスト ボックス 9"/>
          <p:cNvSpPr txBox="1"/>
          <p:nvPr/>
        </p:nvSpPr>
        <p:spPr>
          <a:xfrm>
            <a:off x="7968721" y="4411543"/>
            <a:ext cx="1077740" cy="615553"/>
          </a:xfrm>
          <a:prstGeom prst="rect">
            <a:avLst/>
          </a:prstGeom>
          <a:solidFill>
            <a:schemeClr val="bg1"/>
          </a:solidFill>
        </p:spPr>
        <p:txBody>
          <a:bodyPr wrap="square" lIns="0" tIns="0" rIns="0" bIns="0" rtlCol="0">
            <a:spAutoFit/>
          </a:bodyPr>
          <a:lstStyle/>
          <a:p>
            <a:pPr algn="ctr"/>
            <a:r>
              <a:rPr kumimoji="1" lang="ja-JP" altLang="en-US" sz="2000" b="1" dirty="0" smtClean="0">
                <a:solidFill>
                  <a:srgbClr val="0033CC"/>
                </a:solidFill>
              </a:rPr>
              <a:t>上皮細胞壁の通過</a:t>
            </a:r>
            <a:endParaRPr kumimoji="1" lang="ja-JP" altLang="en-US" sz="2000" b="1" dirty="0">
              <a:solidFill>
                <a:srgbClr val="0033CC"/>
              </a:solidFill>
            </a:endParaRPr>
          </a:p>
        </p:txBody>
      </p:sp>
    </p:spTree>
    <p:extLst>
      <p:ext uri="{BB962C8B-B14F-4D97-AF65-F5344CB8AC3E}">
        <p14:creationId xmlns:p14="http://schemas.microsoft.com/office/powerpoint/2010/main" val="4048174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23528" y="332656"/>
            <a:ext cx="7029450" cy="720080"/>
          </a:xfrm>
        </p:spPr>
        <p:txBody>
          <a:bodyPr/>
          <a:lstStyle/>
          <a:p>
            <a:r>
              <a:rPr lang="ja-JP" altLang="en-US" sz="4400" dirty="0">
                <a:effectLst>
                  <a:outerShdw blurRad="38100" dist="38100" dir="2700000" algn="tl">
                    <a:srgbClr val="000000">
                      <a:alpha val="43137"/>
                    </a:srgbClr>
                  </a:outerShdw>
                </a:effectLst>
              </a:rPr>
              <a:t>微小</a:t>
            </a:r>
            <a:r>
              <a:rPr lang="ja-JP" altLang="en-US" sz="4400" dirty="0" smtClean="0">
                <a:effectLst>
                  <a:outerShdw blurRad="38100" dist="38100" dir="2700000" algn="tl">
                    <a:srgbClr val="000000">
                      <a:alpha val="43137"/>
                    </a:srgbClr>
                  </a:outerShdw>
                </a:effectLst>
              </a:rPr>
              <a:t>粒子</a:t>
            </a:r>
            <a:r>
              <a:rPr lang="en-US" altLang="ja-JP" sz="4400" dirty="0" smtClean="0">
                <a:effectLst>
                  <a:outerShdw blurRad="38100" dist="38100" dir="2700000" algn="tl">
                    <a:srgbClr val="000000">
                      <a:alpha val="43137"/>
                    </a:srgbClr>
                  </a:outerShdw>
                </a:effectLst>
              </a:rPr>
              <a:t>(PM</a:t>
            </a:r>
            <a:r>
              <a:rPr lang="en-US" altLang="ja-JP" sz="4400" baseline="-25000" dirty="0" smtClean="0">
                <a:effectLst>
                  <a:outerShdw blurRad="38100" dist="38100" dir="2700000" algn="tl">
                    <a:srgbClr val="000000">
                      <a:alpha val="43137"/>
                    </a:srgbClr>
                  </a:outerShdw>
                </a:effectLst>
              </a:rPr>
              <a:t>2.5</a:t>
            </a:r>
            <a:r>
              <a:rPr lang="en-US" altLang="ja-JP" sz="4400" dirty="0" smtClean="0">
                <a:effectLst>
                  <a:outerShdw blurRad="38100" dist="38100" dir="2700000" algn="tl">
                    <a:srgbClr val="000000">
                      <a:alpha val="43137"/>
                    </a:srgbClr>
                  </a:outerShdw>
                </a:effectLst>
              </a:rPr>
              <a:t>)</a:t>
            </a:r>
            <a:r>
              <a:rPr lang="ja-JP" altLang="en-US" sz="4400" dirty="0" smtClean="0">
                <a:effectLst>
                  <a:outerShdw blurRad="38100" dist="38100" dir="2700000" algn="tl">
                    <a:srgbClr val="000000">
                      <a:alpha val="43137"/>
                    </a:srgbClr>
                  </a:outerShdw>
                </a:effectLst>
              </a:rPr>
              <a:t>の</a:t>
            </a:r>
            <a:r>
              <a:rPr lang="ja-JP" altLang="en-US" sz="4400" dirty="0">
                <a:effectLst>
                  <a:outerShdw blurRad="38100" dist="38100" dir="2700000" algn="tl">
                    <a:srgbClr val="000000">
                      <a:alpha val="43137"/>
                    </a:srgbClr>
                  </a:outerShdw>
                </a:effectLst>
              </a:rPr>
              <a:t>健康影響</a:t>
            </a:r>
          </a:p>
        </p:txBody>
      </p:sp>
      <p:sp>
        <p:nvSpPr>
          <p:cNvPr id="342019" name="Rectangle 3"/>
          <p:cNvSpPr>
            <a:spLocks noGrp="1" noChangeArrowheads="1"/>
          </p:cNvSpPr>
          <p:nvPr>
            <p:ph type="body" idx="1"/>
          </p:nvPr>
        </p:nvSpPr>
        <p:spPr>
          <a:xfrm>
            <a:off x="295392" y="1489358"/>
            <a:ext cx="4104456" cy="4680520"/>
          </a:xfrm>
        </p:spPr>
        <p:txBody>
          <a:bodyPr/>
          <a:lstStyle/>
          <a:p>
            <a:pPr>
              <a:lnSpc>
                <a:spcPct val="114000"/>
              </a:lnSpc>
              <a:spcBef>
                <a:spcPts val="1200"/>
              </a:spcBef>
            </a:pPr>
            <a:r>
              <a:rPr lang="ja-JP" altLang="ja-JP" sz="2800" dirty="0" smtClean="0"/>
              <a:t>米国</a:t>
            </a:r>
            <a:r>
              <a:rPr lang="ja-JP" altLang="ja-JP" sz="2800" dirty="0"/>
              <a:t>東部</a:t>
            </a:r>
            <a:r>
              <a:rPr lang="en-US" altLang="ja-JP" sz="2800" dirty="0"/>
              <a:t>6</a:t>
            </a:r>
            <a:r>
              <a:rPr lang="ja-JP" altLang="ja-JP" sz="2800" dirty="0"/>
              <a:t>都市の住民約</a:t>
            </a:r>
            <a:r>
              <a:rPr lang="en-US" altLang="ja-JP" sz="2800" dirty="0"/>
              <a:t>8,000</a:t>
            </a:r>
            <a:r>
              <a:rPr lang="ja-JP" altLang="ja-JP" sz="2800" dirty="0"/>
              <a:t>人を</a:t>
            </a:r>
            <a:r>
              <a:rPr lang="en-US" altLang="ja-JP" sz="2800" dirty="0"/>
              <a:t>14</a:t>
            </a:r>
            <a:r>
              <a:rPr lang="ja-JP" altLang="ja-JP" sz="2800" dirty="0"/>
              <a:t>～</a:t>
            </a:r>
            <a:r>
              <a:rPr lang="en-US" altLang="ja-JP" sz="2800" dirty="0"/>
              <a:t>16</a:t>
            </a:r>
            <a:r>
              <a:rPr lang="ja-JP" altLang="ja-JP" sz="2800" dirty="0" smtClean="0"/>
              <a:t>年</a:t>
            </a:r>
            <a:r>
              <a:rPr lang="ja-JP" altLang="en-US" sz="2800" dirty="0" smtClean="0"/>
              <a:t>にわたって</a:t>
            </a:r>
            <a:r>
              <a:rPr lang="ja-JP" altLang="ja-JP" sz="2800" dirty="0" smtClean="0"/>
              <a:t>追跡</a:t>
            </a:r>
            <a:r>
              <a:rPr lang="ja-JP" altLang="en-US" sz="2800" dirty="0" smtClean="0"/>
              <a:t>調査</a:t>
            </a:r>
            <a:endParaRPr lang="en-US" altLang="ja-JP" sz="2800" dirty="0" smtClean="0"/>
          </a:p>
          <a:p>
            <a:pPr>
              <a:lnSpc>
                <a:spcPct val="114000"/>
              </a:lnSpc>
              <a:spcBef>
                <a:spcPts val="1200"/>
              </a:spcBef>
            </a:pPr>
            <a:r>
              <a:rPr lang="ja-JP" altLang="en-US" sz="2800" dirty="0" smtClean="0"/>
              <a:t>年齢</a:t>
            </a:r>
            <a:r>
              <a:rPr lang="ja-JP" altLang="en-US" sz="2800" dirty="0"/>
              <a:t>、</a:t>
            </a:r>
            <a:r>
              <a:rPr lang="ja-JP" altLang="ja-JP" sz="2800" dirty="0" smtClean="0"/>
              <a:t>性</a:t>
            </a:r>
            <a:r>
              <a:rPr lang="ja-JP" altLang="ja-JP" sz="2800" dirty="0"/>
              <a:t>、喫煙、職業等を調整した死亡率</a:t>
            </a:r>
            <a:r>
              <a:rPr lang="ja-JP" altLang="ja-JP" sz="2800" dirty="0" smtClean="0"/>
              <a:t>は</a:t>
            </a:r>
            <a:r>
              <a:rPr lang="ja-JP" altLang="en-US" sz="2800" dirty="0" smtClean="0"/>
              <a:t>、</a:t>
            </a:r>
            <a:r>
              <a:rPr lang="ja-JP" altLang="ja-JP" sz="2800" dirty="0" smtClean="0"/>
              <a:t>大気</a:t>
            </a:r>
            <a:r>
              <a:rPr lang="ja-JP" altLang="ja-JP" sz="2800" dirty="0"/>
              <a:t>汚染レベルの高い都市ほど高く、各都市の</a:t>
            </a:r>
            <a:r>
              <a:rPr lang="en-US" altLang="ja-JP" sz="2800" dirty="0"/>
              <a:t>PM</a:t>
            </a:r>
            <a:r>
              <a:rPr lang="en-US" altLang="ja-JP" sz="2800" baseline="-25000" dirty="0"/>
              <a:t>2.5</a:t>
            </a:r>
            <a:r>
              <a:rPr lang="ja-JP" altLang="ja-JP" sz="2800" dirty="0"/>
              <a:t>濃度との間に強い関連が</a:t>
            </a:r>
            <a:r>
              <a:rPr lang="ja-JP" altLang="ja-JP" sz="2800" dirty="0" smtClean="0"/>
              <a:t>認められ</a:t>
            </a:r>
            <a:r>
              <a:rPr lang="ja-JP" altLang="en-US" sz="2800" dirty="0" smtClean="0"/>
              <a:t>た。</a:t>
            </a:r>
            <a:endParaRPr lang="en-US" altLang="ja-JP" sz="2800" dirty="0" smtClean="0"/>
          </a:p>
          <a:p>
            <a:pPr marL="0" indent="0" algn="r">
              <a:lnSpc>
                <a:spcPct val="114000"/>
              </a:lnSpc>
              <a:spcBef>
                <a:spcPts val="1200"/>
              </a:spcBef>
              <a:buNone/>
            </a:pPr>
            <a:endParaRPr lang="en-US" altLang="ja-JP" sz="2800" dirty="0" smtClean="0"/>
          </a:p>
        </p:txBody>
      </p:sp>
      <p:pic>
        <p:nvPicPr>
          <p:cNvPr id="144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614" y="1677746"/>
            <a:ext cx="4248472" cy="380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2782343" y="6429521"/>
            <a:ext cx="6297811" cy="374974"/>
          </a:xfrm>
          <a:prstGeom prst="rect">
            <a:avLst/>
          </a:prstGeom>
        </p:spPr>
        <p:txBody>
          <a:bodyPr wrap="square">
            <a:spAutoFit/>
          </a:bodyPr>
          <a:lstStyle/>
          <a:p>
            <a:pPr marL="0" indent="0" algn="r">
              <a:lnSpc>
                <a:spcPct val="110000"/>
              </a:lnSpc>
              <a:spcBef>
                <a:spcPts val="1200"/>
              </a:spcBef>
              <a:buNone/>
            </a:pPr>
            <a:r>
              <a:rPr lang="en-US" altLang="ja-JP" dirty="0">
                <a:latin typeface="Times New Roman" panose="02020603050405020304" pitchFamily="18" charset="0"/>
                <a:cs typeface="Times New Roman" panose="02020603050405020304" pitchFamily="18" charset="0"/>
              </a:rPr>
              <a:t>(Dockery DW, et al. N </a:t>
            </a:r>
            <a:r>
              <a:rPr lang="en-US" altLang="ja-JP" dirty="0" err="1">
                <a:latin typeface="Times New Roman" panose="02020603050405020304" pitchFamily="18" charset="0"/>
                <a:cs typeface="Times New Roman" panose="02020603050405020304" pitchFamily="18" charset="0"/>
              </a:rPr>
              <a:t>Engl</a:t>
            </a:r>
            <a:r>
              <a:rPr lang="en-US" altLang="ja-JP" dirty="0">
                <a:latin typeface="Times New Roman" panose="02020603050405020304" pitchFamily="18" charset="0"/>
                <a:cs typeface="Times New Roman" panose="02020603050405020304" pitchFamily="18" charset="0"/>
              </a:rPr>
              <a:t> J Med, 329: </a:t>
            </a:r>
            <a:r>
              <a:rPr lang="en-US" altLang="ja-JP" dirty="0" smtClean="0">
                <a:latin typeface="Times New Roman" panose="02020603050405020304" pitchFamily="18" charset="0"/>
                <a:cs typeface="Times New Roman" panose="02020603050405020304" pitchFamily="18" charset="0"/>
              </a:rPr>
              <a:t>1753-1759</a:t>
            </a:r>
            <a:r>
              <a:rPr lang="en-US" altLang="ja-JP" dirty="0">
                <a:latin typeface="Times New Roman" panose="02020603050405020304" pitchFamily="18" charset="0"/>
                <a:cs typeface="Times New Roman" panose="02020603050405020304" pitchFamily="18" charset="0"/>
              </a:rPr>
              <a:t>, 1993)</a:t>
            </a:r>
            <a:endParaRPr lang="ja-JP" altLang="en-US" dirty="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6107300" y="5382352"/>
            <a:ext cx="2226892" cy="400110"/>
          </a:xfrm>
          <a:prstGeom prst="rect">
            <a:avLst/>
          </a:prstGeom>
          <a:solidFill>
            <a:schemeClr val="bg1"/>
          </a:solidFill>
        </p:spPr>
        <p:txBody>
          <a:bodyPr wrap="none" rtlCol="0">
            <a:spAutoFit/>
          </a:bodyPr>
          <a:lstStyle/>
          <a:p>
            <a:r>
              <a:rPr kumimoji="1" lang="en-US" altLang="ja-JP" sz="2000" dirty="0" smtClean="0"/>
              <a:t>PM</a:t>
            </a:r>
            <a:r>
              <a:rPr kumimoji="1" lang="en-US" altLang="ja-JP" sz="2000" baseline="-25000" dirty="0" smtClean="0"/>
              <a:t>2.5</a:t>
            </a:r>
            <a:r>
              <a:rPr kumimoji="1" lang="ja-JP" altLang="en-US" sz="2000" dirty="0" smtClean="0"/>
              <a:t>濃度（</a:t>
            </a:r>
            <a:r>
              <a:rPr kumimoji="1" lang="en-US" altLang="ja-JP" sz="2000" dirty="0" smtClean="0">
                <a:latin typeface="ＭＳ Ｐゴシック"/>
                <a:ea typeface="ＭＳ Ｐゴシック"/>
              </a:rPr>
              <a:t>µg/m</a:t>
            </a:r>
            <a:r>
              <a:rPr kumimoji="1" lang="en-US" altLang="ja-JP" sz="2000" baseline="30000" dirty="0" smtClean="0">
                <a:latin typeface="ＭＳ Ｐゴシック"/>
                <a:ea typeface="ＭＳ Ｐゴシック"/>
              </a:rPr>
              <a:t>3</a:t>
            </a:r>
            <a:r>
              <a:rPr kumimoji="1" lang="ja-JP" altLang="en-US" sz="2000" dirty="0" smtClean="0"/>
              <a:t>）</a:t>
            </a:r>
            <a:endParaRPr kumimoji="1" lang="ja-JP" altLang="en-US" sz="2000" dirty="0"/>
          </a:p>
        </p:txBody>
      </p:sp>
      <p:sp>
        <p:nvSpPr>
          <p:cNvPr id="7" name="テキスト ボックス 6"/>
          <p:cNvSpPr txBox="1"/>
          <p:nvPr/>
        </p:nvSpPr>
        <p:spPr>
          <a:xfrm rot="16200000">
            <a:off x="4157677" y="3273950"/>
            <a:ext cx="954107" cy="400110"/>
          </a:xfrm>
          <a:prstGeom prst="rect">
            <a:avLst/>
          </a:prstGeom>
          <a:solidFill>
            <a:schemeClr val="bg1"/>
          </a:solidFill>
        </p:spPr>
        <p:txBody>
          <a:bodyPr wrap="none" rtlCol="0">
            <a:spAutoFit/>
          </a:bodyPr>
          <a:lstStyle/>
          <a:p>
            <a:r>
              <a:rPr lang="ja-JP" altLang="en-US" sz="2000" dirty="0" smtClean="0"/>
              <a:t>死亡比</a:t>
            </a:r>
            <a:endParaRPr kumimoji="1" lang="ja-JP" altLang="en-US" sz="2000" dirty="0"/>
          </a:p>
        </p:txBody>
      </p:sp>
    </p:spTree>
    <p:extLst>
      <p:ext uri="{BB962C8B-B14F-4D97-AF65-F5344CB8AC3E}">
        <p14:creationId xmlns:p14="http://schemas.microsoft.com/office/powerpoint/2010/main" val="217580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endParaRPr lang="ja-JP" altLang="en-US" smtClean="0"/>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95250"/>
            <a:ext cx="9037637" cy="659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コネクタ 4"/>
          <p:cNvCxnSpPr/>
          <p:nvPr/>
        </p:nvCxnSpPr>
        <p:spPr>
          <a:xfrm>
            <a:off x="188913" y="5260975"/>
            <a:ext cx="887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87325" y="5502275"/>
            <a:ext cx="4024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84511" y="3517596"/>
            <a:ext cx="887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88913" y="3775185"/>
            <a:ext cx="3879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203848" y="3298839"/>
            <a:ext cx="5857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95536" y="1417638"/>
            <a:ext cx="6768752" cy="1077218"/>
          </a:xfrm>
          <a:prstGeom prst="rect">
            <a:avLst/>
          </a:prstGeom>
          <a:solidFill>
            <a:schemeClr val="bg1"/>
          </a:solidFill>
        </p:spPr>
        <p:txBody>
          <a:bodyPr wrap="square" rtlCol="0">
            <a:spAutoFit/>
          </a:bodyPr>
          <a:lstStyle/>
          <a:p>
            <a:r>
              <a:rPr lang="ja-JP" altLang="en-US" sz="3200" dirty="0" smtClean="0">
                <a:solidFill>
                  <a:srgbClr val="FF0000"/>
                </a:solidFill>
              </a:rPr>
              <a:t>大気汚染、粒子状物質に発がん性がある（</a:t>
            </a:r>
            <a:r>
              <a:rPr lang="en-US" altLang="ja-JP" sz="3200" dirty="0" smtClean="0">
                <a:solidFill>
                  <a:srgbClr val="FF0000"/>
                </a:solidFill>
              </a:rPr>
              <a:t>Group 1</a:t>
            </a:r>
            <a:r>
              <a:rPr lang="ja-JP" altLang="en-US" sz="3200" dirty="0" smtClean="0">
                <a:solidFill>
                  <a:srgbClr val="FF0000"/>
                </a:solidFill>
              </a:rPr>
              <a:t>）</a:t>
            </a:r>
            <a:r>
              <a:rPr lang="ja-JP" altLang="en-US" sz="3200" dirty="0" smtClean="0"/>
              <a:t>と認定（</a:t>
            </a:r>
            <a:r>
              <a:rPr lang="en-US" altLang="ja-JP" sz="3200" dirty="0" smtClean="0"/>
              <a:t>2013</a:t>
            </a:r>
            <a:r>
              <a:rPr lang="ja-JP" altLang="en-US" sz="3200" dirty="0" smtClean="0"/>
              <a:t>年</a:t>
            </a:r>
            <a:r>
              <a:rPr lang="en-US" altLang="ja-JP" sz="3200" dirty="0" smtClean="0"/>
              <a:t>10</a:t>
            </a:r>
            <a:r>
              <a:rPr lang="ja-JP" altLang="en-US" sz="3200" dirty="0" smtClean="0"/>
              <a:t>月）。</a:t>
            </a:r>
            <a:endParaRPr kumimoji="1" lang="ja-JP" altLang="en-US" sz="3200" dirty="0"/>
          </a:p>
        </p:txBody>
      </p:sp>
      <p:sp>
        <p:nvSpPr>
          <p:cNvPr id="12" name="正方形/長方形 11"/>
          <p:cNvSpPr/>
          <p:nvPr/>
        </p:nvSpPr>
        <p:spPr>
          <a:xfrm>
            <a:off x="2843808" y="753458"/>
            <a:ext cx="4259499" cy="523220"/>
          </a:xfrm>
          <a:prstGeom prst="rect">
            <a:avLst/>
          </a:prstGeom>
        </p:spPr>
        <p:txBody>
          <a:bodyPr wrap="none">
            <a:spAutoFit/>
          </a:bodyPr>
          <a:lstStyle/>
          <a:p>
            <a:r>
              <a:rPr lang="ja-JP" altLang="en-US" sz="2800" dirty="0">
                <a:solidFill>
                  <a:srgbClr val="0070C0"/>
                </a:solidFill>
              </a:rPr>
              <a:t>国際がん研究機関（</a:t>
            </a:r>
            <a:r>
              <a:rPr lang="en-US" altLang="ja-JP" sz="2800" dirty="0">
                <a:solidFill>
                  <a:srgbClr val="0070C0"/>
                </a:solidFill>
              </a:rPr>
              <a:t>IARC</a:t>
            </a:r>
            <a:r>
              <a:rPr lang="ja-JP" altLang="en-US" sz="2800" dirty="0">
                <a:solidFill>
                  <a:srgbClr val="0070C0"/>
                </a:solidFill>
              </a:rPr>
              <a:t>）</a:t>
            </a:r>
          </a:p>
        </p:txBody>
      </p:sp>
    </p:spTree>
    <p:extLst>
      <p:ext uri="{BB962C8B-B14F-4D97-AF65-F5344CB8AC3E}">
        <p14:creationId xmlns:p14="http://schemas.microsoft.com/office/powerpoint/2010/main" val="244889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Network</Template>
  <TotalTime>0</TotalTime>
  <Words>4889</Words>
  <Application>Microsoft Office PowerPoint</Application>
  <PresentationFormat>画面に合わせる (4:3)</PresentationFormat>
  <Paragraphs>722</Paragraphs>
  <Slides>65</Slides>
  <Notes>39</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65</vt:i4>
      </vt:variant>
    </vt:vector>
  </HeadingPairs>
  <TitlesOfParts>
    <vt:vector size="79" baseType="lpstr">
      <vt:lpstr>Arial Unicode MS</vt:lpstr>
      <vt:lpstr>ＭＳ Ｐゴシック</vt:lpstr>
      <vt:lpstr>ＭＳ Ｐ明朝</vt:lpstr>
      <vt:lpstr>ＭＳ ゴシック</vt:lpstr>
      <vt:lpstr>ＭＳ 明朝</vt:lpstr>
      <vt:lpstr>Arial</vt:lpstr>
      <vt:lpstr>Calibri</vt:lpstr>
      <vt:lpstr>Century</vt:lpstr>
      <vt:lpstr>Garamond</vt:lpstr>
      <vt:lpstr>Symbol</vt:lpstr>
      <vt:lpstr>Times New Roman</vt:lpstr>
      <vt:lpstr>Wingdings</vt:lpstr>
      <vt:lpstr>Network</vt:lpstr>
      <vt:lpstr>グラフ</vt:lpstr>
      <vt:lpstr>PM2.5をはじめとする 大気汚染の健康影響</vt:lpstr>
      <vt:lpstr>本日お話しする主な内容</vt:lpstr>
      <vt:lpstr>ロンドンスモッグ事件</vt:lpstr>
      <vt:lpstr>粒子状物質の定義</vt:lpstr>
      <vt:lpstr>大気中粒子状物質の粒径分布</vt:lpstr>
      <vt:lpstr>粒子状物質の呼吸器への沈着</vt:lpstr>
      <vt:lpstr>粒子の大きさと呼吸器への沈着</vt:lpstr>
      <vt:lpstr>微小粒子(PM2.5)の健康影響</vt:lpstr>
      <vt:lpstr>PowerPoint プレゼンテーション</vt:lpstr>
      <vt:lpstr>国際がん研究機関の発がん性分類</vt:lpstr>
      <vt:lpstr>大気汚染の健康影響の程度</vt:lpstr>
      <vt:lpstr>微小粒子(PM2.5)の健康影響</vt:lpstr>
      <vt:lpstr>大気汚染物質の健康影響 に関する研究のデザイン</vt:lpstr>
      <vt:lpstr>PM2.5短期曝露と死亡の関連</vt:lpstr>
      <vt:lpstr>PM2.5短期曝露による死亡リスク</vt:lpstr>
      <vt:lpstr>呼吸器疾患による入院・救急受診</vt:lpstr>
      <vt:lpstr>肺機能の変化</vt:lpstr>
      <vt:lpstr>呼吸器症状の変化</vt:lpstr>
      <vt:lpstr>循環器疾患による入院・救急受診</vt:lpstr>
      <vt:lpstr>循環器系の所見との関連</vt:lpstr>
      <vt:lpstr>長期曝露の死亡への影響①</vt:lpstr>
      <vt:lpstr>微小粒子と死亡（全死因）との関連</vt:lpstr>
      <vt:lpstr>長期曝露の死亡への影響②</vt:lpstr>
      <vt:lpstr>長期曝露の死亡・疾患発症への影響</vt:lpstr>
      <vt:lpstr>南カリフォルニアの小児追跡研究</vt:lpstr>
      <vt:lpstr>１秒量（FEV1）の年間成長率 最高汚染地区と最低汚染地区の差(%)</vt:lpstr>
      <vt:lpstr>小児の肺機能の成長と大気汚染</vt:lpstr>
      <vt:lpstr>肺機能と喘息発症との関係</vt:lpstr>
      <vt:lpstr>PowerPoint プレゼンテーション</vt:lpstr>
      <vt:lpstr>微小粒子状物質曝露影響調査 </vt:lpstr>
      <vt:lpstr>環境省の健康影響調査結果の概要</vt:lpstr>
      <vt:lpstr>日死亡との関連</vt:lpstr>
      <vt:lpstr>ピークフロー値との関連</vt:lpstr>
      <vt:lpstr>ピークフロー値変化量</vt:lpstr>
      <vt:lpstr>ピークフロー値との関連（要約）</vt:lpstr>
      <vt:lpstr>長期曝露の呼吸器系への影響</vt:lpstr>
      <vt:lpstr>長期曝露の死亡への影響</vt:lpstr>
      <vt:lpstr>微小粒子状物質（PM2.5）の 喘息に与える短期的影響</vt:lpstr>
      <vt:lpstr>期間中のPM2.5濃度及び 喘鳴症状有症率の推移</vt:lpstr>
      <vt:lpstr>PM2.5濃度とPEF変化との関連</vt:lpstr>
      <vt:lpstr>PM2.5濃度と喘鳴との関連</vt:lpstr>
      <vt:lpstr>「中国における都市大気汚染による健康影響と予防対策に関する国際共同研究」 （国立環境研究所特別研究：2000～2004年度）</vt:lpstr>
      <vt:lpstr>調査対象の３都市</vt:lpstr>
      <vt:lpstr>各都市の大気中粒子状物質濃度</vt:lpstr>
      <vt:lpstr>粒子状物質の家屋内外及び個人曝露濃度（瀋陽、2002年）</vt:lpstr>
      <vt:lpstr>大気中PM2.1濃度とFEV1との関連</vt:lpstr>
      <vt:lpstr>家屋内外と近傍測定局のPM10濃度</vt:lpstr>
      <vt:lpstr>北京の大気汚染と小児の気道炎症</vt:lpstr>
      <vt:lpstr>PM2.5に係る環境基準</vt:lpstr>
      <vt:lpstr>PowerPoint プレゼンテーション</vt:lpstr>
      <vt:lpstr>「暫定的な指針」を超える場合</vt:lpstr>
      <vt:lpstr>高感受性者に対する注意</vt:lpstr>
      <vt:lpstr>高濃度汚染時に注意すべきこと</vt:lpstr>
      <vt:lpstr>マスクの着用法</vt:lpstr>
      <vt:lpstr>屋内PM2.5濃度の推移</vt:lpstr>
      <vt:lpstr>家庭内喫煙とPM2.5濃度 （スコットランドの家屋における24時間平均濃度）</vt:lpstr>
      <vt:lpstr>家屋内PM2.5濃度（24時間平均） 屋内発生源別</vt:lpstr>
      <vt:lpstr>空気清浄機の使用</vt:lpstr>
      <vt:lpstr>PowerPoint プレゼンテーション</vt:lpstr>
      <vt:lpstr>日本におけるPM2.5濃度の推移</vt:lpstr>
      <vt:lpstr>PowerPoint プレゼンテーション</vt:lpstr>
      <vt:lpstr>気管支喘息発作による受診への影響</vt:lpstr>
      <vt:lpstr>PowerPoint プレゼンテーション</vt:lpstr>
      <vt:lpstr> 前日の大気汚染濃度との関連 （複数汚染物質モデルの解析結果）</vt:lpstr>
      <vt:lpstr>おわりに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2006-09-15T09:36:08Z</dcterms:created>
  <dcterms:modified xsi:type="dcterms:W3CDTF">2015-01-19T10:51:50Z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TC011182171041</vt:lpwstr>
  </property>
</Properties>
</file>