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5" r:id="rId6"/>
    <p:sldId id="268" r:id="rId7"/>
    <p:sldId id="266" r:id="rId8"/>
    <p:sldId id="267" r:id="rId9"/>
  </p:sldIdLst>
  <p:sldSz cx="6858000" cy="9144000" type="screen4x3"/>
  <p:notesSz cx="6858000" cy="9710738"/>
  <p:defaultTextStyle>
    <a:defPPr>
      <a:defRPr lang="ja-JP"/>
    </a:defPPr>
    <a:lvl1pPr algn="l" rtl="0" fontAlgn="base">
      <a:spcBef>
        <a:spcPct val="0"/>
      </a:spcBef>
      <a:spcAft>
        <a:spcPct val="0"/>
      </a:spcAft>
      <a:defRPr kumimoji="1"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umimoji="1"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umimoji="1"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umimoji="1"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umimoji="1" kern="1200">
        <a:solidFill>
          <a:schemeClr val="tx1"/>
        </a:solidFill>
        <a:latin typeface="Arial" pitchFamily="34" charset="0"/>
        <a:ea typeface="宋体" pitchFamily="2" charset="-122"/>
        <a:cs typeface="+mn-cs"/>
      </a:defRPr>
    </a:lvl5pPr>
    <a:lvl6pPr marL="2286000" algn="l" defTabSz="914400" rtl="0" eaLnBrk="1" latinLnBrk="0" hangingPunct="1">
      <a:defRPr kumimoji="1" kern="1200">
        <a:solidFill>
          <a:schemeClr val="tx1"/>
        </a:solidFill>
        <a:latin typeface="Arial" pitchFamily="34" charset="0"/>
        <a:ea typeface="宋体" pitchFamily="2" charset="-122"/>
        <a:cs typeface="+mn-cs"/>
      </a:defRPr>
    </a:lvl6pPr>
    <a:lvl7pPr marL="2743200" algn="l" defTabSz="914400" rtl="0" eaLnBrk="1" latinLnBrk="0" hangingPunct="1">
      <a:defRPr kumimoji="1" kern="1200">
        <a:solidFill>
          <a:schemeClr val="tx1"/>
        </a:solidFill>
        <a:latin typeface="Arial" pitchFamily="34" charset="0"/>
        <a:ea typeface="宋体" pitchFamily="2" charset="-122"/>
        <a:cs typeface="+mn-cs"/>
      </a:defRPr>
    </a:lvl7pPr>
    <a:lvl8pPr marL="3200400" algn="l" defTabSz="914400" rtl="0" eaLnBrk="1" latinLnBrk="0" hangingPunct="1">
      <a:defRPr kumimoji="1" kern="1200">
        <a:solidFill>
          <a:schemeClr val="tx1"/>
        </a:solidFill>
        <a:latin typeface="Arial" pitchFamily="34" charset="0"/>
        <a:ea typeface="宋体" pitchFamily="2" charset="-122"/>
        <a:cs typeface="+mn-cs"/>
      </a:defRPr>
    </a:lvl8pPr>
    <a:lvl9pPr marL="3657600" algn="l" defTabSz="914400" rtl="0" eaLnBrk="1" latinLnBrk="0" hangingPunct="1">
      <a:defRPr kumimoji="1"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782" autoAdjust="0"/>
  </p:normalViewPr>
  <p:slideViewPr>
    <p:cSldViewPr>
      <p:cViewPr varScale="1">
        <p:scale>
          <a:sx n="76" d="100"/>
          <a:sy n="76" d="100"/>
        </p:scale>
        <p:origin x="-2616"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87F95C-B10A-4052-8D58-0742CA807187}" type="datetimeFigureOut">
              <a:rPr lang="ja-JP" altLang="en-US"/>
              <a:pPr>
                <a:defRPr/>
              </a:pPr>
              <a:t>2011/12/26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CA48CE5-4953-43C1-B16C-A6011F3C17DC}"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A615D8B-0E8C-43A7-977A-A639BDEF9CFA}" type="datetimeFigureOut">
              <a:rPr lang="ja-JP" altLang="en-US"/>
              <a:pPr>
                <a:defRPr/>
              </a:pPr>
              <a:t>2011/12/26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C3E9498-EA98-44B7-91A7-DDF9149245B4}"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E2A99A98-2474-4AFA-A309-036BDE62D73D}" type="datetimeFigureOut">
              <a:rPr lang="ja-JP" altLang="en-US"/>
              <a:pPr>
                <a:defRPr/>
              </a:pPr>
              <a:t>2011/12/26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5C624DB-C492-4E2A-BDC6-C11ED578F647}"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B43C3D3-80C7-490F-8753-C5CD91337F47}" type="datetimeFigureOut">
              <a:rPr lang="ja-JP" altLang="en-US"/>
              <a:pPr>
                <a:defRPr/>
              </a:pPr>
              <a:t>2011/12/26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DB64BEC-A653-4AD2-A9BD-A741D6C630EF}"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8F409CB-3E30-430E-90A0-20D6D44CC068}" type="datetimeFigureOut">
              <a:rPr lang="ja-JP" altLang="en-US"/>
              <a:pPr>
                <a:defRPr/>
              </a:pPr>
              <a:t>2011/12/26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B2FABBD-1FDB-4831-8DEB-748CF21484EB}"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8F0B5FCF-8247-49A2-BFD0-606B2CEBC445}" type="datetimeFigureOut">
              <a:rPr lang="ja-JP" altLang="en-US"/>
              <a:pPr>
                <a:defRPr/>
              </a:pPr>
              <a:t>2011/12/26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109C3A1-D414-4944-A4F2-2760258E5E30}"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9CE43807-4B6B-4715-9FC0-E1AAD6C69AAB}" type="datetimeFigureOut">
              <a:rPr lang="ja-JP" altLang="en-US"/>
              <a:pPr>
                <a:defRPr/>
              </a:pPr>
              <a:t>2011/12/26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B779E084-8CFD-43CB-B009-720574B006B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28159CA1-9EB9-437B-98B6-225D28D44BB6}" type="datetimeFigureOut">
              <a:rPr lang="ja-JP" altLang="en-US"/>
              <a:pPr>
                <a:defRPr/>
              </a:pPr>
              <a:t>2011/12/26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4BB6DE6-E445-43BC-BF0F-B4266C5F5496}"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4511209-457D-4252-A9C3-F2EEB9A427F2}" type="datetimeFigureOut">
              <a:rPr lang="ja-JP" altLang="en-US"/>
              <a:pPr>
                <a:defRPr/>
              </a:pPr>
              <a:t>2011/12/26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BB80434-D9B4-479A-91A9-873900C89385}"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1B0B9B0-B008-4779-8B99-07F7BCE0ED7C}" type="datetimeFigureOut">
              <a:rPr lang="ja-JP" altLang="en-US"/>
              <a:pPr>
                <a:defRPr/>
              </a:pPr>
              <a:t>2011/12/26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F1AE20-DD0D-4972-838B-DFECFAB9DACA}"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A0AFF53-179C-4A80-A7B6-44537EE61FB2}" type="datetimeFigureOut">
              <a:rPr lang="ja-JP" altLang="en-US"/>
              <a:pPr>
                <a:defRPr/>
              </a:pPr>
              <a:t>2011/12/26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8C1CEC8-7E76-4EA5-815F-F598D765447A}"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2A1D134-C31D-4E11-AEC7-2C9FB73578F8}" type="datetimeFigureOut">
              <a:rPr lang="ja-JP" altLang="en-US"/>
              <a:pPr>
                <a:defRPr/>
              </a:pPr>
              <a:t>2011/12/26</a:t>
            </a:fld>
            <a:endParaRPr lang="ja-JP" altLang="en-US"/>
          </a:p>
        </p:txBody>
      </p:sp>
      <p:sp>
        <p:nvSpPr>
          <p:cNvPr id="5" name="フッター プレースホルダ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DCAE3318-63EA-4530-AE81-DCBD2306E40A}"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pitchFamily="50" charset="-128"/>
        </a:defRPr>
      </a:lvl2pPr>
      <a:lvl3pPr algn="ctr" rtl="0" fontAlgn="base">
        <a:spcBef>
          <a:spcPct val="0"/>
        </a:spcBef>
        <a:spcAft>
          <a:spcPct val="0"/>
        </a:spcAft>
        <a:defRPr kumimoji="1" sz="4400">
          <a:solidFill>
            <a:schemeClr val="tx1"/>
          </a:solidFill>
          <a:latin typeface="Calibri" pitchFamily="34" charset="0"/>
          <a:ea typeface="ＭＳ Ｐゴシック" pitchFamily="50" charset="-128"/>
        </a:defRPr>
      </a:lvl3pPr>
      <a:lvl4pPr algn="ctr" rtl="0" fontAlgn="base">
        <a:spcBef>
          <a:spcPct val="0"/>
        </a:spcBef>
        <a:spcAft>
          <a:spcPct val="0"/>
        </a:spcAft>
        <a:defRPr kumimoji="1" sz="4400">
          <a:solidFill>
            <a:schemeClr val="tx1"/>
          </a:solidFill>
          <a:latin typeface="Calibri" pitchFamily="34" charset="0"/>
          <a:ea typeface="ＭＳ Ｐゴシック" pitchFamily="50" charset="-128"/>
        </a:defRPr>
      </a:lvl4pPr>
      <a:lvl5pPr algn="ctr" rtl="0" fontAlgn="base">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fontAlgn="base">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3663" y="34925"/>
            <a:ext cx="6670675" cy="1296988"/>
          </a:xfrm>
          <a:prstGeom prst="bevel">
            <a:avLst>
              <a:gd name="adj" fmla="val 9854"/>
            </a:avLst>
          </a:prstGeom>
        </p:spPr>
        <p:style>
          <a:lnRef idx="1">
            <a:schemeClr val="accent3"/>
          </a:lnRef>
          <a:fillRef idx="2">
            <a:schemeClr val="accent3"/>
          </a:fillRef>
          <a:effectRef idx="1">
            <a:schemeClr val="accent3"/>
          </a:effectRef>
          <a:fontRef idx="minor">
            <a:schemeClr val="dk1"/>
          </a:fontRef>
        </p:style>
        <p:txBody>
          <a:bodyPr>
            <a:noAutofit/>
          </a:bodyPr>
          <a:lstStyle/>
          <a:p>
            <a:r>
              <a:rPr lang="zh-CN" altLang="en-US" sz="2000" b="1" dirty="0" smtClean="0">
                <a:solidFill>
                  <a:srgbClr val="000000"/>
                </a:solidFill>
                <a:latin typeface="宋体" pitchFamily="2" charset="-122"/>
              </a:rPr>
              <a:t>面向日中邦交正常化</a:t>
            </a:r>
            <a:r>
              <a:rPr lang="en-US" altLang="zh-CN" sz="2000" b="1" dirty="0" smtClean="0">
                <a:solidFill>
                  <a:srgbClr val="000000"/>
                </a:solidFill>
                <a:latin typeface="宋体" pitchFamily="2" charset="-122"/>
              </a:rPr>
              <a:t>40</a:t>
            </a:r>
            <a:r>
              <a:rPr lang="zh-CN" altLang="en-US" sz="2000" b="1" dirty="0" smtClean="0">
                <a:solidFill>
                  <a:srgbClr val="000000"/>
                </a:solidFill>
                <a:latin typeface="宋体" pitchFamily="2" charset="-122"/>
              </a:rPr>
              <a:t>周年、</a:t>
            </a:r>
            <a:r>
              <a:rPr lang="en-US" altLang="ja-JP" sz="2000" b="1" dirty="0" smtClean="0">
                <a:solidFill>
                  <a:srgbClr val="000000"/>
                </a:solidFill>
                <a:latin typeface="ＭＳ Ｐゴシック" pitchFamily="50" charset="-128"/>
              </a:rPr>
              <a:t/>
            </a:r>
            <a:br>
              <a:rPr lang="en-US" altLang="ja-JP" sz="2000" b="1" dirty="0" smtClean="0">
                <a:solidFill>
                  <a:srgbClr val="000000"/>
                </a:solidFill>
                <a:latin typeface="ＭＳ Ｐゴシック" pitchFamily="50" charset="-128"/>
              </a:rPr>
            </a:br>
            <a:r>
              <a:rPr lang="zh-CN" altLang="en-US" sz="2000" b="1" dirty="0" smtClean="0">
                <a:solidFill>
                  <a:srgbClr val="000000"/>
                </a:solidFill>
                <a:latin typeface="宋体" pitchFamily="2" charset="-122"/>
              </a:rPr>
              <a:t>进一步深化“战略互惠关系</a:t>
            </a:r>
            <a:r>
              <a:rPr lang="zh-CN" altLang="en-US" sz="2000" b="1" dirty="0" smtClean="0">
                <a:solidFill>
                  <a:srgbClr val="000000"/>
                </a:solidFill>
                <a:latin typeface="宋体" pitchFamily="2" charset="-122"/>
              </a:rPr>
              <a:t>”的</a:t>
            </a:r>
            <a:r>
              <a:rPr lang="en-US" altLang="ja-JP" sz="2000" b="1" dirty="0" smtClean="0">
                <a:solidFill>
                  <a:srgbClr val="000000"/>
                </a:solidFill>
                <a:latin typeface="ＭＳ Ｐゴシック" pitchFamily="50" charset="-128"/>
              </a:rPr>
              <a:t/>
            </a:r>
            <a:br>
              <a:rPr lang="en-US" altLang="ja-JP" sz="2000" b="1" dirty="0" smtClean="0">
                <a:solidFill>
                  <a:srgbClr val="000000"/>
                </a:solidFill>
                <a:latin typeface="ＭＳ Ｐゴシック" pitchFamily="50" charset="-128"/>
              </a:rPr>
            </a:br>
            <a:r>
              <a:rPr lang="en-US" altLang="ja-JP" sz="2000" b="1" dirty="0" smtClean="0">
                <a:solidFill>
                  <a:srgbClr val="000000"/>
                </a:solidFill>
                <a:latin typeface="ＭＳ Ｐゴシック" pitchFamily="50" charset="-128"/>
              </a:rPr>
              <a:t>6</a:t>
            </a:r>
            <a:r>
              <a:rPr lang="zh-CN" altLang="en-US" sz="2000" b="1" dirty="0" smtClean="0">
                <a:solidFill>
                  <a:srgbClr val="000000"/>
                </a:solidFill>
                <a:latin typeface="宋体" pitchFamily="2" charset="-122"/>
              </a:rPr>
              <a:t>个倡议（情况说明书）</a:t>
            </a:r>
            <a:endParaRPr lang="ja-JP" altLang="en-US" sz="2000" b="1" dirty="0" smtClean="0">
              <a:solidFill>
                <a:srgbClr val="000000"/>
              </a:solidFill>
              <a:latin typeface="ＭＳ Ｐゴシック" pitchFamily="50" charset="-128"/>
            </a:endParaRPr>
          </a:p>
        </p:txBody>
      </p:sp>
      <p:sp>
        <p:nvSpPr>
          <p:cNvPr id="6" name="テキスト ボックス 5"/>
          <p:cNvSpPr txBox="1"/>
          <p:nvPr/>
        </p:nvSpPr>
        <p:spPr>
          <a:xfrm>
            <a:off x="188913" y="2565400"/>
            <a:ext cx="6408737" cy="715089"/>
          </a:xfrm>
          <a:prstGeom prst="roundRect">
            <a:avLst/>
          </a:prstGeom>
          <a:ln w="38100"/>
        </p:spPr>
        <p:style>
          <a:lnRef idx="2">
            <a:schemeClr val="accent2"/>
          </a:lnRef>
          <a:fillRef idx="1">
            <a:schemeClr val="lt1"/>
          </a:fillRef>
          <a:effectRef idx="0">
            <a:schemeClr val="accent2"/>
          </a:effectRef>
          <a:fontRef idx="minor">
            <a:schemeClr val="dk1"/>
          </a:fontRef>
        </p:style>
        <p:txBody>
          <a:bodyPr>
            <a:spAutoFit/>
          </a:bodyPr>
          <a:lstStyle/>
          <a:p>
            <a:r>
              <a:rPr lang="en-US" altLang="ja-JP" b="1" u="sng" dirty="0">
                <a:solidFill>
                  <a:srgbClr val="000000"/>
                </a:solidFill>
                <a:latin typeface="宋体" pitchFamily="2" charset="-122"/>
                <a:ea typeface="宋体" pitchFamily="2" charset="-122"/>
              </a:rPr>
              <a:t>1   </a:t>
            </a:r>
            <a:r>
              <a:rPr lang="zh-CN" altLang="en-US" b="1" u="sng" dirty="0">
                <a:solidFill>
                  <a:srgbClr val="000000"/>
                </a:solidFill>
                <a:latin typeface="宋体" pitchFamily="2" charset="-122"/>
              </a:rPr>
              <a:t>增进政治互信</a:t>
            </a:r>
            <a:endParaRPr lang="en-US" altLang="ja-JP" b="1" u="sng" dirty="0">
              <a:solidFill>
                <a:srgbClr val="000000"/>
              </a:solidFill>
              <a:latin typeface="宋体" pitchFamily="2" charset="-122"/>
              <a:ea typeface="宋体" pitchFamily="2" charset="-122"/>
            </a:endParaRPr>
          </a:p>
          <a:p>
            <a:r>
              <a:rPr lang="ja-JP" altLang="en-US"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zh-CN" altLang="en-US" sz="1600" dirty="0">
                <a:solidFill>
                  <a:srgbClr val="000000"/>
                </a:solidFill>
                <a:latin typeface="宋体" pitchFamily="2" charset="-122"/>
              </a:rPr>
              <a:t>有关高层交流、北朝鲜局势，进行紧密的沟通与妥</a:t>
            </a:r>
            <a:r>
              <a:rPr lang="zh-CN" altLang="en-US" sz="1600" dirty="0" smtClean="0">
                <a:solidFill>
                  <a:srgbClr val="000000"/>
                </a:solidFill>
                <a:latin typeface="宋体" pitchFamily="2" charset="-122"/>
              </a:rPr>
              <a:t>善的对应等。</a:t>
            </a:r>
            <a:endParaRPr lang="en-US" altLang="ja-JP" sz="1600" dirty="0">
              <a:solidFill>
                <a:srgbClr val="000000"/>
              </a:solidFill>
              <a:latin typeface="宋体" pitchFamily="2" charset="-122"/>
              <a:ea typeface="宋体" pitchFamily="2" charset="-122"/>
            </a:endParaRPr>
          </a:p>
        </p:txBody>
      </p:sp>
      <p:sp>
        <p:nvSpPr>
          <p:cNvPr id="7" name="テキスト ボックス 6"/>
          <p:cNvSpPr txBox="1"/>
          <p:nvPr/>
        </p:nvSpPr>
        <p:spPr>
          <a:xfrm>
            <a:off x="188913" y="3781425"/>
            <a:ext cx="6408737" cy="952500"/>
          </a:xfrm>
          <a:prstGeom prst="roundRect">
            <a:avLst/>
          </a:prstGeom>
          <a:ln w="38100"/>
        </p:spPr>
        <p:style>
          <a:lnRef idx="2">
            <a:schemeClr val="accent6"/>
          </a:lnRef>
          <a:fillRef idx="1">
            <a:schemeClr val="lt1"/>
          </a:fillRef>
          <a:effectRef idx="0">
            <a:schemeClr val="accent6"/>
          </a:effectRef>
          <a:fontRef idx="minor">
            <a:schemeClr val="dk1"/>
          </a:fontRef>
        </p:style>
        <p:txBody>
          <a:bodyPr>
            <a:spAutoFit/>
          </a:bodyPr>
          <a:lstStyle/>
          <a:p>
            <a:pPr marL="533400" indent="-533400"/>
            <a:r>
              <a:rPr lang="en-US" altLang="ja-JP" b="1" u="sng" dirty="0">
                <a:solidFill>
                  <a:srgbClr val="000000"/>
                </a:solidFill>
                <a:latin typeface="宋体" pitchFamily="2" charset="-122"/>
                <a:ea typeface="宋体" pitchFamily="2" charset="-122"/>
              </a:rPr>
              <a:t>2</a:t>
            </a:r>
            <a:r>
              <a:rPr lang="ja-JP" altLang="en-US" b="1" u="sng" dirty="0">
                <a:solidFill>
                  <a:srgbClr val="000000"/>
                </a:solidFill>
                <a:latin typeface="宋体" pitchFamily="2" charset="-122"/>
                <a:ea typeface="宋体" pitchFamily="2" charset="-122"/>
              </a:rPr>
              <a:t>　</a:t>
            </a:r>
            <a:r>
              <a:rPr lang="zh-CN" altLang="en-US" b="1" u="sng" dirty="0">
                <a:solidFill>
                  <a:srgbClr val="000000"/>
                </a:solidFill>
                <a:latin typeface="宋体" pitchFamily="2" charset="-122"/>
              </a:rPr>
              <a:t>将东海作为“和平、合作、友好之海”，推进相互合作</a:t>
            </a:r>
            <a:endParaRPr lang="en-US" altLang="ja-JP" b="1" u="sng" dirty="0">
              <a:solidFill>
                <a:srgbClr val="000000"/>
              </a:solidFill>
              <a:latin typeface="宋体" pitchFamily="2" charset="-122"/>
              <a:ea typeface="宋体" pitchFamily="2" charset="-122"/>
            </a:endParaRPr>
          </a:p>
          <a:p>
            <a:pPr marL="533400" indent="-533400"/>
            <a:r>
              <a:rPr lang="ja-JP" altLang="en-US" sz="1600"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zh-CN" altLang="en-US" sz="1600" dirty="0" smtClean="0">
                <a:solidFill>
                  <a:srgbClr val="000000"/>
                </a:solidFill>
                <a:latin typeface="宋体" pitchFamily="2" charset="-122"/>
                <a:ea typeface="宋体" pitchFamily="2" charset="-122"/>
              </a:rPr>
              <a:t>就</a:t>
            </a:r>
            <a:r>
              <a:rPr lang="zh-CN" altLang="en-US" sz="1600" dirty="0" smtClean="0">
                <a:solidFill>
                  <a:srgbClr val="000000"/>
                </a:solidFill>
                <a:latin typeface="宋体" pitchFamily="2" charset="-122"/>
              </a:rPr>
              <a:t>启动</a:t>
            </a:r>
            <a:r>
              <a:rPr lang="zh-CN" altLang="en-US" sz="1600" dirty="0">
                <a:solidFill>
                  <a:srgbClr val="000000"/>
                </a:solidFill>
                <a:latin typeface="宋体" pitchFamily="2" charset="-122"/>
              </a:rPr>
              <a:t>“</a:t>
            </a:r>
            <a:r>
              <a:rPr lang="ja-JP" altLang="en-US" sz="1600" dirty="0" smtClean="0">
                <a:solidFill>
                  <a:srgbClr val="000000"/>
                </a:solidFill>
                <a:latin typeface="宋体" pitchFamily="2" charset="-122"/>
                <a:ea typeface="宋体" pitchFamily="2" charset="-122"/>
              </a:rPr>
              <a:t>日中</a:t>
            </a:r>
            <a:r>
              <a:rPr lang="zh-CN" altLang="en-US" sz="1600" dirty="0" smtClean="0">
                <a:solidFill>
                  <a:srgbClr val="000000"/>
                </a:solidFill>
                <a:latin typeface="宋体" pitchFamily="2" charset="-122"/>
                <a:ea typeface="宋体" pitchFamily="2" charset="-122"/>
              </a:rPr>
              <a:t>海洋事务高级别磋商</a:t>
            </a:r>
            <a:r>
              <a:rPr lang="zh-CN" altLang="en-US" sz="1600" dirty="0" smtClean="0">
                <a:solidFill>
                  <a:srgbClr val="000000"/>
                </a:solidFill>
                <a:latin typeface="宋体" pitchFamily="2" charset="-122"/>
              </a:rPr>
              <a:t>高级事务</a:t>
            </a:r>
            <a:r>
              <a:rPr lang="zh-CN" altLang="en-US" sz="1600" dirty="0">
                <a:solidFill>
                  <a:srgbClr val="000000"/>
                </a:solidFill>
                <a:latin typeface="宋体" pitchFamily="2" charset="-122"/>
              </a:rPr>
              <a:t>水平</a:t>
            </a:r>
            <a:r>
              <a:rPr lang="ja-JP" altLang="en-US" sz="1600" dirty="0">
                <a:solidFill>
                  <a:srgbClr val="000000"/>
                </a:solidFill>
                <a:latin typeface="宋体" pitchFamily="2" charset="-122"/>
                <a:ea typeface="宋体" pitchFamily="2" charset="-122"/>
              </a:rPr>
              <a:t>海洋协议</a:t>
            </a:r>
            <a:r>
              <a:rPr lang="zh-CN" altLang="en-US" sz="1600" dirty="0">
                <a:solidFill>
                  <a:srgbClr val="000000"/>
                </a:solidFill>
                <a:latin typeface="宋体" pitchFamily="2" charset="-122"/>
              </a:rPr>
              <a:t>”、日中海上搜救（</a:t>
            </a:r>
            <a:r>
              <a:rPr lang="en-US" altLang="zh-CN" sz="1600" dirty="0">
                <a:solidFill>
                  <a:srgbClr val="000000"/>
                </a:solidFill>
                <a:latin typeface="宋体" pitchFamily="2" charset="-122"/>
              </a:rPr>
              <a:t>SAR</a:t>
            </a:r>
            <a:r>
              <a:rPr lang="zh-CN" altLang="en-US" sz="1600" dirty="0">
                <a:solidFill>
                  <a:srgbClr val="000000"/>
                </a:solidFill>
                <a:latin typeface="宋体" pitchFamily="2" charset="-122"/>
              </a:rPr>
              <a:t>）协定达成原则</a:t>
            </a:r>
            <a:r>
              <a:rPr lang="zh-CN" altLang="en-US" sz="1600" dirty="0" smtClean="0">
                <a:solidFill>
                  <a:srgbClr val="000000"/>
                </a:solidFill>
                <a:latin typeface="宋体" pitchFamily="2" charset="-122"/>
              </a:rPr>
              <a:t>一致等。</a:t>
            </a:r>
            <a:endParaRPr lang="en-US" altLang="ja-JP" sz="1600" dirty="0">
              <a:solidFill>
                <a:srgbClr val="000000"/>
              </a:solidFill>
              <a:latin typeface="宋体" pitchFamily="2" charset="-122"/>
              <a:ea typeface="宋体" pitchFamily="2" charset="-122"/>
            </a:endParaRPr>
          </a:p>
        </p:txBody>
      </p:sp>
      <p:sp>
        <p:nvSpPr>
          <p:cNvPr id="8" name="テキスト ボックス 7"/>
          <p:cNvSpPr txBox="1"/>
          <p:nvPr/>
        </p:nvSpPr>
        <p:spPr>
          <a:xfrm>
            <a:off x="188913" y="5268913"/>
            <a:ext cx="6408737" cy="715962"/>
          </a:xfrm>
          <a:prstGeom prst="roundRect">
            <a:avLst/>
          </a:prstGeom>
          <a:ln w="38100">
            <a:solidFill>
              <a:srgbClr val="00B050"/>
            </a:solidFill>
          </a:ln>
        </p:spPr>
        <p:style>
          <a:lnRef idx="2">
            <a:schemeClr val="accent2"/>
          </a:lnRef>
          <a:fillRef idx="1">
            <a:schemeClr val="lt1"/>
          </a:fillRef>
          <a:effectRef idx="0">
            <a:schemeClr val="accent2"/>
          </a:effectRef>
          <a:fontRef idx="minor">
            <a:schemeClr val="dk1"/>
          </a:fontRef>
        </p:style>
        <p:txBody>
          <a:bodyPr>
            <a:spAutoFit/>
          </a:bodyPr>
          <a:lstStyle/>
          <a:p>
            <a:r>
              <a:rPr lang="en-US" altLang="ja-JP" b="1" u="sng" dirty="0">
                <a:solidFill>
                  <a:srgbClr val="000000"/>
                </a:solidFill>
                <a:latin typeface="宋体" pitchFamily="2" charset="-122"/>
                <a:ea typeface="宋体" pitchFamily="2" charset="-122"/>
              </a:rPr>
              <a:t>3</a:t>
            </a:r>
            <a:r>
              <a:rPr lang="ja-JP" altLang="en-US" b="1" u="sng" dirty="0">
                <a:solidFill>
                  <a:srgbClr val="000000"/>
                </a:solidFill>
                <a:latin typeface="宋体" pitchFamily="2" charset="-122"/>
                <a:ea typeface="宋体" pitchFamily="2" charset="-122"/>
              </a:rPr>
              <a:t>　</a:t>
            </a:r>
            <a:r>
              <a:rPr lang="zh-CN" altLang="en-US" b="1" u="sng" dirty="0">
                <a:solidFill>
                  <a:srgbClr val="000000"/>
                </a:solidFill>
                <a:latin typeface="宋体" pitchFamily="2" charset="-122"/>
              </a:rPr>
              <a:t>以东日本大地震为契机推进日中合作</a:t>
            </a:r>
            <a:endParaRPr lang="en-US" altLang="ja-JP" b="1" u="sng" dirty="0">
              <a:solidFill>
                <a:srgbClr val="000000"/>
              </a:solidFill>
              <a:latin typeface="宋体" pitchFamily="2" charset="-122"/>
              <a:ea typeface="宋体" pitchFamily="2" charset="-122"/>
            </a:endParaRPr>
          </a:p>
          <a:p>
            <a:r>
              <a:rPr lang="ja-JP" altLang="en-US"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zh-CN" altLang="en-US" sz="1600" dirty="0">
                <a:solidFill>
                  <a:srgbClr val="000000"/>
                </a:solidFill>
                <a:latin typeface="宋体" pitchFamily="2" charset="-122"/>
              </a:rPr>
              <a:t>“活力日本”</a:t>
            </a:r>
            <a:r>
              <a:rPr lang="zh-CN" altLang="en-US" sz="1600" dirty="0" smtClean="0">
                <a:solidFill>
                  <a:srgbClr val="000000"/>
                </a:solidFill>
                <a:latin typeface="宋体" pitchFamily="2" charset="-122"/>
              </a:rPr>
              <a:t>、放宽对</a:t>
            </a:r>
            <a:r>
              <a:rPr lang="zh-CN" altLang="en-US" sz="1600" dirty="0">
                <a:solidFill>
                  <a:srgbClr val="000000"/>
                </a:solidFill>
                <a:latin typeface="宋体" pitchFamily="2" charset="-122"/>
              </a:rPr>
              <a:t>日本食品</a:t>
            </a:r>
            <a:r>
              <a:rPr lang="zh-CN" altLang="en-US" sz="1600" dirty="0" smtClean="0">
                <a:solidFill>
                  <a:srgbClr val="000000"/>
                </a:solidFill>
                <a:latin typeface="宋体" pitchFamily="2" charset="-122"/>
              </a:rPr>
              <a:t>等的进口限制措施等。</a:t>
            </a:r>
            <a:endParaRPr lang="en-US" altLang="ja-JP" sz="1600" dirty="0">
              <a:solidFill>
                <a:srgbClr val="000000"/>
              </a:solidFill>
              <a:latin typeface="宋体" pitchFamily="2" charset="-122"/>
              <a:ea typeface="宋体" pitchFamily="2" charset="-122"/>
            </a:endParaRPr>
          </a:p>
        </p:txBody>
      </p:sp>
      <p:sp>
        <p:nvSpPr>
          <p:cNvPr id="9" name="テキスト ボックス 8"/>
          <p:cNvSpPr txBox="1"/>
          <p:nvPr/>
        </p:nvSpPr>
        <p:spPr>
          <a:xfrm>
            <a:off x="188913" y="6213475"/>
            <a:ext cx="6408737" cy="714375"/>
          </a:xfrm>
          <a:prstGeom prst="roundRect">
            <a:avLst/>
          </a:prstGeom>
          <a:ln w="38100">
            <a:solidFill>
              <a:schemeClr val="accent5"/>
            </a:solidFill>
          </a:ln>
        </p:spPr>
        <p:style>
          <a:lnRef idx="2">
            <a:schemeClr val="accent6"/>
          </a:lnRef>
          <a:fillRef idx="1">
            <a:schemeClr val="lt1"/>
          </a:fillRef>
          <a:effectRef idx="0">
            <a:schemeClr val="accent6"/>
          </a:effectRef>
          <a:fontRef idx="minor">
            <a:schemeClr val="dk1"/>
          </a:fontRef>
        </p:style>
        <p:txBody>
          <a:bodyPr>
            <a:spAutoFit/>
          </a:bodyPr>
          <a:lstStyle/>
          <a:p>
            <a:pPr marL="533400" indent="-533400"/>
            <a:r>
              <a:rPr lang="en-US" altLang="ja-JP" b="1" u="sng" dirty="0">
                <a:solidFill>
                  <a:srgbClr val="000000"/>
                </a:solidFill>
                <a:latin typeface="宋体" pitchFamily="2" charset="-122"/>
                <a:ea typeface="宋体" pitchFamily="2" charset="-122"/>
              </a:rPr>
              <a:t>4</a:t>
            </a:r>
            <a:r>
              <a:rPr lang="ja-JP" altLang="en-US" b="1" u="sng" dirty="0">
                <a:solidFill>
                  <a:srgbClr val="000000"/>
                </a:solidFill>
                <a:latin typeface="宋体" pitchFamily="2" charset="-122"/>
                <a:ea typeface="宋体" pitchFamily="2" charset="-122"/>
              </a:rPr>
              <a:t>　</a:t>
            </a:r>
            <a:r>
              <a:rPr lang="zh-CN" altLang="en-US" b="1" u="sng" dirty="0">
                <a:solidFill>
                  <a:srgbClr val="000000"/>
                </a:solidFill>
                <a:latin typeface="宋体" pitchFamily="2" charset="-122"/>
              </a:rPr>
              <a:t>互惠经济关系的升级</a:t>
            </a:r>
            <a:endParaRPr lang="en-US" altLang="ja-JP" b="1" u="sng" dirty="0">
              <a:solidFill>
                <a:srgbClr val="000000"/>
              </a:solidFill>
              <a:latin typeface="宋体" pitchFamily="2" charset="-122"/>
              <a:ea typeface="宋体" pitchFamily="2" charset="-122"/>
            </a:endParaRPr>
          </a:p>
          <a:p>
            <a:pPr marL="533400" indent="-533400"/>
            <a:r>
              <a:rPr lang="ja-JP" altLang="en-US"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zh-CN" altLang="en-US" sz="1600" dirty="0">
                <a:solidFill>
                  <a:srgbClr val="000000"/>
                </a:solidFill>
                <a:latin typeface="宋体" pitchFamily="2" charset="-122"/>
              </a:rPr>
              <a:t>金融、环保节能、经济</a:t>
            </a:r>
            <a:r>
              <a:rPr lang="zh-CN" altLang="en-US" sz="1600" dirty="0" smtClean="0">
                <a:solidFill>
                  <a:srgbClr val="000000"/>
                </a:solidFill>
                <a:latin typeface="宋体" pitchFamily="2" charset="-122"/>
              </a:rPr>
              <a:t>合作等。</a:t>
            </a:r>
            <a:endParaRPr lang="en-US" altLang="ja-JP" sz="1600" dirty="0">
              <a:solidFill>
                <a:srgbClr val="000000"/>
              </a:solidFill>
              <a:latin typeface="宋体" pitchFamily="2" charset="-122"/>
              <a:ea typeface="宋体" pitchFamily="2" charset="-122"/>
            </a:endParaRPr>
          </a:p>
        </p:txBody>
      </p:sp>
      <p:sp>
        <p:nvSpPr>
          <p:cNvPr id="10" name="テキスト ボックス 9"/>
          <p:cNvSpPr txBox="1"/>
          <p:nvPr/>
        </p:nvSpPr>
        <p:spPr>
          <a:xfrm>
            <a:off x="188913" y="7156450"/>
            <a:ext cx="6408737" cy="715963"/>
          </a:xfrm>
          <a:prstGeom prst="roundRect">
            <a:avLst/>
          </a:prstGeom>
          <a:ln w="38100">
            <a:solidFill>
              <a:schemeClr val="tx2"/>
            </a:solidFill>
          </a:ln>
        </p:spPr>
        <p:style>
          <a:lnRef idx="2">
            <a:schemeClr val="accent2"/>
          </a:lnRef>
          <a:fillRef idx="1">
            <a:schemeClr val="lt1"/>
          </a:fillRef>
          <a:effectRef idx="0">
            <a:schemeClr val="accent2"/>
          </a:effectRef>
          <a:fontRef idx="minor">
            <a:schemeClr val="dk1"/>
          </a:fontRef>
        </p:style>
        <p:txBody>
          <a:bodyPr>
            <a:spAutoFit/>
          </a:bodyPr>
          <a:lstStyle/>
          <a:p>
            <a:r>
              <a:rPr lang="en-US" altLang="ja-JP" b="1" u="sng" dirty="0">
                <a:solidFill>
                  <a:srgbClr val="000000"/>
                </a:solidFill>
                <a:latin typeface="宋体" pitchFamily="2" charset="-122"/>
                <a:ea typeface="宋体" pitchFamily="2" charset="-122"/>
              </a:rPr>
              <a:t>5</a:t>
            </a:r>
            <a:r>
              <a:rPr lang="ja-JP" altLang="en-US" b="1" u="sng" dirty="0">
                <a:solidFill>
                  <a:srgbClr val="000000"/>
                </a:solidFill>
                <a:latin typeface="宋体" pitchFamily="2" charset="-122"/>
                <a:ea typeface="宋体" pitchFamily="2" charset="-122"/>
              </a:rPr>
              <a:t>　</a:t>
            </a:r>
            <a:r>
              <a:rPr lang="zh-CN" altLang="en-US" b="1" u="sng" dirty="0">
                <a:solidFill>
                  <a:srgbClr val="000000"/>
                </a:solidFill>
                <a:latin typeface="宋体" pitchFamily="2" charset="-122"/>
              </a:rPr>
              <a:t>增进两国国民间相互理解</a:t>
            </a:r>
            <a:endParaRPr lang="en-US" altLang="ja-JP" b="1" u="sng" dirty="0">
              <a:solidFill>
                <a:srgbClr val="000000"/>
              </a:solidFill>
              <a:latin typeface="宋体" pitchFamily="2" charset="-122"/>
              <a:ea typeface="宋体" pitchFamily="2" charset="-122"/>
            </a:endParaRPr>
          </a:p>
          <a:p>
            <a:r>
              <a:rPr lang="ja-JP" altLang="en-US"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en-US" altLang="ja-JP" sz="1600" dirty="0">
                <a:solidFill>
                  <a:srgbClr val="000000"/>
                </a:solidFill>
                <a:latin typeface="宋体" pitchFamily="2" charset="-122"/>
                <a:ea typeface="宋体" pitchFamily="2" charset="-122"/>
              </a:rPr>
              <a:t>40</a:t>
            </a:r>
            <a:r>
              <a:rPr lang="zh-CN" altLang="en-US" sz="1600" dirty="0">
                <a:solidFill>
                  <a:srgbClr val="000000"/>
                </a:solidFill>
                <a:latin typeface="宋体" pitchFamily="2" charset="-122"/>
              </a:rPr>
              <a:t>周年纪念活动、青少年交流、朱鹮、熊</a:t>
            </a:r>
            <a:r>
              <a:rPr lang="zh-CN" altLang="en-US" sz="1600" dirty="0" smtClean="0">
                <a:solidFill>
                  <a:srgbClr val="000000"/>
                </a:solidFill>
                <a:latin typeface="宋体" pitchFamily="2" charset="-122"/>
              </a:rPr>
              <a:t>猫等。</a:t>
            </a:r>
            <a:endParaRPr lang="en-US" altLang="ja-JP" sz="1600" dirty="0">
              <a:solidFill>
                <a:srgbClr val="000000"/>
              </a:solidFill>
              <a:latin typeface="宋体" pitchFamily="2" charset="-122"/>
              <a:ea typeface="宋体" pitchFamily="2" charset="-122"/>
            </a:endParaRPr>
          </a:p>
        </p:txBody>
      </p:sp>
      <p:sp>
        <p:nvSpPr>
          <p:cNvPr id="11" name="テキスト ボックス 10"/>
          <p:cNvSpPr txBox="1"/>
          <p:nvPr/>
        </p:nvSpPr>
        <p:spPr>
          <a:xfrm>
            <a:off x="188913" y="8101013"/>
            <a:ext cx="6408737" cy="681038"/>
          </a:xfrm>
          <a:prstGeom prst="roundRect">
            <a:avLst/>
          </a:prstGeom>
          <a:ln w="38100">
            <a:solidFill>
              <a:srgbClr val="7030A0"/>
            </a:solidFill>
          </a:ln>
        </p:spPr>
        <p:style>
          <a:lnRef idx="2">
            <a:schemeClr val="accent6"/>
          </a:lnRef>
          <a:fillRef idx="1">
            <a:schemeClr val="lt1"/>
          </a:fillRef>
          <a:effectRef idx="0">
            <a:schemeClr val="accent6"/>
          </a:effectRef>
          <a:fontRef idx="minor">
            <a:schemeClr val="dk1"/>
          </a:fontRef>
        </p:style>
        <p:txBody>
          <a:bodyPr>
            <a:spAutoFit/>
          </a:bodyPr>
          <a:lstStyle/>
          <a:p>
            <a:pPr marL="533400" indent="-533400"/>
            <a:r>
              <a:rPr lang="en-US" altLang="ja-JP" b="1" u="sng" dirty="0">
                <a:solidFill>
                  <a:srgbClr val="000000"/>
                </a:solidFill>
                <a:latin typeface="宋体" pitchFamily="2" charset="-122"/>
                <a:ea typeface="宋体" pitchFamily="2" charset="-122"/>
              </a:rPr>
              <a:t>6</a:t>
            </a:r>
            <a:r>
              <a:rPr lang="ja-JP" altLang="en-US" b="1" u="sng" dirty="0">
                <a:solidFill>
                  <a:srgbClr val="000000"/>
                </a:solidFill>
                <a:latin typeface="宋体" pitchFamily="2" charset="-122"/>
                <a:ea typeface="宋体" pitchFamily="2" charset="-122"/>
              </a:rPr>
              <a:t>　</a:t>
            </a:r>
            <a:r>
              <a:rPr lang="zh-CN" altLang="en-US" b="1" u="sng" dirty="0" smtClean="0">
                <a:solidFill>
                  <a:srgbClr val="000000"/>
                </a:solidFill>
                <a:latin typeface="宋体" pitchFamily="2" charset="-122"/>
              </a:rPr>
              <a:t>强化在地区及全球性课题</a:t>
            </a:r>
            <a:r>
              <a:rPr lang="zh-CN" altLang="en-US" b="1" u="sng" dirty="0">
                <a:solidFill>
                  <a:srgbClr val="000000"/>
                </a:solidFill>
                <a:latin typeface="宋体" pitchFamily="2" charset="-122"/>
              </a:rPr>
              <a:t>方面的对话与合作</a:t>
            </a:r>
            <a:endParaRPr lang="en-US" altLang="ja-JP" b="1" u="sng" dirty="0">
              <a:solidFill>
                <a:srgbClr val="000000"/>
              </a:solidFill>
              <a:latin typeface="宋体" pitchFamily="2" charset="-122"/>
              <a:ea typeface="宋体" pitchFamily="2" charset="-122"/>
            </a:endParaRPr>
          </a:p>
          <a:p>
            <a:pPr marL="533400" indent="-533400"/>
            <a:r>
              <a:rPr lang="ja-JP" altLang="en-US" sz="1600" dirty="0">
                <a:solidFill>
                  <a:srgbClr val="000000"/>
                </a:solidFill>
                <a:latin typeface="宋体" pitchFamily="2" charset="-122"/>
                <a:ea typeface="宋体" pitchFamily="2" charset="-122"/>
              </a:rPr>
              <a:t>　</a:t>
            </a:r>
            <a:r>
              <a:rPr lang="ja-JP" altLang="en-US" sz="1600" dirty="0" smtClean="0">
                <a:solidFill>
                  <a:srgbClr val="000000"/>
                </a:solidFill>
                <a:latin typeface="宋体" pitchFamily="2" charset="-122"/>
                <a:ea typeface="宋体" pitchFamily="2" charset="-122"/>
              </a:rPr>
              <a:t>～</a:t>
            </a:r>
            <a:r>
              <a:rPr lang="zh-CN" altLang="en-US" sz="1600" dirty="0" smtClean="0">
                <a:solidFill>
                  <a:srgbClr val="000000"/>
                </a:solidFill>
                <a:latin typeface="宋体" pitchFamily="2" charset="-122"/>
                <a:ea typeface="宋体" pitchFamily="2" charset="-122"/>
              </a:rPr>
              <a:t>就</a:t>
            </a:r>
            <a:r>
              <a:rPr lang="zh-CN" altLang="en-US" sz="1600" dirty="0" smtClean="0">
                <a:solidFill>
                  <a:srgbClr val="000000"/>
                </a:solidFill>
                <a:latin typeface="宋体" pitchFamily="2" charset="-122"/>
              </a:rPr>
              <a:t>北朝鲜局势方面进行紧密沟通与妥善对应</a:t>
            </a:r>
            <a:r>
              <a:rPr lang="zh-CN" altLang="en-US" sz="1600" dirty="0">
                <a:solidFill>
                  <a:srgbClr val="000000"/>
                </a:solidFill>
                <a:latin typeface="宋体" pitchFamily="2" charset="-122"/>
              </a:rPr>
              <a:t>、经济合作、</a:t>
            </a:r>
            <a:r>
              <a:rPr lang="zh-CN" altLang="en-US" sz="1600" dirty="0" smtClean="0">
                <a:solidFill>
                  <a:srgbClr val="000000"/>
                </a:solidFill>
                <a:latin typeface="宋体" pitchFamily="2" charset="-122"/>
              </a:rPr>
              <a:t>金融等</a:t>
            </a:r>
            <a:endParaRPr lang="en-US" altLang="ja-JP" sz="1600" dirty="0">
              <a:solidFill>
                <a:srgbClr val="000000"/>
              </a:solidFill>
              <a:latin typeface="宋体" pitchFamily="2" charset="-122"/>
              <a:ea typeface="宋体" pitchFamily="2" charset="-122"/>
            </a:endParaRPr>
          </a:p>
        </p:txBody>
      </p:sp>
      <p:sp>
        <p:nvSpPr>
          <p:cNvPr id="12" name="テキスト ボックス 11"/>
          <p:cNvSpPr txBox="1"/>
          <p:nvPr/>
        </p:nvSpPr>
        <p:spPr>
          <a:xfrm>
            <a:off x="620713" y="1476375"/>
            <a:ext cx="5688012" cy="830263"/>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r>
              <a:rPr lang="zh-CN" altLang="en-US" dirty="0">
                <a:solidFill>
                  <a:srgbClr val="000000"/>
                </a:solidFill>
                <a:latin typeface="宋体" pitchFamily="2" charset="-122"/>
              </a:rPr>
              <a:t>野田内阁总理大臣发表于</a:t>
            </a:r>
            <a:r>
              <a:rPr lang="en-US" altLang="zh-CN" dirty="0">
                <a:solidFill>
                  <a:srgbClr val="000000"/>
                </a:solidFill>
                <a:latin typeface="宋体" pitchFamily="2" charset="-122"/>
              </a:rPr>
              <a:t>2011</a:t>
            </a:r>
            <a:r>
              <a:rPr lang="zh-CN" altLang="en-US" dirty="0">
                <a:solidFill>
                  <a:srgbClr val="000000"/>
                </a:solidFill>
                <a:latin typeface="宋体" pitchFamily="2" charset="-122"/>
              </a:rPr>
              <a:t>年</a:t>
            </a:r>
            <a:r>
              <a:rPr lang="en-US" altLang="zh-CN" dirty="0">
                <a:solidFill>
                  <a:srgbClr val="000000"/>
                </a:solidFill>
                <a:latin typeface="宋体" pitchFamily="2" charset="-122"/>
              </a:rPr>
              <a:t>12</a:t>
            </a:r>
            <a:r>
              <a:rPr lang="zh-CN" altLang="en-US" dirty="0">
                <a:solidFill>
                  <a:srgbClr val="000000"/>
                </a:solidFill>
                <a:latin typeface="宋体" pitchFamily="2" charset="-122"/>
              </a:rPr>
              <a:t>月</a:t>
            </a:r>
            <a:r>
              <a:rPr lang="en-US" altLang="zh-CN" dirty="0">
                <a:solidFill>
                  <a:srgbClr val="000000"/>
                </a:solidFill>
                <a:latin typeface="宋体" pitchFamily="2" charset="-122"/>
              </a:rPr>
              <a:t>25</a:t>
            </a:r>
            <a:r>
              <a:rPr lang="zh-CN" altLang="en-US" dirty="0">
                <a:solidFill>
                  <a:srgbClr val="000000"/>
                </a:solidFill>
                <a:latin typeface="宋体" pitchFamily="2" charset="-122"/>
              </a:rPr>
              <a:t>日的日中首脑会谈（于北京）。</a:t>
            </a:r>
            <a:endParaRPr lang="en-US" altLang="ja-JP" dirty="0">
              <a:solidFill>
                <a:srgbClr val="000000"/>
              </a:solidFill>
              <a:latin typeface="ＭＳ Ｐゴシック" pitchFamily="50" charset="-128"/>
            </a:endParaRPr>
          </a:p>
          <a:p>
            <a:r>
              <a:rPr lang="zh-CN" altLang="en-US" sz="1200" dirty="0">
                <a:solidFill>
                  <a:srgbClr val="000000"/>
                </a:solidFill>
                <a:latin typeface="宋体" pitchFamily="2" charset="-122"/>
              </a:rPr>
              <a:t>（注）此文件在日方责任下制作而成，非日中间达</a:t>
            </a:r>
            <a:r>
              <a:rPr lang="zh-CN" altLang="en-US" sz="1200" dirty="0" smtClean="0">
                <a:solidFill>
                  <a:srgbClr val="000000"/>
                </a:solidFill>
                <a:latin typeface="宋体" pitchFamily="2" charset="-122"/>
              </a:rPr>
              <a:t>成的文</a:t>
            </a:r>
            <a:r>
              <a:rPr lang="zh-CN" altLang="en-US" sz="1200" dirty="0">
                <a:solidFill>
                  <a:srgbClr val="000000"/>
                </a:solidFill>
                <a:latin typeface="宋体" pitchFamily="2" charset="-122"/>
              </a:rPr>
              <a:t>件。</a:t>
            </a:r>
            <a:endParaRPr lang="ja-JP" altLang="en-US" sz="1200" dirty="0">
              <a:solidFill>
                <a:srgbClr val="000000"/>
              </a:solidFill>
              <a:latin typeface="ＭＳ Ｐゴシック"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935038"/>
            <a:ext cx="6172200" cy="828675"/>
          </a:xfrm>
        </p:spPr>
        <p:style>
          <a:lnRef idx="1">
            <a:schemeClr val="accent2"/>
          </a:lnRef>
          <a:fillRef idx="2">
            <a:schemeClr val="accent2"/>
          </a:fillRef>
          <a:effectRef idx="1">
            <a:schemeClr val="accent2"/>
          </a:effectRef>
          <a:fontRef idx="minor">
            <a:schemeClr val="dk1"/>
          </a:fontRef>
        </p:style>
        <p:txBody>
          <a:bodyPr>
            <a:noAutofit/>
          </a:bodyPr>
          <a:lstStyle/>
          <a:p>
            <a:r>
              <a:rPr lang="ja-JP" altLang="en-US" sz="2400" b="1" u="sng" dirty="0" smtClean="0">
                <a:solidFill>
                  <a:srgbClr val="000000"/>
                </a:solidFill>
                <a:latin typeface="宋体" pitchFamily="2" charset="-122"/>
                <a:ea typeface="宋体" pitchFamily="2" charset="-122"/>
              </a:rPr>
              <a:t>＜</a:t>
            </a:r>
            <a:r>
              <a:rPr lang="zh-CN" altLang="en-US" sz="2400" b="1" u="sng" dirty="0" smtClean="0">
                <a:solidFill>
                  <a:srgbClr val="000000"/>
                </a:solidFill>
                <a:latin typeface="宋体" pitchFamily="2" charset="-122"/>
              </a:rPr>
              <a:t>倡议</a:t>
            </a:r>
            <a:r>
              <a:rPr lang="en-US" altLang="zh-CN" sz="2400" b="1" u="sng" dirty="0" smtClean="0">
                <a:solidFill>
                  <a:srgbClr val="000000"/>
                </a:solidFill>
                <a:latin typeface="宋体" pitchFamily="2" charset="-122"/>
              </a:rPr>
              <a:t>1</a:t>
            </a:r>
            <a:r>
              <a:rPr lang="ja-JP" altLang="en-US" sz="2400" b="1" u="sng" dirty="0" smtClean="0">
                <a:solidFill>
                  <a:srgbClr val="000000"/>
                </a:solidFill>
                <a:latin typeface="宋体" pitchFamily="2" charset="-122"/>
                <a:ea typeface="宋体" pitchFamily="2" charset="-122"/>
              </a:rPr>
              <a:t>＞</a:t>
            </a:r>
            <a:r>
              <a:rPr lang="en-US" altLang="ja-JP" sz="2400" b="1" u="sng" dirty="0" smtClean="0">
                <a:solidFill>
                  <a:srgbClr val="000000"/>
                </a:solidFill>
                <a:latin typeface="宋体" pitchFamily="2" charset="-122"/>
                <a:ea typeface="宋体" pitchFamily="2" charset="-122"/>
              </a:rPr>
              <a:t/>
            </a:r>
            <a:br>
              <a:rPr lang="en-US" altLang="ja-JP" sz="2400" b="1" u="sng" dirty="0" smtClean="0">
                <a:solidFill>
                  <a:srgbClr val="000000"/>
                </a:solidFill>
                <a:latin typeface="宋体" pitchFamily="2" charset="-122"/>
                <a:ea typeface="宋体" pitchFamily="2" charset="-122"/>
              </a:rPr>
            </a:br>
            <a:r>
              <a:rPr lang="zh-CN" altLang="en-US" sz="2400" b="1" u="sng" dirty="0" smtClean="0">
                <a:solidFill>
                  <a:srgbClr val="000000"/>
                </a:solidFill>
                <a:latin typeface="宋体" pitchFamily="2" charset="-122"/>
              </a:rPr>
              <a:t>增进政治互信</a:t>
            </a:r>
            <a:endParaRPr lang="ja-JP" altLang="en-US" sz="2400" dirty="0" smtClean="0">
              <a:solidFill>
                <a:srgbClr val="000000"/>
              </a:solidFill>
              <a:latin typeface="宋体" pitchFamily="2" charset="-122"/>
              <a:ea typeface="宋体" pitchFamily="2" charset="-122"/>
            </a:endParaRPr>
          </a:p>
        </p:txBody>
      </p:sp>
      <p:sp>
        <p:nvSpPr>
          <p:cNvPr id="3" name="コンテンツ プレースホルダ 2"/>
          <p:cNvSpPr>
            <a:spLocks noGrp="1"/>
          </p:cNvSpPr>
          <p:nvPr>
            <p:ph idx="1"/>
          </p:nvPr>
        </p:nvSpPr>
        <p:spPr>
          <a:xfrm>
            <a:off x="342900" y="1865313"/>
            <a:ext cx="6172200" cy="5940425"/>
          </a:xfrm>
        </p:spPr>
        <p:style>
          <a:lnRef idx="2">
            <a:schemeClr val="accent2"/>
          </a:lnRef>
          <a:fillRef idx="1">
            <a:schemeClr val="lt1"/>
          </a:fillRef>
          <a:effectRef idx="0">
            <a:schemeClr val="accent2"/>
          </a:effectRef>
          <a:fontRef idx="minor">
            <a:schemeClr val="dk1"/>
          </a:fontRef>
        </p:style>
        <p:txBody>
          <a:bodyPr>
            <a:spAutoFit/>
          </a:bodyPr>
          <a:lstStyle/>
          <a:p>
            <a:pPr>
              <a:buFont typeface="Wingdings" pitchFamily="2" charset="2"/>
              <a:buChar char="l"/>
            </a:pPr>
            <a:r>
              <a:rPr lang="zh-CN" altLang="en-US" sz="2000" dirty="0" smtClean="0">
                <a:solidFill>
                  <a:srgbClr val="000000"/>
                </a:solidFill>
                <a:latin typeface="宋体" pitchFamily="2" charset="-122"/>
              </a:rPr>
              <a:t>活跃高层往来等</a:t>
            </a:r>
            <a:endParaRPr lang="en-US" altLang="ja-JP" sz="20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以实现</a:t>
            </a:r>
            <a:r>
              <a:rPr lang="en-US" altLang="zh-CN" sz="1600" dirty="0" smtClean="0">
                <a:solidFill>
                  <a:srgbClr val="000000"/>
                </a:solidFill>
                <a:latin typeface="宋体" pitchFamily="2" charset="-122"/>
              </a:rPr>
              <a:t>2012</a:t>
            </a:r>
            <a:r>
              <a:rPr lang="zh-CN" altLang="en-US" sz="1600" dirty="0" smtClean="0">
                <a:solidFill>
                  <a:srgbClr val="000000"/>
                </a:solidFill>
                <a:latin typeface="宋体" pitchFamily="2" charset="-122"/>
              </a:rPr>
              <a:t>年中国首脑访日为目的进行协调。</a:t>
            </a:r>
            <a:endParaRPr lang="ja-JP" altLang="en-US"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探讨野田总理出席</a:t>
            </a:r>
            <a:r>
              <a:rPr lang="en-US" altLang="zh-CN" sz="1600" dirty="0" smtClean="0">
                <a:solidFill>
                  <a:srgbClr val="000000"/>
                </a:solidFill>
                <a:latin typeface="宋体" pitchFamily="2" charset="-122"/>
              </a:rPr>
              <a:t>2012</a:t>
            </a:r>
            <a:r>
              <a:rPr lang="zh-CN" altLang="en-US" sz="1600" dirty="0" smtClean="0">
                <a:solidFill>
                  <a:srgbClr val="000000"/>
                </a:solidFill>
                <a:latin typeface="宋体" pitchFamily="2" charset="-122"/>
              </a:rPr>
              <a:t>年于中国举办的日中韩首脑峰会。</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为使第</a:t>
            </a:r>
            <a:r>
              <a:rPr lang="en-US" altLang="zh-CN" sz="1600" dirty="0" smtClean="0">
                <a:solidFill>
                  <a:srgbClr val="000000"/>
                </a:solidFill>
                <a:latin typeface="宋体" pitchFamily="2" charset="-122"/>
              </a:rPr>
              <a:t>4</a:t>
            </a:r>
            <a:r>
              <a:rPr lang="zh-CN" altLang="en-US" sz="1600" dirty="0" smtClean="0">
                <a:solidFill>
                  <a:srgbClr val="000000"/>
                </a:solidFill>
                <a:latin typeface="宋体" pitchFamily="2" charset="-122"/>
              </a:rPr>
              <a:t>届日中经济高层对话能早日于东京举办进行协调。</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积极落实</a:t>
            </a:r>
            <a:r>
              <a:rPr lang="en-US" altLang="zh-CN" sz="1600" dirty="0" smtClean="0">
                <a:solidFill>
                  <a:srgbClr val="000000"/>
                </a:solidFill>
                <a:latin typeface="宋体" pitchFamily="2" charset="-122"/>
              </a:rPr>
              <a:t>2012</a:t>
            </a:r>
            <a:r>
              <a:rPr lang="zh-CN" altLang="en-US" sz="1600" dirty="0" smtClean="0">
                <a:solidFill>
                  <a:srgbClr val="000000"/>
                </a:solidFill>
                <a:latin typeface="宋体" pitchFamily="2" charset="-122"/>
              </a:rPr>
              <a:t>年在各种国际会议上的日中高层会谈。</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就安全保障方面的交流等也达成共识</a:t>
            </a:r>
            <a:r>
              <a:rPr lang="ja-JP" altLang="en-US" sz="1600" dirty="0" err="1" smtClean="0">
                <a:solidFill>
                  <a:srgbClr val="000000"/>
                </a:solidFill>
                <a:latin typeface="ＭＳ Ｐゴシック" pitchFamily="50" charset="-128"/>
              </a:rPr>
              <a:t>。</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endParaRPr lang="en-US" altLang="ja-JP" sz="16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在北朝鲜局势方面进行紧密沟通与妥善应对</a:t>
            </a:r>
            <a:endParaRPr lang="en-US" altLang="ja-JP" sz="20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双方确认在金正日国防委员长去世的新形势下，确保朝鲜半岛和平与稳定是日中两国的共同利益所在</a:t>
            </a:r>
            <a:r>
              <a:rPr lang="ja-JP" altLang="en-US" sz="1600" dirty="0" err="1" smtClean="0">
                <a:solidFill>
                  <a:srgbClr val="000000"/>
                </a:solidFill>
                <a:latin typeface="ＭＳ Ｐゴシック" pitchFamily="50" charset="-128"/>
              </a:rPr>
              <a:t>。</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双方一致认为，日中两国间紧密进行沟通，冷静并妥善地应对事态发展非常重要</a:t>
            </a:r>
            <a:r>
              <a:rPr lang="ja-JP" altLang="en-US" sz="1600" dirty="0" err="1" smtClean="0">
                <a:solidFill>
                  <a:srgbClr val="000000"/>
                </a:solidFill>
                <a:latin typeface="ＭＳ Ｐゴシック" pitchFamily="50" charset="-128"/>
              </a:rPr>
              <a:t>。</a:t>
            </a:r>
            <a:endParaRPr lang="en-US" altLang="ja-JP"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有关六方会谈方面的努力，相关国家携手应对此番事态发展，将对构筑核问题等的解决环境具有重要意义。日本也将以此为目的与中国进行合作</a:t>
            </a:r>
            <a:r>
              <a:rPr lang="ja-JP" altLang="en-US" sz="1600" dirty="0" err="1" smtClean="0">
                <a:solidFill>
                  <a:srgbClr val="000000"/>
                </a:solidFill>
                <a:latin typeface="ＭＳ Ｐゴシック" pitchFamily="50" charset="-128"/>
              </a:rPr>
              <a:t>。</a:t>
            </a:r>
            <a:endParaRPr lang="ja-JP" altLang="en-US" sz="1600" dirty="0" smtClean="0">
              <a:solidFill>
                <a:srgbClr val="000000"/>
              </a:solidFill>
              <a:latin typeface="ＭＳ Ｐゴシック" pitchFamily="50" charset="-128"/>
            </a:endParaRPr>
          </a:p>
          <a:p>
            <a:pPr lvl="1">
              <a:buFont typeface="HG丸ｺﾞｼｯｸM-PRO" pitchFamily="50" charset="-128"/>
              <a:buChar char="-"/>
            </a:pPr>
            <a:r>
              <a:rPr lang="zh-CN" altLang="en-US" sz="1600" dirty="0" smtClean="0">
                <a:solidFill>
                  <a:srgbClr val="000000"/>
                </a:solidFill>
                <a:latin typeface="宋体" pitchFamily="2" charset="-122"/>
              </a:rPr>
              <a:t>有关绑架问题，日方表示此问题对日本来说是最重要的课题之一，希望该问题的解决能得到中国的理解和帮助。另外，从保护包括绑架受害人在内的日本人安全方面考虑，希望得到中国的帮助。中方表示，中国支持日朝关系的改善，并希望通过日朝双方的对话与谈判，使包括绑架问题在内的相关问题得到妥善解决</a:t>
            </a:r>
            <a:r>
              <a:rPr lang="ja-JP" altLang="en-US" sz="1600" dirty="0" err="1" smtClean="0">
                <a:solidFill>
                  <a:srgbClr val="000000"/>
                </a:solidFill>
                <a:latin typeface="ＭＳ Ｐゴシック" pitchFamily="50" charset="-128"/>
              </a:rPr>
              <a:t>。</a:t>
            </a:r>
            <a:endParaRPr lang="en-US" altLang="ja-JP" sz="2000" dirty="0" smtClean="0">
              <a:solidFill>
                <a:srgbClr val="000000"/>
              </a:solidFill>
              <a:latin typeface="ＭＳ Ｐゴシック" pitchFamily="50" charset="-128"/>
            </a:endParaRPr>
          </a:p>
        </p:txBody>
      </p:sp>
      <p:sp>
        <p:nvSpPr>
          <p:cNvPr id="3076" name="正方形/長方形 6"/>
          <p:cNvSpPr>
            <a:spLocks noChangeArrowheads="1"/>
          </p:cNvSpPr>
          <p:nvPr/>
        </p:nvSpPr>
        <p:spPr bwMode="auto">
          <a:xfrm>
            <a:off x="822325" y="34925"/>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042988"/>
            <a:ext cx="6172200" cy="1152525"/>
          </a:xfrm>
        </p:spPr>
        <p:style>
          <a:lnRef idx="1">
            <a:schemeClr val="accent6"/>
          </a:lnRef>
          <a:fillRef idx="2">
            <a:schemeClr val="accent6"/>
          </a:fillRef>
          <a:effectRef idx="1">
            <a:schemeClr val="accent6"/>
          </a:effectRef>
          <a:fontRef idx="minor">
            <a:schemeClr val="dk1"/>
          </a:fontRef>
        </p:style>
        <p:txBody>
          <a:bodyPr>
            <a:noAutofit/>
          </a:bodyPr>
          <a:lstStyle/>
          <a:p>
            <a:r>
              <a:rPr lang="ja-JP" altLang="en-US" sz="2400" b="1" u="sng" dirty="0" smtClean="0">
                <a:solidFill>
                  <a:srgbClr val="000000"/>
                </a:solidFill>
                <a:latin typeface="宋体" pitchFamily="2" charset="-122"/>
                <a:ea typeface="宋体" pitchFamily="2" charset="-122"/>
              </a:rPr>
              <a:t>＜</a:t>
            </a:r>
            <a:r>
              <a:rPr lang="zh-CN" altLang="en-US" sz="2400" b="1" u="sng" dirty="0" smtClean="0">
                <a:solidFill>
                  <a:srgbClr val="000000"/>
                </a:solidFill>
                <a:latin typeface="宋体" pitchFamily="2" charset="-122"/>
              </a:rPr>
              <a:t>倡议</a:t>
            </a:r>
            <a:r>
              <a:rPr lang="en-US" altLang="zh-CN" sz="2400" b="1" u="sng" dirty="0" smtClean="0">
                <a:solidFill>
                  <a:srgbClr val="000000"/>
                </a:solidFill>
                <a:latin typeface="宋体" pitchFamily="2" charset="-122"/>
              </a:rPr>
              <a:t>2</a:t>
            </a:r>
            <a:r>
              <a:rPr lang="ja-JP" altLang="en-US" sz="2400" b="1" u="sng" dirty="0" smtClean="0">
                <a:solidFill>
                  <a:srgbClr val="000000"/>
                </a:solidFill>
                <a:latin typeface="宋体" pitchFamily="2" charset="-122"/>
                <a:ea typeface="宋体" pitchFamily="2" charset="-122"/>
              </a:rPr>
              <a:t>＞</a:t>
            </a:r>
            <a:r>
              <a:rPr lang="en-US" altLang="ja-JP" sz="2400" b="1" u="sng" dirty="0" smtClean="0">
                <a:solidFill>
                  <a:srgbClr val="000000"/>
                </a:solidFill>
                <a:latin typeface="宋体" pitchFamily="2" charset="-122"/>
                <a:ea typeface="宋体" pitchFamily="2" charset="-122"/>
              </a:rPr>
              <a:t/>
            </a:r>
            <a:br>
              <a:rPr lang="en-US" altLang="ja-JP" sz="2400" b="1" u="sng" dirty="0" smtClean="0">
                <a:solidFill>
                  <a:srgbClr val="000000"/>
                </a:solidFill>
                <a:latin typeface="宋体" pitchFamily="2" charset="-122"/>
                <a:ea typeface="宋体" pitchFamily="2" charset="-122"/>
              </a:rPr>
            </a:br>
            <a:r>
              <a:rPr lang="zh-CN" altLang="en-US" sz="2400" b="1" u="sng" dirty="0" smtClean="0">
                <a:solidFill>
                  <a:srgbClr val="000000"/>
                </a:solidFill>
                <a:latin typeface="宋体" pitchFamily="2" charset="-122"/>
                <a:ea typeface="宋体" pitchFamily="2" charset="-122"/>
              </a:rPr>
              <a:t>旨在</a:t>
            </a:r>
            <a:r>
              <a:rPr lang="zh-CN" altLang="en-US" sz="2400" b="1" u="sng" dirty="0" smtClean="0">
                <a:solidFill>
                  <a:srgbClr val="000000"/>
                </a:solidFill>
                <a:latin typeface="宋体" pitchFamily="2" charset="-122"/>
              </a:rPr>
              <a:t>将东海成为“和平、合作、友好之海”的相互间合作推进</a:t>
            </a:r>
            <a:endParaRPr lang="ja-JP" altLang="en-US" sz="2400" dirty="0" smtClean="0">
              <a:solidFill>
                <a:srgbClr val="000000"/>
              </a:solidFill>
              <a:latin typeface="宋体" pitchFamily="2" charset="-122"/>
              <a:ea typeface="宋体" pitchFamily="2" charset="-122"/>
            </a:endParaRPr>
          </a:p>
        </p:txBody>
      </p:sp>
      <p:sp>
        <p:nvSpPr>
          <p:cNvPr id="3" name="コンテンツ プレースホルダ 2"/>
          <p:cNvSpPr>
            <a:spLocks noGrp="1"/>
          </p:cNvSpPr>
          <p:nvPr>
            <p:ph idx="1"/>
          </p:nvPr>
        </p:nvSpPr>
        <p:spPr>
          <a:xfrm>
            <a:off x="342900" y="2339975"/>
            <a:ext cx="6172200" cy="2370138"/>
          </a:xfrm>
        </p:spPr>
        <p:style>
          <a:lnRef idx="2">
            <a:schemeClr val="accent6"/>
          </a:lnRef>
          <a:fillRef idx="1">
            <a:schemeClr val="lt1"/>
          </a:fillRef>
          <a:effectRef idx="0">
            <a:schemeClr val="accent6"/>
          </a:effectRef>
          <a:fontRef idx="minor">
            <a:schemeClr val="dk1"/>
          </a:fontRef>
        </p:style>
        <p:txBody>
          <a:bodyPr>
            <a:spAutoFit/>
          </a:bodyPr>
          <a:lstStyle/>
          <a:p>
            <a:pPr>
              <a:buFont typeface="Wingdings" pitchFamily="2" charset="2"/>
              <a:buChar char="l"/>
            </a:pPr>
            <a:r>
              <a:rPr lang="zh-CN" altLang="en-US" sz="2000" dirty="0" smtClean="0">
                <a:solidFill>
                  <a:srgbClr val="000000"/>
                </a:solidFill>
                <a:latin typeface="宋体" pitchFamily="2" charset="-122"/>
              </a:rPr>
              <a:t>在两国首脑“有必要多层次地构筑有关海洋多层次危机管理机制”的共识之下，作为两国政府涉海机构间对话与交流的平台，将新开启“日中海洋事务高级别磋商”</a:t>
            </a:r>
            <a:r>
              <a:rPr lang="ja-JP" altLang="en-US" sz="2000" dirty="0" smtClean="0">
                <a:solidFill>
                  <a:srgbClr val="000000"/>
                </a:solidFill>
                <a:latin typeface="ＭＳ Ｐゴシック" pitchFamily="50" charset="-128"/>
              </a:rPr>
              <a:t> </a:t>
            </a:r>
            <a:r>
              <a:rPr lang="ja-JP" altLang="en-US" sz="2000" dirty="0" err="1" smtClean="0">
                <a:solidFill>
                  <a:srgbClr val="000000"/>
                </a:solidFill>
                <a:latin typeface="ＭＳ Ｐゴシック" pitchFamily="50" charset="-128"/>
              </a:rPr>
              <a:t>。</a:t>
            </a:r>
            <a:endParaRPr lang="ja-JP" altLang="en-US" sz="20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就日中海上搜救（</a:t>
            </a:r>
            <a:r>
              <a:rPr lang="en-US" altLang="zh-CN" sz="2000" dirty="0" smtClean="0">
                <a:solidFill>
                  <a:srgbClr val="000000"/>
                </a:solidFill>
                <a:ea typeface="ＭＳ Ｐゴシック" pitchFamily="50" charset="-128"/>
              </a:rPr>
              <a:t>SAR</a:t>
            </a:r>
            <a:r>
              <a:rPr lang="zh-CN" altLang="en-US" sz="2000" dirty="0" smtClean="0">
                <a:solidFill>
                  <a:srgbClr val="000000"/>
                </a:solidFill>
                <a:latin typeface="宋体" pitchFamily="2" charset="-122"/>
              </a:rPr>
              <a:t>）协定达成原则一致。</a:t>
            </a:r>
            <a:endParaRPr lang="ja-JP" altLang="en-US" sz="20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强烈推动东海资源开发相关的国际缔约谈判早日重启。</a:t>
            </a:r>
            <a:endParaRPr lang="en-US" altLang="ja-JP" sz="2000" dirty="0" smtClean="0">
              <a:solidFill>
                <a:srgbClr val="000000"/>
              </a:solidFill>
              <a:latin typeface="ＭＳ Ｐゴシック" pitchFamily="50" charset="-128"/>
            </a:endParaRPr>
          </a:p>
        </p:txBody>
      </p:sp>
      <p:sp>
        <p:nvSpPr>
          <p:cNvPr id="6"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042988"/>
            <a:ext cx="6172200" cy="792162"/>
          </a:xfrm>
        </p:spPr>
        <p:style>
          <a:lnRef idx="1">
            <a:schemeClr val="accent3"/>
          </a:lnRef>
          <a:fillRef idx="2">
            <a:schemeClr val="accent3"/>
          </a:fillRef>
          <a:effectRef idx="1">
            <a:schemeClr val="accent3"/>
          </a:effectRef>
          <a:fontRef idx="minor">
            <a:schemeClr val="dk1"/>
          </a:fontRef>
        </p:style>
        <p:txBody>
          <a:bodyPr>
            <a:noAutofit/>
          </a:bodyPr>
          <a:lstStyle/>
          <a:p>
            <a:r>
              <a:rPr lang="ja-JP" altLang="en-US" sz="2400" b="1" u="sng" dirty="0" smtClean="0">
                <a:solidFill>
                  <a:srgbClr val="000000"/>
                </a:solidFill>
                <a:latin typeface="宋体" pitchFamily="2" charset="-122"/>
                <a:ea typeface="宋体" pitchFamily="2" charset="-122"/>
              </a:rPr>
              <a:t>＜</a:t>
            </a:r>
            <a:r>
              <a:rPr lang="zh-CN" altLang="en-US" sz="2400" b="1" u="sng" dirty="0" smtClean="0">
                <a:solidFill>
                  <a:srgbClr val="000000"/>
                </a:solidFill>
                <a:latin typeface="宋体" pitchFamily="2" charset="-122"/>
              </a:rPr>
              <a:t>倡议</a:t>
            </a:r>
            <a:r>
              <a:rPr lang="en-US" altLang="zh-CN" sz="2400" b="1" u="sng" dirty="0" smtClean="0">
                <a:solidFill>
                  <a:srgbClr val="000000"/>
                </a:solidFill>
                <a:latin typeface="宋体" pitchFamily="2" charset="-122"/>
              </a:rPr>
              <a:t>3</a:t>
            </a:r>
            <a:r>
              <a:rPr lang="ja-JP" altLang="en-US" sz="2400" b="1" u="sng" dirty="0" smtClean="0">
                <a:solidFill>
                  <a:srgbClr val="000000"/>
                </a:solidFill>
                <a:latin typeface="宋体" pitchFamily="2" charset="-122"/>
                <a:ea typeface="宋体" pitchFamily="2" charset="-122"/>
              </a:rPr>
              <a:t>＞</a:t>
            </a:r>
            <a:r>
              <a:rPr lang="en-US" altLang="ja-JP" sz="2400" b="1" u="sng" dirty="0" smtClean="0">
                <a:solidFill>
                  <a:srgbClr val="000000"/>
                </a:solidFill>
                <a:latin typeface="宋体" pitchFamily="2" charset="-122"/>
                <a:ea typeface="宋体" pitchFamily="2" charset="-122"/>
              </a:rPr>
              <a:t/>
            </a:r>
            <a:br>
              <a:rPr lang="en-US" altLang="ja-JP" sz="2400" b="1" u="sng" dirty="0" smtClean="0">
                <a:solidFill>
                  <a:srgbClr val="000000"/>
                </a:solidFill>
                <a:latin typeface="宋体" pitchFamily="2" charset="-122"/>
                <a:ea typeface="宋体" pitchFamily="2" charset="-122"/>
              </a:rPr>
            </a:br>
            <a:r>
              <a:rPr lang="zh-CN" altLang="en-US" sz="2400" b="1" u="sng" dirty="0" smtClean="0">
                <a:solidFill>
                  <a:srgbClr val="000000"/>
                </a:solidFill>
                <a:latin typeface="宋体" pitchFamily="2" charset="-122"/>
              </a:rPr>
              <a:t>以东日本大地震为契机推进日中合作</a:t>
            </a:r>
            <a:endParaRPr lang="ja-JP" altLang="en-US" sz="2400" dirty="0" smtClean="0">
              <a:solidFill>
                <a:srgbClr val="000000"/>
              </a:solidFill>
              <a:latin typeface="宋体" pitchFamily="2" charset="-122"/>
              <a:ea typeface="宋体" pitchFamily="2" charset="-122"/>
            </a:endParaRPr>
          </a:p>
        </p:txBody>
      </p:sp>
      <p:sp>
        <p:nvSpPr>
          <p:cNvPr id="3" name="コンテンツ プレースホルダ 2"/>
          <p:cNvSpPr>
            <a:spLocks noGrp="1"/>
          </p:cNvSpPr>
          <p:nvPr>
            <p:ph idx="1"/>
          </p:nvPr>
        </p:nvSpPr>
        <p:spPr>
          <a:xfrm>
            <a:off x="342900" y="1979613"/>
            <a:ext cx="6172200" cy="6696075"/>
          </a:xfrm>
        </p:spPr>
        <p:style>
          <a:lnRef idx="2">
            <a:schemeClr val="accent3"/>
          </a:lnRef>
          <a:fillRef idx="1">
            <a:schemeClr val="lt1"/>
          </a:fillRef>
          <a:effectRef idx="0">
            <a:schemeClr val="accent3"/>
          </a:effectRef>
          <a:fontRef idx="minor">
            <a:schemeClr val="dk1"/>
          </a:fontRef>
        </p:style>
        <p:txBody>
          <a:bodyPr>
            <a:noAutofit/>
          </a:bodyPr>
          <a:lstStyle/>
          <a:p>
            <a:pPr>
              <a:buFont typeface="Wingdings" pitchFamily="2" charset="2"/>
              <a:buChar char="l"/>
            </a:pPr>
            <a:r>
              <a:rPr lang="zh-CN" altLang="en-US" sz="2000" dirty="0" smtClean="0">
                <a:solidFill>
                  <a:srgbClr val="000000"/>
                </a:solidFill>
                <a:latin typeface="宋体" pitchFamily="2" charset="-122"/>
              </a:rPr>
              <a:t>以</a:t>
            </a:r>
            <a:r>
              <a:rPr lang="en-US" altLang="zh-CN" sz="2000" dirty="0" smtClean="0">
                <a:solidFill>
                  <a:srgbClr val="000000"/>
                </a:solidFill>
                <a:latin typeface="宋体" pitchFamily="2" charset="-122"/>
              </a:rPr>
              <a:t>2011</a:t>
            </a:r>
            <a:r>
              <a:rPr lang="zh-CN" altLang="en-US" sz="2000" dirty="0" smtClean="0">
                <a:solidFill>
                  <a:srgbClr val="000000"/>
                </a:solidFill>
                <a:latin typeface="宋体" pitchFamily="2" charset="-122"/>
              </a:rPr>
              <a:t>年</a:t>
            </a:r>
            <a:r>
              <a:rPr lang="en-US" altLang="zh-CN" sz="2000" dirty="0" smtClean="0">
                <a:solidFill>
                  <a:srgbClr val="000000"/>
                </a:solidFill>
                <a:latin typeface="宋体" pitchFamily="2" charset="-122"/>
              </a:rPr>
              <a:t>10</a:t>
            </a:r>
            <a:r>
              <a:rPr lang="zh-CN" altLang="en-US" sz="2000" dirty="0" smtClean="0">
                <a:solidFill>
                  <a:srgbClr val="000000"/>
                </a:solidFill>
                <a:latin typeface="宋体" pitchFamily="2" charset="-122"/>
              </a:rPr>
              <a:t>月广州交易会日本展台的</a:t>
            </a:r>
            <a:endParaRPr lang="en-US" altLang="zh-CN" sz="2000" dirty="0" smtClean="0">
              <a:solidFill>
                <a:srgbClr val="000000"/>
              </a:solidFill>
              <a:latin typeface="宋体" pitchFamily="2" charset="-122"/>
            </a:endParaRPr>
          </a:p>
          <a:p>
            <a:pPr>
              <a:buFont typeface="Arial" pitchFamily="34" charset="0"/>
              <a:buNone/>
            </a:pPr>
            <a:r>
              <a:rPr lang="en-US" altLang="ja-JP" sz="2000" dirty="0" smtClean="0">
                <a:solidFill>
                  <a:srgbClr val="000000"/>
                </a:solidFill>
                <a:latin typeface="ＭＳ Ｐゴシック" pitchFamily="50" charset="-128"/>
              </a:rPr>
              <a:t>   </a:t>
            </a:r>
            <a:r>
              <a:rPr lang="zh-CN" altLang="en-US" sz="2000" dirty="0" smtClean="0">
                <a:solidFill>
                  <a:srgbClr val="000000"/>
                </a:solidFill>
                <a:latin typeface="宋体" pitchFamily="2" charset="-122"/>
              </a:rPr>
              <a:t>展出为始，向中国国民介绍由地震中</a:t>
            </a:r>
            <a:endParaRPr lang="en-US" altLang="zh-CN" sz="2000" dirty="0" smtClean="0">
              <a:solidFill>
                <a:srgbClr val="000000"/>
              </a:solidFill>
              <a:latin typeface="宋体" pitchFamily="2" charset="-122"/>
            </a:endParaRPr>
          </a:p>
          <a:p>
            <a:pPr>
              <a:buFont typeface="Arial" pitchFamily="34" charset="0"/>
              <a:buNone/>
            </a:pPr>
            <a:r>
              <a:rPr lang="en-US" altLang="zh-CN" sz="2000" dirty="0" smtClean="0">
                <a:solidFill>
                  <a:srgbClr val="000000"/>
                </a:solidFill>
                <a:latin typeface="宋体" pitchFamily="2" charset="-122"/>
              </a:rPr>
              <a:t>   </a:t>
            </a:r>
            <a:r>
              <a:rPr lang="zh-CN" altLang="en-US" sz="2000" dirty="0" smtClean="0">
                <a:solidFill>
                  <a:srgbClr val="000000"/>
                </a:solidFill>
                <a:latin typeface="宋体" pitchFamily="2" charset="-122"/>
              </a:rPr>
              <a:t>稳步复兴的日本的活动</a:t>
            </a:r>
            <a:r>
              <a:rPr lang="en-US" altLang="zh-CN" sz="2000" dirty="0" smtClean="0">
                <a:solidFill>
                  <a:srgbClr val="000000"/>
                </a:solidFill>
                <a:latin typeface="宋体" pitchFamily="2" charset="-122"/>
              </a:rPr>
              <a:t>—</a:t>
            </a:r>
            <a:r>
              <a:rPr lang="zh-CN" altLang="en-US" sz="2000" dirty="0" smtClean="0">
                <a:solidFill>
                  <a:srgbClr val="000000"/>
                </a:solidFill>
                <a:latin typeface="宋体" pitchFamily="2" charset="-122"/>
              </a:rPr>
              <a:t>“活力日本”</a:t>
            </a:r>
            <a:endParaRPr lang="en-US" altLang="zh-CN" sz="2000" dirty="0" smtClean="0">
              <a:solidFill>
                <a:srgbClr val="000000"/>
              </a:solidFill>
              <a:latin typeface="宋体" pitchFamily="2" charset="-122"/>
            </a:endParaRPr>
          </a:p>
          <a:p>
            <a:pPr>
              <a:buFont typeface="Arial" pitchFamily="34" charset="0"/>
              <a:buNone/>
            </a:pPr>
            <a:r>
              <a:rPr lang="en-US" altLang="zh-CN" sz="2000" dirty="0" smtClean="0">
                <a:solidFill>
                  <a:srgbClr val="000000"/>
                </a:solidFill>
                <a:latin typeface="宋体" pitchFamily="2" charset="-122"/>
              </a:rPr>
              <a:t>   </a:t>
            </a:r>
            <a:r>
              <a:rPr lang="zh-CN" altLang="en-US" sz="2000" dirty="0" smtClean="0">
                <a:solidFill>
                  <a:srgbClr val="000000"/>
                </a:solidFill>
                <a:latin typeface="宋体" pitchFamily="2" charset="-122"/>
              </a:rPr>
              <a:t>正在中国各地开展。</a:t>
            </a:r>
            <a:r>
              <a:rPr lang="en-US" altLang="zh-CN" sz="2000" dirty="0" smtClean="0">
                <a:solidFill>
                  <a:srgbClr val="000000"/>
                </a:solidFill>
                <a:latin typeface="宋体" pitchFamily="2" charset="-122"/>
              </a:rPr>
              <a:t>2012</a:t>
            </a:r>
            <a:r>
              <a:rPr lang="zh-CN" altLang="en-US" sz="2000" dirty="0" smtClean="0">
                <a:solidFill>
                  <a:srgbClr val="000000"/>
                </a:solidFill>
                <a:latin typeface="宋体" pitchFamily="2" charset="-122"/>
              </a:rPr>
              <a:t>年</a:t>
            </a:r>
            <a:r>
              <a:rPr lang="en-US" altLang="zh-CN" sz="2000" dirty="0" smtClean="0">
                <a:solidFill>
                  <a:srgbClr val="000000"/>
                </a:solidFill>
                <a:latin typeface="宋体" pitchFamily="2" charset="-122"/>
              </a:rPr>
              <a:t>2</a:t>
            </a:r>
            <a:r>
              <a:rPr lang="zh-CN" altLang="en-US" sz="2000" dirty="0" smtClean="0">
                <a:solidFill>
                  <a:srgbClr val="000000"/>
                </a:solidFill>
                <a:latin typeface="宋体" pitchFamily="2" charset="-122"/>
              </a:rPr>
              <a:t>月至</a:t>
            </a:r>
            <a:r>
              <a:rPr lang="en-US" altLang="zh-CN" sz="2000" dirty="0" smtClean="0">
                <a:solidFill>
                  <a:srgbClr val="000000"/>
                </a:solidFill>
                <a:latin typeface="宋体" pitchFamily="2" charset="-122"/>
              </a:rPr>
              <a:t>3</a:t>
            </a:r>
            <a:r>
              <a:rPr lang="zh-CN" altLang="en-US" sz="2000" dirty="0" smtClean="0">
                <a:solidFill>
                  <a:srgbClr val="000000"/>
                </a:solidFill>
                <a:latin typeface="宋体" pitchFamily="2" charset="-122"/>
              </a:rPr>
              <a:t>月</a:t>
            </a:r>
            <a:endParaRPr lang="en-US" altLang="zh-CN" sz="2000" dirty="0" smtClean="0">
              <a:solidFill>
                <a:srgbClr val="000000"/>
              </a:solidFill>
              <a:latin typeface="宋体" pitchFamily="2" charset="-122"/>
            </a:endParaRPr>
          </a:p>
          <a:p>
            <a:pPr>
              <a:buFont typeface="Arial" pitchFamily="34" charset="0"/>
              <a:buNone/>
            </a:pPr>
            <a:r>
              <a:rPr lang="en-US" altLang="zh-CN" sz="2000" dirty="0" smtClean="0">
                <a:solidFill>
                  <a:srgbClr val="000000"/>
                </a:solidFill>
                <a:latin typeface="宋体" pitchFamily="2" charset="-122"/>
              </a:rPr>
              <a:t>   </a:t>
            </a:r>
            <a:r>
              <a:rPr lang="zh-CN" altLang="en-US" sz="2000" dirty="0" smtClean="0">
                <a:solidFill>
                  <a:srgbClr val="000000"/>
                </a:solidFill>
                <a:latin typeface="宋体" pitchFamily="2" charset="-122"/>
              </a:rPr>
              <a:t>将于北京、上海及香港举办大规模展示会。</a:t>
            </a:r>
            <a:endParaRPr lang="en-US" altLang="zh-CN" sz="2000" dirty="0" smtClean="0">
              <a:solidFill>
                <a:srgbClr val="000000"/>
              </a:solidFill>
              <a:latin typeface="宋体" pitchFamily="2" charset="-122"/>
            </a:endParaRPr>
          </a:p>
          <a:p>
            <a:pPr>
              <a:buFont typeface="Wingdings" pitchFamily="2" charset="2"/>
              <a:buChar char="l"/>
            </a:pPr>
            <a:r>
              <a:rPr lang="en-US" altLang="ja-JP" sz="2000" dirty="0" smtClean="0">
                <a:solidFill>
                  <a:srgbClr val="000000"/>
                </a:solidFill>
                <a:latin typeface="ＭＳ Ｐゴシック" pitchFamily="50" charset="-128"/>
              </a:rPr>
              <a:t>2</a:t>
            </a:r>
            <a:r>
              <a:rPr lang="zh-CN" altLang="en-US" sz="2000" dirty="0" smtClean="0">
                <a:solidFill>
                  <a:srgbClr val="000000"/>
                </a:solidFill>
                <a:latin typeface="宋体" pitchFamily="2" charset="-122"/>
              </a:rPr>
              <a:t>月于北京举办的“活力日本”展示会，将与日中邦交正常化</a:t>
            </a:r>
            <a:r>
              <a:rPr lang="en-US" altLang="zh-CN" sz="2000" dirty="0" smtClean="0">
                <a:solidFill>
                  <a:srgbClr val="000000"/>
                </a:solidFill>
                <a:latin typeface="宋体" pitchFamily="2" charset="-122"/>
              </a:rPr>
              <a:t>40</a:t>
            </a:r>
            <a:r>
              <a:rPr lang="zh-CN" altLang="en-US" sz="2000" dirty="0" smtClean="0">
                <a:solidFill>
                  <a:srgbClr val="000000"/>
                </a:solidFill>
                <a:latin typeface="宋体" pitchFamily="2" charset="-122"/>
              </a:rPr>
              <a:t>周年纪念活动开幕式同步举行，日方将派遣直岛正行作为总理特使出席。</a:t>
            </a:r>
            <a:endParaRPr lang="ja-JP" altLang="en-US" sz="20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为放宽中国对日本食品等的进口限制，日中间继续进行诚挚的谈判。</a:t>
            </a:r>
            <a:endParaRPr lang="en-US" altLang="ja-JP" sz="20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对日方解除赴日本重灾区警告的要求，中方表示将基于日方的要求，在科学的论证后，进行认真探讨。</a:t>
            </a:r>
            <a:endParaRPr lang="en-US" altLang="ja-JP" sz="2000" dirty="0" smtClean="0">
              <a:solidFill>
                <a:srgbClr val="000000"/>
              </a:solidFill>
              <a:latin typeface="ＭＳ Ｐゴシック" pitchFamily="50" charset="-128"/>
            </a:endParaRPr>
          </a:p>
          <a:p>
            <a:pPr>
              <a:buFont typeface="Wingdings" pitchFamily="2" charset="2"/>
              <a:buChar char="l"/>
            </a:pPr>
            <a:r>
              <a:rPr lang="zh-CN" altLang="en-US" sz="2000" dirty="0" smtClean="0">
                <a:solidFill>
                  <a:srgbClr val="000000"/>
                </a:solidFill>
                <a:latin typeface="宋体" pitchFamily="2" charset="-122"/>
              </a:rPr>
              <a:t>对于</a:t>
            </a:r>
            <a:r>
              <a:rPr lang="en-US" altLang="zh-CN" sz="2000" dirty="0" smtClean="0">
                <a:solidFill>
                  <a:srgbClr val="000000"/>
                </a:solidFill>
                <a:latin typeface="宋体" pitchFamily="2" charset="-122"/>
              </a:rPr>
              <a:t>2011</a:t>
            </a:r>
            <a:r>
              <a:rPr lang="zh-CN" altLang="en-US" sz="2000" dirty="0" smtClean="0">
                <a:solidFill>
                  <a:srgbClr val="000000"/>
                </a:solidFill>
                <a:latin typeface="宋体" pitchFamily="2" charset="-122"/>
              </a:rPr>
              <a:t>年</a:t>
            </a:r>
            <a:r>
              <a:rPr lang="en-US" altLang="zh-CN" sz="2000" dirty="0" smtClean="0">
                <a:solidFill>
                  <a:srgbClr val="000000"/>
                </a:solidFill>
                <a:latin typeface="宋体" pitchFamily="2" charset="-122"/>
              </a:rPr>
              <a:t>5</a:t>
            </a:r>
            <a:r>
              <a:rPr lang="zh-CN" altLang="en-US" sz="2000" dirty="0" smtClean="0">
                <a:solidFill>
                  <a:srgbClr val="000000"/>
                </a:solidFill>
                <a:latin typeface="宋体" pitchFamily="2" charset="-122"/>
              </a:rPr>
              <a:t>月日中首脑会谈时，中方所表示的派遣灾后重建贸易投资促进代表团能早日实现派遣及接收，进行协调。</a:t>
            </a:r>
            <a:endParaRPr lang="en-US" altLang="ja-JP" sz="2000" dirty="0" smtClean="0">
              <a:solidFill>
                <a:srgbClr val="000000"/>
              </a:solidFill>
              <a:latin typeface="ＭＳ Ｐゴシック" pitchFamily="50" charset="-128"/>
            </a:endParaRPr>
          </a:p>
        </p:txBody>
      </p:sp>
      <p:sp>
        <p:nvSpPr>
          <p:cNvPr id="5125" name="テキスト ボックス 5"/>
          <p:cNvSpPr txBox="1">
            <a:spLocks noChangeArrowheads="1"/>
          </p:cNvSpPr>
          <p:nvPr/>
        </p:nvSpPr>
        <p:spPr bwMode="auto">
          <a:xfrm>
            <a:off x="4868863" y="3186113"/>
            <a:ext cx="1503362" cy="246062"/>
          </a:xfrm>
          <a:prstGeom prst="rect">
            <a:avLst/>
          </a:prstGeom>
          <a:noFill/>
          <a:ln w="9525">
            <a:noFill/>
            <a:miter lim="800000"/>
            <a:headEnd/>
            <a:tailEnd/>
          </a:ln>
        </p:spPr>
        <p:txBody>
          <a:bodyPr>
            <a:spAutoFit/>
          </a:bodyPr>
          <a:lstStyle/>
          <a:p>
            <a:pPr algn="ctr"/>
            <a:r>
              <a:rPr lang="ja-JP" altLang="en-US" sz="1000">
                <a:latin typeface="Calibri" pitchFamily="34" charset="0"/>
                <a:ea typeface="ＭＳ Ｐゴシック" pitchFamily="50" charset="-128"/>
              </a:rPr>
              <a:t>「元気な日本」ロゴマーク</a:t>
            </a:r>
            <a:endParaRPr lang="en-US" altLang="ja-JP" sz="1000">
              <a:latin typeface="Calibri" pitchFamily="34" charset="0"/>
              <a:ea typeface="ＭＳ Ｐゴシック" pitchFamily="50" charset="-128"/>
            </a:endParaRPr>
          </a:p>
        </p:txBody>
      </p:sp>
      <p:sp>
        <p:nvSpPr>
          <p:cNvPr id="8" name="角丸四角形 7"/>
          <p:cNvSpPr/>
          <p:nvPr/>
        </p:nvSpPr>
        <p:spPr>
          <a:xfrm>
            <a:off x="4900613" y="2124075"/>
            <a:ext cx="1455737" cy="1368425"/>
          </a:xfrm>
          <a:prstGeom prst="roundRect">
            <a:avLst/>
          </a:prstGeom>
          <a:noFill/>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endParaRPr lang="ja-JP" altLang="en-US"/>
          </a:p>
        </p:txBody>
      </p:sp>
      <p:pic>
        <p:nvPicPr>
          <p:cNvPr id="5127" name="図 8"/>
          <p:cNvPicPr>
            <a:picLocks noChangeAspect="1" noChangeArrowheads="1"/>
          </p:cNvPicPr>
          <p:nvPr/>
        </p:nvPicPr>
        <p:blipFill>
          <a:blip r:embed="rId2" cstate="print"/>
          <a:srcRect/>
          <a:stretch>
            <a:fillRect/>
          </a:stretch>
        </p:blipFill>
        <p:spPr bwMode="auto">
          <a:xfrm>
            <a:off x="5116513" y="2174875"/>
            <a:ext cx="1008062" cy="1008063"/>
          </a:xfrm>
          <a:prstGeom prst="rect">
            <a:avLst/>
          </a:prstGeom>
          <a:noFill/>
          <a:ln w="9525">
            <a:noFill/>
            <a:miter lim="800000"/>
            <a:headEnd/>
            <a:tailEnd/>
          </a:ln>
        </p:spPr>
      </p:pic>
      <p:sp>
        <p:nvSpPr>
          <p:cNvPr id="9"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043608"/>
            <a:ext cx="6172200" cy="792088"/>
          </a:xfrm>
        </p:spPr>
        <p:style>
          <a:lnRef idx="1">
            <a:schemeClr val="accent5"/>
          </a:lnRef>
          <a:fillRef idx="2">
            <a:schemeClr val="accent5"/>
          </a:fillRef>
          <a:effectRef idx="1">
            <a:schemeClr val="accent5"/>
          </a:effectRef>
          <a:fontRef idx="minor">
            <a:schemeClr val="dk1"/>
          </a:fontRef>
        </p:style>
        <p:txBody>
          <a:bodyPr>
            <a:noAutofit/>
          </a:bodyPr>
          <a:lstStyle/>
          <a:p>
            <a:r>
              <a:rPr lang="ja-JP" altLang="en-US" sz="2400" b="1" u="sng" dirty="0" smtClean="0">
                <a:latin typeface="HG丸ｺﾞｼｯｸM-PRO" pitchFamily="50" charset="-128"/>
                <a:ea typeface="HG丸ｺﾞｼｯｸM-PRO" pitchFamily="50" charset="-128"/>
              </a:rPr>
              <a:t>＜</a:t>
            </a:r>
            <a:r>
              <a:rPr lang="zh-CN" altLang="en-US" sz="2400" b="1" u="sng" dirty="0" smtClean="0">
                <a:latin typeface="HG丸ｺﾞｼｯｸM-PRO" pitchFamily="50" charset="-128"/>
                <a:ea typeface="HG丸ｺﾞｼｯｸM-PRO" pitchFamily="50" charset="-128"/>
              </a:rPr>
              <a:t>倡议</a:t>
            </a:r>
            <a:r>
              <a:rPr lang="en-US" altLang="zh-CN" sz="2400" b="1" u="sng" dirty="0" smtClean="0">
                <a:latin typeface="HG丸ｺﾞｼｯｸM-PRO" pitchFamily="50" charset="-128"/>
                <a:ea typeface="HG丸ｺﾞｼｯｸM-PRO" pitchFamily="50" charset="-128"/>
              </a:rPr>
              <a:t>4</a:t>
            </a:r>
            <a:r>
              <a:rPr lang="ja-JP" altLang="en-US" sz="2400" b="1" u="sng" dirty="0" smtClean="0">
                <a:latin typeface="HG丸ｺﾞｼｯｸM-PRO" pitchFamily="50" charset="-128"/>
                <a:ea typeface="HG丸ｺﾞｼｯｸM-PRO" pitchFamily="50" charset="-128"/>
              </a:rPr>
              <a:t>＞</a:t>
            </a:r>
            <a:r>
              <a:rPr lang="en-US" altLang="ja-JP" sz="2400" b="1" u="sng" dirty="0" smtClean="0">
                <a:latin typeface="HG丸ｺﾞｼｯｸM-PRO" pitchFamily="50" charset="-128"/>
                <a:ea typeface="HG丸ｺﾞｼｯｸM-PRO" pitchFamily="50" charset="-128"/>
              </a:rPr>
              <a:t/>
            </a:r>
            <a:br>
              <a:rPr lang="en-US" altLang="ja-JP" sz="2400" b="1" u="sng" dirty="0" smtClean="0">
                <a:latin typeface="HG丸ｺﾞｼｯｸM-PRO" pitchFamily="50" charset="-128"/>
                <a:ea typeface="HG丸ｺﾞｼｯｸM-PRO" pitchFamily="50" charset="-128"/>
              </a:rPr>
            </a:br>
            <a:r>
              <a:rPr lang="zh-CN" altLang="en-US" sz="2400" b="1" u="sng" dirty="0" smtClean="0"/>
              <a:t>深化互惠性经济关系</a:t>
            </a:r>
            <a:endParaRPr kumimoji="1" lang="ja-JP" altLang="en-US" sz="2400" b="1" dirty="0"/>
          </a:p>
        </p:txBody>
      </p:sp>
      <p:sp>
        <p:nvSpPr>
          <p:cNvPr id="3" name="コンテンツ プレースホルダ 2"/>
          <p:cNvSpPr>
            <a:spLocks noGrp="1"/>
          </p:cNvSpPr>
          <p:nvPr>
            <p:ph idx="1"/>
          </p:nvPr>
        </p:nvSpPr>
        <p:spPr>
          <a:xfrm>
            <a:off x="342900" y="1979712"/>
            <a:ext cx="6172200" cy="5693866"/>
          </a:xfrm>
        </p:spPr>
        <p:style>
          <a:lnRef idx="2">
            <a:schemeClr val="accent5"/>
          </a:lnRef>
          <a:fillRef idx="1">
            <a:schemeClr val="lt1"/>
          </a:fillRef>
          <a:effectRef idx="0">
            <a:schemeClr val="accent5"/>
          </a:effectRef>
          <a:fontRef idx="minor">
            <a:schemeClr val="dk1"/>
          </a:fontRef>
        </p:style>
        <p:txBody>
          <a:bodyPr>
            <a:spAutoFit/>
          </a:bodyPr>
          <a:lstStyle/>
          <a:p>
            <a:pPr>
              <a:buFont typeface="Wingdings" pitchFamily="2" charset="2"/>
              <a:buChar char="l"/>
            </a:pPr>
            <a:r>
              <a:rPr lang="zh-CN" altLang="en-US" sz="2000" dirty="0" smtClean="0">
                <a:latin typeface="HG丸ｺﾞｼｯｸM-PRO" pitchFamily="50" charset="-128"/>
                <a:ea typeface="HG丸ｺﾞｼｯｸM-PRO" pitchFamily="50" charset="-128"/>
              </a:rPr>
              <a:t>为强化在促进日中两国金融市场发展中的合作，就</a:t>
            </a:r>
            <a:r>
              <a:rPr lang="ja-JP" altLang="en-US" sz="2000" dirty="0" smtClean="0">
                <a:latin typeface="HG丸ｺﾞｼｯｸM-PRO" pitchFamily="50" charset="-128"/>
                <a:ea typeface="HG丸ｺﾞｼｯｸM-PRO" pitchFamily="50" charset="-128"/>
              </a:rPr>
              <a:t>①</a:t>
            </a:r>
            <a:r>
              <a:rPr lang="zh-CN" altLang="en-US" sz="2000" dirty="0" smtClean="0"/>
              <a:t>促进在日中贸易中两国货币的应用、</a:t>
            </a:r>
            <a:r>
              <a:rPr lang="ja-JP" altLang="en-US" sz="2000" dirty="0" smtClean="0">
                <a:latin typeface="HG丸ｺﾞｼｯｸM-PRO" pitchFamily="50" charset="-128"/>
                <a:ea typeface="HG丸ｺﾞｼｯｸM-PRO" pitchFamily="50" charset="-128"/>
              </a:rPr>
              <a:t>②</a:t>
            </a:r>
            <a:r>
              <a:rPr lang="zh-CN" altLang="en-US" sz="2000" dirty="0" smtClean="0"/>
              <a:t>促进发展日元</a:t>
            </a:r>
            <a:r>
              <a:rPr lang="en-US" altLang="zh-CN" sz="2000" dirty="0" smtClean="0"/>
              <a:t>·</a:t>
            </a:r>
            <a:r>
              <a:rPr lang="zh-CN" altLang="en-US" sz="2000" dirty="0" smtClean="0"/>
              <a:t>人民币直接交换市场、</a:t>
            </a:r>
            <a:r>
              <a:rPr lang="ja-JP" altLang="en-US" sz="2000" dirty="0" smtClean="0">
                <a:latin typeface="HG丸ｺﾞｼｯｸM-PRO" pitchFamily="50" charset="-128"/>
                <a:ea typeface="HG丸ｺﾞｼｯｸM-PRO" pitchFamily="50" charset="-128"/>
              </a:rPr>
              <a:t>③</a:t>
            </a:r>
            <a:r>
              <a:rPr lang="zh-CN" altLang="en-US" sz="2000" dirty="0" smtClean="0"/>
              <a:t>促进发展两国货币计价债券市场、</a:t>
            </a:r>
            <a:r>
              <a:rPr lang="ja-JP" altLang="en-US" sz="2000" dirty="0" smtClean="0">
                <a:latin typeface="HG丸ｺﾞｼｯｸM-PRO" pitchFamily="50" charset="-128"/>
                <a:ea typeface="HG丸ｺﾞｼｯｸM-PRO" pitchFamily="50" charset="-128"/>
              </a:rPr>
              <a:t>④</a:t>
            </a:r>
            <a:r>
              <a:rPr lang="zh-CN" altLang="en-US" sz="2000" dirty="0" smtClean="0"/>
              <a:t>推动民间部门发展海外市场中两国货币计价金融商品</a:t>
            </a:r>
            <a:r>
              <a:rPr lang="en-US" altLang="zh-CN" sz="2000" dirty="0" smtClean="0"/>
              <a:t>·</a:t>
            </a:r>
            <a:r>
              <a:rPr lang="zh-CN" altLang="en-US" sz="2000" dirty="0" smtClean="0"/>
              <a:t>服务、</a:t>
            </a:r>
            <a:r>
              <a:rPr lang="ja-JP" altLang="en-US" sz="2000" dirty="0" smtClean="0">
                <a:latin typeface="HG丸ｺﾞｼｯｸM-PRO" pitchFamily="50" charset="-128"/>
                <a:ea typeface="HG丸ｺﾞｼｯｸM-PRO" pitchFamily="50" charset="-128"/>
              </a:rPr>
              <a:t>⑤</a:t>
            </a:r>
            <a:r>
              <a:rPr lang="zh-CN" altLang="en-US" sz="2000" dirty="0" smtClean="0"/>
              <a:t>设置共同作业部署，促进合作达成共识</a:t>
            </a:r>
            <a:r>
              <a:rPr lang="ja-JP" altLang="en-US" sz="2000" dirty="0" smtClean="0">
                <a:latin typeface="HG丸ｺﾞｼｯｸM-PRO" pitchFamily="50" charset="-128"/>
                <a:ea typeface="HG丸ｺﾞｼｯｸM-PRO" pitchFamily="50" charset="-128"/>
              </a:rPr>
              <a:t>。</a:t>
            </a:r>
          </a:p>
          <a:p>
            <a:pPr>
              <a:buFont typeface="Wingdings" pitchFamily="2" charset="2"/>
              <a:buChar char="l"/>
            </a:pPr>
            <a:r>
              <a:rPr lang="zh-CN" altLang="en-US" sz="2000" dirty="0" smtClean="0">
                <a:latin typeface="HG丸ｺﾞｼｯｸM-PRO" pitchFamily="50" charset="-128"/>
                <a:ea typeface="HG丸ｺﾞｼｯｸM-PRO" pitchFamily="50" charset="-128"/>
              </a:rPr>
              <a:t>在国际协力银行和中国进出口银行的主导下，设立日中节能环保投资基金</a:t>
            </a:r>
            <a:r>
              <a:rPr lang="ja-JP" altLang="en-US" sz="2000" dirty="0" smtClean="0">
                <a:latin typeface="HG丸ｺﾞｼｯｸM-PRO" pitchFamily="50" charset="-128"/>
                <a:ea typeface="HG丸ｺﾞｼｯｸM-PRO" pitchFamily="50" charset="-128"/>
              </a:rPr>
              <a:t>（</a:t>
            </a:r>
            <a:r>
              <a:rPr lang="zh-CN" altLang="en-US" sz="2000" dirty="0" smtClean="0">
                <a:latin typeface="HG丸ｺﾞｼｯｸM-PRO" pitchFamily="50" charset="-128"/>
                <a:ea typeface="HG丸ｺﾞｼｯｸM-PRO" pitchFamily="50" charset="-128"/>
              </a:rPr>
              <a:t>以利用日本的环境技术、为中国国内的节能环保工程投资为目的，总额约</a:t>
            </a:r>
            <a:r>
              <a:rPr lang="en-US" altLang="zh-CN" sz="2000" dirty="0" smtClean="0">
                <a:latin typeface="HG丸ｺﾞｼｯｸM-PRO" pitchFamily="50" charset="-128"/>
                <a:ea typeface="HG丸ｺﾞｼｯｸM-PRO" pitchFamily="50" charset="-128"/>
              </a:rPr>
              <a:t>120</a:t>
            </a:r>
            <a:r>
              <a:rPr lang="zh-CN" altLang="en-US" sz="2000" dirty="0" smtClean="0">
                <a:latin typeface="HG丸ｺﾞｼｯｸM-PRO" pitchFamily="50" charset="-128"/>
                <a:ea typeface="HG丸ｺﾞｼｯｸM-PRO" pitchFamily="50" charset="-128"/>
              </a:rPr>
              <a:t>亿日元）。</a:t>
            </a:r>
            <a:endParaRPr lang="en-US" altLang="ja-JP" sz="2000" dirty="0" smtClean="0">
              <a:latin typeface="HG丸ｺﾞｼｯｸM-PRO" pitchFamily="50" charset="-128"/>
              <a:ea typeface="HG丸ｺﾞｼｯｸM-PRO" pitchFamily="50" charset="-128"/>
            </a:endParaRPr>
          </a:p>
          <a:p>
            <a:pPr>
              <a:buFont typeface="Wingdings" pitchFamily="2" charset="2"/>
              <a:buChar char="l"/>
            </a:pPr>
            <a:r>
              <a:rPr lang="zh-CN" altLang="en-US" sz="2000" dirty="0" smtClean="0">
                <a:latin typeface="HG丸ｺﾞｼｯｸM-PRO" pitchFamily="50" charset="-128"/>
                <a:ea typeface="HG丸ｺﾞｼｯｸM-PRO" pitchFamily="50" charset="-128"/>
              </a:rPr>
              <a:t>通过日中节能环保综合论坛等平台，推进新能源、智能社区等节能环保领域的合作。</a:t>
            </a:r>
            <a:endParaRPr lang="en-US" altLang="ja-JP" sz="2000" dirty="0" smtClean="0">
              <a:latin typeface="HG丸ｺﾞｼｯｸM-PRO" pitchFamily="50" charset="-128"/>
              <a:ea typeface="HG丸ｺﾞｼｯｸM-PRO" pitchFamily="50" charset="-128"/>
            </a:endParaRPr>
          </a:p>
          <a:p>
            <a:pPr>
              <a:buFont typeface="Wingdings" pitchFamily="2" charset="2"/>
              <a:buChar char="l"/>
            </a:pPr>
            <a:r>
              <a:rPr lang="zh-CN" altLang="en-US" sz="2000" dirty="0" smtClean="0"/>
              <a:t>关于曹妃甸及连云港项目，双方就根据各自情况，以适宜的方式促进合作达成一致。</a:t>
            </a:r>
            <a:endParaRPr lang="en-US" altLang="ja-JP" sz="2000" dirty="0" smtClean="0">
              <a:latin typeface="HG丸ｺﾞｼｯｸM-PRO" pitchFamily="50" charset="-128"/>
              <a:ea typeface="HG丸ｺﾞｼｯｸM-PRO" pitchFamily="50" charset="-128"/>
            </a:endParaRPr>
          </a:p>
          <a:p>
            <a:pPr>
              <a:buFont typeface="Wingdings" pitchFamily="2" charset="2"/>
              <a:buChar char="l"/>
            </a:pPr>
            <a:r>
              <a:rPr lang="zh-CN" altLang="en-US" sz="2000" dirty="0" smtClean="0">
                <a:latin typeface="HG丸ｺﾞｼｯｸM-PRO" pitchFamily="50" charset="-128"/>
                <a:ea typeface="HG丸ｺﾞｼｯｸM-PRO" pitchFamily="50" charset="-128"/>
              </a:rPr>
              <a:t>加速日中社会保证协定进程，争取早日缔结。</a:t>
            </a:r>
            <a:endParaRPr lang="ja-JP" altLang="en-US" sz="2000" dirty="0" smtClean="0">
              <a:solidFill>
                <a:schemeClr val="tx1"/>
              </a:solidFill>
              <a:latin typeface="HG丸ｺﾞｼｯｸM-PRO" pitchFamily="50" charset="-128"/>
              <a:ea typeface="HG丸ｺﾞｼｯｸM-PRO" pitchFamily="50" charset="-128"/>
            </a:endParaRPr>
          </a:p>
          <a:p>
            <a:pPr>
              <a:buNone/>
            </a:pPr>
            <a:r>
              <a:rPr lang="ja-JP" altLang="en-US" sz="2000" dirty="0" smtClean="0">
                <a:latin typeface="HG丸ｺﾞｼｯｸM-PRO" pitchFamily="50" charset="-128"/>
                <a:ea typeface="HG丸ｺﾞｼｯｸM-PRO" pitchFamily="50" charset="-128"/>
              </a:rPr>
              <a:t>　　　　　　　　　　　　　　　</a:t>
            </a:r>
            <a:endParaRPr lang="en-US" altLang="ja-JP" sz="2000" dirty="0" smtClean="0">
              <a:latin typeface="HG丸ｺﾞｼｯｸM-PRO" pitchFamily="50" charset="-128"/>
              <a:ea typeface="HG丸ｺﾞｼｯｸM-PRO" pitchFamily="50" charset="-128"/>
            </a:endParaRPr>
          </a:p>
          <a:p>
            <a:pPr>
              <a:buNone/>
            </a:pPr>
            <a:r>
              <a:rPr lang="ja-JP" altLang="en-US" sz="2000" dirty="0" smtClean="0">
                <a:latin typeface="HG丸ｺﾞｼｯｸM-PRO" pitchFamily="50" charset="-128"/>
                <a:ea typeface="HG丸ｺﾞｼｯｸM-PRO" pitchFamily="50" charset="-128"/>
              </a:rPr>
              <a:t>　　　　　　　　　　　　　　（</a:t>
            </a:r>
            <a:r>
              <a:rPr lang="zh-CN" altLang="en-US" sz="2000" dirty="0" smtClean="0">
                <a:latin typeface="HG丸ｺﾞｼｯｸM-PRO" pitchFamily="50" charset="-128"/>
                <a:ea typeface="HG丸ｺﾞｼｯｸM-PRO" pitchFamily="50" charset="-128"/>
              </a:rPr>
              <a:t>下接后页</a:t>
            </a:r>
            <a:r>
              <a:rPr lang="ja-JP" altLang="en-US" sz="2000" dirty="0" smtClean="0">
                <a:latin typeface="HG丸ｺﾞｼｯｸM-PRO" pitchFamily="50" charset="-128"/>
                <a:ea typeface="HG丸ｺﾞｼｯｸM-PRO" pitchFamily="50" charset="-128"/>
              </a:rPr>
              <a:t>）</a:t>
            </a:r>
            <a:endParaRPr lang="en-US" altLang="ja-JP" sz="2000" dirty="0" smtClean="0">
              <a:latin typeface="HG丸ｺﾞｼｯｸM-PRO" pitchFamily="50" charset="-128"/>
              <a:ea typeface="HG丸ｺﾞｼｯｸM-PRO" pitchFamily="50" charset="-128"/>
            </a:endParaRPr>
          </a:p>
        </p:txBody>
      </p:sp>
      <p:sp>
        <p:nvSpPr>
          <p:cNvPr id="6"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42900" y="2051720"/>
            <a:ext cx="6172200" cy="4154984"/>
          </a:xfrm>
        </p:spPr>
        <p:style>
          <a:lnRef idx="2">
            <a:schemeClr val="accent5"/>
          </a:lnRef>
          <a:fillRef idx="1">
            <a:schemeClr val="lt1"/>
          </a:fillRef>
          <a:effectRef idx="0">
            <a:schemeClr val="accent5"/>
          </a:effectRef>
          <a:fontRef idx="minor">
            <a:schemeClr val="dk1"/>
          </a:fontRef>
        </p:style>
        <p:txBody>
          <a:bodyPr>
            <a:spAutoFit/>
          </a:bodyPr>
          <a:lstStyle/>
          <a:p>
            <a:pPr>
              <a:buNone/>
            </a:pPr>
            <a:r>
              <a:rPr lang="ja-JP" altLang="en-US" sz="2000" dirty="0" smtClean="0">
                <a:latin typeface="SimSun" pitchFamily="2" charset="-122"/>
                <a:ea typeface="SimSun" pitchFamily="2" charset="-122"/>
              </a:rPr>
              <a:t>（</a:t>
            </a:r>
            <a:r>
              <a:rPr lang="zh-CN" altLang="en-US" sz="2000" dirty="0" smtClean="0">
                <a:latin typeface="SimSun" pitchFamily="2" charset="-122"/>
                <a:ea typeface="SimSun" pitchFamily="2" charset="-122"/>
              </a:rPr>
              <a:t>续</a:t>
            </a:r>
            <a:r>
              <a:rPr lang="ja-JP" altLang="en-US" sz="2000" dirty="0" smtClean="0">
                <a:latin typeface="SimSun" pitchFamily="2" charset="-122"/>
                <a:ea typeface="SimSun" pitchFamily="2" charset="-122"/>
              </a:rPr>
              <a:t>）</a:t>
            </a:r>
            <a:endParaRPr lang="en-US" altLang="ja-JP" sz="2000" dirty="0" smtClean="0">
              <a:latin typeface="SimSun" pitchFamily="2" charset="-122"/>
              <a:ea typeface="SimSun" pitchFamily="2" charset="-122"/>
            </a:endParaRPr>
          </a:p>
          <a:p>
            <a:pPr>
              <a:buFont typeface="Wingdings" pitchFamily="2" charset="2"/>
              <a:buChar char="l"/>
            </a:pPr>
            <a:r>
              <a:rPr lang="zh-CN" altLang="en-US" sz="2000" smtClean="0">
                <a:solidFill>
                  <a:schemeClr val="tx1"/>
                </a:solidFill>
                <a:latin typeface="SimSun" pitchFamily="2" charset="-122"/>
                <a:ea typeface="SimSun" pitchFamily="2" charset="-122"/>
              </a:rPr>
              <a:t>加快</a:t>
            </a:r>
            <a:r>
              <a:rPr lang="zh-CN" altLang="en-US" sz="2000" dirty="0" smtClean="0">
                <a:solidFill>
                  <a:schemeClr val="tx1"/>
                </a:solidFill>
                <a:latin typeface="SimSun" pitchFamily="2" charset="-122"/>
                <a:ea typeface="SimSun" pitchFamily="2" charset="-122"/>
              </a:rPr>
              <a:t>，尽早实现日中之间领空开放、增加羽田机场和中国之间的航班之磋商。</a:t>
            </a:r>
            <a:endParaRPr lang="en-US" altLang="ja-JP" sz="2000" dirty="0" smtClean="0">
              <a:solidFill>
                <a:schemeClr val="tx1"/>
              </a:solidFill>
              <a:latin typeface="SimSun" pitchFamily="2" charset="-122"/>
              <a:ea typeface="SimSun" pitchFamily="2" charset="-122"/>
            </a:endParaRPr>
          </a:p>
          <a:p>
            <a:pPr>
              <a:buFont typeface="Wingdings" pitchFamily="2" charset="2"/>
              <a:buChar char="l"/>
            </a:pPr>
            <a:r>
              <a:rPr lang="zh-CN" altLang="en-US" sz="2000" dirty="0" smtClean="0">
                <a:solidFill>
                  <a:schemeClr val="tx1"/>
                </a:solidFill>
                <a:latin typeface="SimSun" pitchFamily="2" charset="-122"/>
                <a:ea typeface="SimSun" pitchFamily="2" charset="-122"/>
              </a:rPr>
              <a:t>开发新线路等，推动双向观光交流。</a:t>
            </a:r>
            <a:endParaRPr lang="en-US" altLang="ja-JP" sz="2000" dirty="0" smtClean="0">
              <a:solidFill>
                <a:schemeClr val="tx1"/>
              </a:solidFill>
              <a:latin typeface="SimSun" pitchFamily="2" charset="-122"/>
              <a:ea typeface="SimSun" pitchFamily="2" charset="-122"/>
            </a:endParaRPr>
          </a:p>
          <a:p>
            <a:pPr>
              <a:buFont typeface="Wingdings" pitchFamily="2" charset="2"/>
              <a:buChar char="l"/>
            </a:pPr>
            <a:r>
              <a:rPr lang="zh-CN" altLang="en-US" sz="2000" dirty="0" smtClean="0">
                <a:latin typeface="SimSun" pitchFamily="2" charset="-122"/>
                <a:ea typeface="SimSun" pitchFamily="2" charset="-122"/>
              </a:rPr>
              <a:t>关于稀土的稳定供给问题，日中之间将继续保持对话。</a:t>
            </a:r>
            <a:r>
              <a:rPr lang="ja-JP" altLang="en-US" sz="2000" dirty="0" smtClean="0">
                <a:latin typeface="SimSun" pitchFamily="2" charset="-122"/>
                <a:ea typeface="SimSun" pitchFamily="2" charset="-122"/>
              </a:rPr>
              <a:t>　</a:t>
            </a:r>
            <a:endParaRPr lang="en-US" altLang="ja-JP" sz="2000" dirty="0" smtClean="0">
              <a:latin typeface="SimSun" pitchFamily="2" charset="-122"/>
              <a:ea typeface="SimSun" pitchFamily="2" charset="-122"/>
            </a:endParaRPr>
          </a:p>
          <a:p>
            <a:pPr>
              <a:buFont typeface="Wingdings" pitchFamily="2" charset="2"/>
              <a:buChar char="l"/>
            </a:pPr>
            <a:r>
              <a:rPr lang="zh-CN" altLang="en-US" sz="2000" dirty="0" smtClean="0">
                <a:latin typeface="SimSun" pitchFamily="2" charset="-122"/>
                <a:ea typeface="SimSun" pitchFamily="2" charset="-122"/>
              </a:rPr>
              <a:t>就日中韩投资协定谈判早日取得实质性共识，以及在此基础上争取于</a:t>
            </a:r>
            <a:r>
              <a:rPr lang="en-US" altLang="zh-CN" sz="2000" dirty="0" smtClean="0">
                <a:latin typeface="SimSun" pitchFamily="2" charset="-122"/>
                <a:ea typeface="SimSun" pitchFamily="2" charset="-122"/>
              </a:rPr>
              <a:t>2012</a:t>
            </a:r>
            <a:r>
              <a:rPr lang="zh-CN" altLang="en-US" sz="2000" dirty="0" smtClean="0">
                <a:latin typeface="SimSun" pitchFamily="2" charset="-122"/>
                <a:ea typeface="SimSun" pitchFamily="2" charset="-122"/>
              </a:rPr>
              <a:t>年较早时段启动日中韩</a:t>
            </a:r>
            <a:r>
              <a:rPr lang="en-US" sz="2000" dirty="0" smtClean="0">
                <a:latin typeface="SimSun" pitchFamily="2" charset="-122"/>
                <a:ea typeface="SimSun" pitchFamily="2" charset="-122"/>
              </a:rPr>
              <a:t>FTA</a:t>
            </a:r>
            <a:r>
              <a:rPr lang="zh-CN" altLang="en-US" sz="2000" dirty="0" smtClean="0">
                <a:latin typeface="SimSun" pitchFamily="2" charset="-122"/>
                <a:ea typeface="SimSun" pitchFamily="2" charset="-122"/>
              </a:rPr>
              <a:t>谈判，达成一致。</a:t>
            </a:r>
            <a:endParaRPr lang="en-US" altLang="ja-JP" sz="2000" dirty="0" smtClean="0">
              <a:solidFill>
                <a:schemeClr val="tx1"/>
              </a:solidFill>
              <a:latin typeface="SimSun" pitchFamily="2" charset="-122"/>
              <a:ea typeface="SimSun" pitchFamily="2" charset="-122"/>
            </a:endParaRPr>
          </a:p>
          <a:p>
            <a:pPr>
              <a:buFont typeface="Wingdings" pitchFamily="2" charset="2"/>
              <a:buChar char="l"/>
            </a:pPr>
            <a:r>
              <a:rPr lang="zh-CN" altLang="en-US" sz="2000" dirty="0" smtClean="0">
                <a:latin typeface="SimSun" pitchFamily="2" charset="-122"/>
                <a:ea typeface="SimSun" pitchFamily="2" charset="-122"/>
              </a:rPr>
              <a:t>强化在知识产权领域的合作。</a:t>
            </a:r>
            <a:endParaRPr lang="en-US" altLang="ja-JP" sz="2000" dirty="0" smtClean="0">
              <a:latin typeface="SimSun" pitchFamily="2" charset="-122"/>
              <a:ea typeface="SimSun" pitchFamily="2" charset="-122"/>
            </a:endParaRPr>
          </a:p>
          <a:p>
            <a:pPr>
              <a:buFont typeface="Wingdings" pitchFamily="2" charset="2"/>
              <a:buChar char="l"/>
            </a:pPr>
            <a:r>
              <a:rPr lang="zh-CN" altLang="en-US" sz="2000" dirty="0" smtClean="0">
                <a:latin typeface="SimSun" pitchFamily="2" charset="-122"/>
                <a:ea typeface="SimSun" pitchFamily="2" charset="-122"/>
              </a:rPr>
              <a:t>呼吁促进大米等日本农林水产品和食品的进口和农业领域的合作。</a:t>
            </a:r>
            <a:endParaRPr lang="en-US" altLang="ja-JP" sz="2000" dirty="0" smtClean="0">
              <a:latin typeface="SimSun" pitchFamily="2" charset="-122"/>
              <a:ea typeface="SimSun" pitchFamily="2" charset="-122"/>
            </a:endParaRPr>
          </a:p>
        </p:txBody>
      </p:sp>
      <p:sp>
        <p:nvSpPr>
          <p:cNvPr id="5" name="タイトル 4"/>
          <p:cNvSpPr>
            <a:spLocks noGrp="1"/>
          </p:cNvSpPr>
          <p:nvPr>
            <p:ph type="title"/>
          </p:nvPr>
        </p:nvSpPr>
        <p:spPr>
          <a:xfrm>
            <a:off x="342900" y="1043608"/>
            <a:ext cx="6172200" cy="864096"/>
          </a:xfrm>
        </p:spPr>
        <p:style>
          <a:lnRef idx="1">
            <a:schemeClr val="accent5"/>
          </a:lnRef>
          <a:fillRef idx="2">
            <a:schemeClr val="accent5"/>
          </a:fillRef>
          <a:effectRef idx="1">
            <a:schemeClr val="accent5"/>
          </a:effectRef>
          <a:fontRef idx="minor">
            <a:schemeClr val="dk1"/>
          </a:fontRef>
        </p:style>
        <p:txBody>
          <a:bodyPr vert="horz" lIns="91440" tIns="45720" rIns="91440" bIns="45720" rtlCol="0" anchor="ctr">
            <a:noAutofit/>
          </a:bodyPr>
          <a:lstStyle/>
          <a:p>
            <a:r>
              <a:rPr lang="ja-JP" altLang="en-US" sz="2400" b="1" u="sng" dirty="0" smtClean="0">
                <a:solidFill>
                  <a:schemeClr val="dk1"/>
                </a:solidFill>
                <a:latin typeface="HG丸ｺﾞｼｯｸM-PRO" pitchFamily="50" charset="-128"/>
                <a:ea typeface="HG丸ｺﾞｼｯｸM-PRO" pitchFamily="50" charset="-128"/>
                <a:cs typeface="+mn-cs"/>
              </a:rPr>
              <a:t>＜</a:t>
            </a:r>
            <a:r>
              <a:rPr lang="zh-CN" altLang="en-US" sz="2400" b="1" u="sng" dirty="0" smtClean="0">
                <a:latin typeface="HG丸ｺﾞｼｯｸM-PRO" pitchFamily="50" charset="-128"/>
                <a:ea typeface="HG丸ｺﾞｼｯｸM-PRO" pitchFamily="50" charset="-128"/>
              </a:rPr>
              <a:t>倡</a:t>
            </a:r>
            <a:r>
              <a:rPr lang="zh-CN" altLang="en-US" sz="2400" b="1" u="sng" smtClean="0">
                <a:solidFill>
                  <a:schemeClr val="dk1"/>
                </a:solidFill>
                <a:latin typeface="HG丸ｺﾞｼｯｸM-PRO" pitchFamily="50" charset="-128"/>
                <a:ea typeface="HG丸ｺﾞｼｯｸM-PRO" pitchFamily="50" charset="-128"/>
                <a:cs typeface="+mn-cs"/>
              </a:rPr>
              <a:t>议</a:t>
            </a:r>
            <a:r>
              <a:rPr lang="en-US" altLang="zh-CN" sz="2400" b="1" u="sng" dirty="0" smtClean="0">
                <a:solidFill>
                  <a:schemeClr val="dk1"/>
                </a:solidFill>
                <a:latin typeface="HG丸ｺﾞｼｯｸM-PRO" pitchFamily="50" charset="-128"/>
                <a:ea typeface="HG丸ｺﾞｼｯｸM-PRO" pitchFamily="50" charset="-128"/>
                <a:cs typeface="+mn-cs"/>
              </a:rPr>
              <a:t>4</a:t>
            </a:r>
            <a:r>
              <a:rPr lang="ja-JP" altLang="en-US" sz="2400" b="1" u="sng" dirty="0" smtClean="0">
                <a:solidFill>
                  <a:schemeClr val="dk1"/>
                </a:solidFill>
                <a:latin typeface="HG丸ｺﾞｼｯｸM-PRO" pitchFamily="50" charset="-128"/>
                <a:ea typeface="HG丸ｺﾞｼｯｸM-PRO" pitchFamily="50" charset="-128"/>
                <a:cs typeface="+mn-cs"/>
              </a:rPr>
              <a:t>＞</a:t>
            </a:r>
            <a:r>
              <a:rPr lang="en-US" altLang="ja-JP" sz="2400" b="1" u="sng" dirty="0" smtClean="0">
                <a:solidFill>
                  <a:schemeClr val="dk1"/>
                </a:solidFill>
                <a:latin typeface="HG丸ｺﾞｼｯｸM-PRO" pitchFamily="50" charset="-128"/>
                <a:ea typeface="HG丸ｺﾞｼｯｸM-PRO" pitchFamily="50" charset="-128"/>
                <a:cs typeface="+mn-cs"/>
              </a:rPr>
              <a:t/>
            </a:r>
            <a:br>
              <a:rPr lang="en-US" altLang="ja-JP" sz="2400" b="1" u="sng" dirty="0" smtClean="0">
                <a:solidFill>
                  <a:schemeClr val="dk1"/>
                </a:solidFill>
                <a:latin typeface="HG丸ｺﾞｼｯｸM-PRO" pitchFamily="50" charset="-128"/>
                <a:ea typeface="HG丸ｺﾞｼｯｸM-PRO" pitchFamily="50" charset="-128"/>
                <a:cs typeface="+mn-cs"/>
              </a:rPr>
            </a:br>
            <a:r>
              <a:rPr lang="zh-CN" altLang="en-US" sz="2400" b="1" u="sng" dirty="0" smtClean="0"/>
              <a:t>深化互惠性经济关系</a:t>
            </a:r>
            <a:endParaRPr lang="ja-JP" altLang="en-US" sz="2400" b="1" u="sng" dirty="0">
              <a:solidFill>
                <a:schemeClr val="dk1"/>
              </a:solidFill>
              <a:latin typeface="HG丸ｺﾞｼｯｸM-PRO" pitchFamily="50" charset="-128"/>
              <a:ea typeface="HG丸ｺﾞｼｯｸM-PRO" pitchFamily="50" charset="-128"/>
              <a:cs typeface="+mn-cs"/>
            </a:endParaRPr>
          </a:p>
        </p:txBody>
      </p:sp>
      <p:sp>
        <p:nvSpPr>
          <p:cNvPr id="6"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043608"/>
            <a:ext cx="6172200" cy="792088"/>
          </a:xfrm>
        </p:spPr>
        <p:style>
          <a:lnRef idx="1">
            <a:schemeClr val="accent1"/>
          </a:lnRef>
          <a:fillRef idx="2">
            <a:schemeClr val="accent1"/>
          </a:fillRef>
          <a:effectRef idx="1">
            <a:schemeClr val="accent1"/>
          </a:effectRef>
          <a:fontRef idx="minor">
            <a:schemeClr val="dk1"/>
          </a:fontRef>
        </p:style>
        <p:txBody>
          <a:bodyPr>
            <a:noAutofit/>
          </a:bodyPr>
          <a:lstStyle/>
          <a:p>
            <a:r>
              <a:rPr lang="ja-JP" altLang="en-US" sz="2400" b="1" u="sng" dirty="0" smtClean="0">
                <a:latin typeface="HG丸ｺﾞｼｯｸM-PRO" pitchFamily="50" charset="-128"/>
                <a:ea typeface="HG丸ｺﾞｼｯｸM-PRO" pitchFamily="50" charset="-128"/>
              </a:rPr>
              <a:t>＜</a:t>
            </a:r>
            <a:r>
              <a:rPr lang="zh-CN" altLang="en-US" sz="2400" b="1" u="sng" dirty="0" smtClean="0">
                <a:latin typeface="HG丸ｺﾞｼｯｸM-PRO" pitchFamily="50" charset="-128"/>
                <a:ea typeface="HG丸ｺﾞｼｯｸM-PRO" pitchFamily="50" charset="-128"/>
              </a:rPr>
              <a:t>倡议</a:t>
            </a:r>
            <a:r>
              <a:rPr lang="ja-JP" altLang="en-US" sz="2400" b="1" u="sng" dirty="0" smtClean="0">
                <a:latin typeface="HG丸ｺﾞｼｯｸM-PRO" pitchFamily="50" charset="-128"/>
                <a:ea typeface="HG丸ｺﾞｼｯｸM-PRO" pitchFamily="50" charset="-128"/>
              </a:rPr>
              <a:t>５＞</a:t>
            </a:r>
            <a:br>
              <a:rPr lang="ja-JP" altLang="en-US" sz="2400" b="1" u="sng" dirty="0" smtClean="0">
                <a:latin typeface="HG丸ｺﾞｼｯｸM-PRO" pitchFamily="50" charset="-128"/>
                <a:ea typeface="HG丸ｺﾞｼｯｸM-PRO" pitchFamily="50" charset="-128"/>
              </a:rPr>
            </a:br>
            <a:r>
              <a:rPr lang="zh-CN" altLang="en-US" sz="2400" b="1" u="sng" dirty="0" smtClean="0">
                <a:latin typeface="HG丸ｺﾞｼｯｸM-PRO" pitchFamily="50" charset="-128"/>
                <a:ea typeface="HG丸ｺﾞｼｯｸM-PRO" pitchFamily="50" charset="-128"/>
              </a:rPr>
              <a:t>增进两国国民之间的相互理解</a:t>
            </a:r>
            <a:endParaRPr kumimoji="1" lang="ja-JP" altLang="en-US" sz="2400" dirty="0"/>
          </a:p>
        </p:txBody>
      </p:sp>
      <p:sp>
        <p:nvSpPr>
          <p:cNvPr id="3" name="コンテンツ プレースホルダ 2"/>
          <p:cNvSpPr>
            <a:spLocks noGrp="1"/>
          </p:cNvSpPr>
          <p:nvPr>
            <p:ph idx="1"/>
          </p:nvPr>
        </p:nvSpPr>
        <p:spPr>
          <a:xfrm>
            <a:off x="342900" y="1979712"/>
            <a:ext cx="6172200" cy="5201424"/>
          </a:xfrm>
        </p:spPr>
        <p:style>
          <a:lnRef idx="2">
            <a:schemeClr val="accent1"/>
          </a:lnRef>
          <a:fillRef idx="1">
            <a:schemeClr val="lt1"/>
          </a:fillRef>
          <a:effectRef idx="0">
            <a:schemeClr val="accent1"/>
          </a:effectRef>
          <a:fontRef idx="minor">
            <a:schemeClr val="dk1"/>
          </a:fontRef>
        </p:style>
        <p:txBody>
          <a:bodyPr wrap="square">
            <a:spAutoFit/>
          </a:bodyPr>
          <a:lstStyle/>
          <a:p>
            <a:pPr>
              <a:buFont typeface="Wingdings" pitchFamily="2" charset="2"/>
              <a:buChar char="l"/>
            </a:pPr>
            <a:r>
              <a:rPr lang="zh-CN" altLang="en-US" sz="2000" dirty="0" smtClean="0">
                <a:latin typeface="+mn-ea"/>
              </a:rPr>
              <a:t>将</a:t>
            </a:r>
            <a:r>
              <a:rPr lang="en-US" altLang="zh-CN" sz="2000" dirty="0" smtClean="0">
                <a:latin typeface="+mn-ea"/>
              </a:rPr>
              <a:t>2012</a:t>
            </a:r>
            <a:r>
              <a:rPr lang="zh-CN" altLang="en-US" sz="2000" dirty="0" smtClean="0">
                <a:latin typeface="+mn-ea"/>
              </a:rPr>
              <a:t>年</a:t>
            </a:r>
            <a:r>
              <a:rPr lang="en-US" altLang="zh-CN" sz="2000" dirty="0" smtClean="0">
                <a:latin typeface="+mn-ea"/>
              </a:rPr>
              <a:t>-</a:t>
            </a:r>
            <a:r>
              <a:rPr lang="zh-CN" altLang="en-US" sz="2000" dirty="0" smtClean="0">
                <a:latin typeface="+mn-ea"/>
              </a:rPr>
              <a:t>日中邦交正常化</a:t>
            </a:r>
            <a:r>
              <a:rPr lang="en-US" altLang="zh-CN" sz="2000" dirty="0" smtClean="0">
                <a:latin typeface="+mn-ea"/>
              </a:rPr>
              <a:t>40</a:t>
            </a:r>
            <a:r>
              <a:rPr lang="zh-CN" altLang="en-US" sz="2000" dirty="0" smtClean="0">
                <a:latin typeface="+mn-ea"/>
              </a:rPr>
              <a:t>周年</a:t>
            </a:r>
            <a:endParaRPr lang="en-US" altLang="zh-CN" sz="2000" dirty="0" smtClean="0">
              <a:latin typeface="+mn-ea"/>
            </a:endParaRPr>
          </a:p>
          <a:p>
            <a:pPr>
              <a:buNone/>
            </a:pPr>
            <a:r>
              <a:rPr lang="en-US" altLang="zh-CN" sz="2000" dirty="0" smtClean="0">
                <a:latin typeface="+mn-ea"/>
              </a:rPr>
              <a:t>   </a:t>
            </a:r>
            <a:r>
              <a:rPr lang="zh-CN" altLang="en-US" sz="2000" dirty="0" smtClean="0">
                <a:latin typeface="+mn-ea"/>
              </a:rPr>
              <a:t>定为“日中国民交流友好年</a:t>
            </a:r>
            <a:r>
              <a:rPr lang="en-US" altLang="zh-CN" sz="2000" dirty="0" smtClean="0">
                <a:latin typeface="+mn-ea"/>
              </a:rPr>
              <a:t>~</a:t>
            </a:r>
            <a:r>
              <a:rPr lang="zh-CN" altLang="en-US" sz="2000" dirty="0" smtClean="0">
                <a:latin typeface="+mn-ea"/>
              </a:rPr>
              <a:t>新的</a:t>
            </a:r>
            <a:endParaRPr lang="en-US" altLang="zh-CN" sz="2000" dirty="0" smtClean="0">
              <a:latin typeface="+mn-ea"/>
            </a:endParaRPr>
          </a:p>
          <a:p>
            <a:pPr>
              <a:buNone/>
            </a:pPr>
            <a:r>
              <a:rPr lang="zh-CN" altLang="en-US" sz="2000" dirty="0" smtClean="0">
                <a:latin typeface="+mn-ea"/>
              </a:rPr>
              <a:t>   相遇，心的纽带</a:t>
            </a:r>
            <a:r>
              <a:rPr lang="en-US" altLang="zh-CN" sz="2000" dirty="0" smtClean="0">
                <a:latin typeface="+mn-ea"/>
              </a:rPr>
              <a:t>~</a:t>
            </a:r>
            <a:r>
              <a:rPr lang="zh-CN" altLang="en-US" sz="2000" dirty="0" smtClean="0">
                <a:latin typeface="+mn-ea"/>
              </a:rPr>
              <a:t>”，推动全面性</a:t>
            </a:r>
            <a:endParaRPr lang="en-US" altLang="zh-CN" sz="2000" dirty="0" smtClean="0">
              <a:latin typeface="+mn-ea"/>
            </a:endParaRPr>
          </a:p>
          <a:p>
            <a:pPr>
              <a:buNone/>
            </a:pPr>
            <a:r>
              <a:rPr lang="en-US" altLang="zh-CN" sz="2000" dirty="0" smtClean="0">
                <a:latin typeface="+mn-ea"/>
              </a:rPr>
              <a:t>   </a:t>
            </a:r>
            <a:r>
              <a:rPr lang="zh-CN" altLang="en-US" sz="2000" dirty="0" smtClean="0">
                <a:latin typeface="+mn-ea"/>
              </a:rPr>
              <a:t>的国民交流。</a:t>
            </a:r>
            <a:endParaRPr lang="ja-JP" altLang="en-US" sz="2000" dirty="0" smtClean="0">
              <a:latin typeface="+mn-ea"/>
            </a:endParaRPr>
          </a:p>
          <a:p>
            <a:pPr>
              <a:buFont typeface="Wingdings" pitchFamily="2" charset="2"/>
              <a:buChar char="l"/>
            </a:pPr>
            <a:r>
              <a:rPr lang="zh-CN" altLang="en-US" sz="2000" dirty="0" smtClean="0">
                <a:latin typeface="+mn-ea"/>
              </a:rPr>
              <a:t>作为日中邦交正常化</a:t>
            </a:r>
            <a:r>
              <a:rPr lang="en-US" altLang="zh-CN" sz="2000" dirty="0" smtClean="0">
                <a:latin typeface="+mn-ea"/>
              </a:rPr>
              <a:t>40</a:t>
            </a:r>
            <a:r>
              <a:rPr lang="zh-CN" altLang="en-US" sz="2000" dirty="0" smtClean="0">
                <a:latin typeface="+mn-ea"/>
              </a:rPr>
              <a:t>周年纪念活动，</a:t>
            </a:r>
            <a:r>
              <a:rPr lang="en-US" altLang="zh-CN" sz="2000" dirty="0" smtClean="0">
                <a:latin typeface="+mn-ea"/>
              </a:rPr>
              <a:t>2012</a:t>
            </a:r>
            <a:r>
              <a:rPr lang="zh-CN" altLang="en-US" sz="2000" dirty="0" smtClean="0">
                <a:latin typeface="+mn-ea"/>
              </a:rPr>
              <a:t>年</a:t>
            </a:r>
            <a:r>
              <a:rPr lang="en-US" altLang="zh-CN" sz="2000" dirty="0" smtClean="0">
                <a:latin typeface="+mn-ea"/>
              </a:rPr>
              <a:t>2</a:t>
            </a:r>
            <a:r>
              <a:rPr lang="zh-CN" altLang="en-US" sz="2000" dirty="0" smtClean="0">
                <a:latin typeface="+mn-ea"/>
              </a:rPr>
              <a:t>月于北京举办开幕式（并设“活力日本”展览）、</a:t>
            </a:r>
            <a:r>
              <a:rPr lang="en-US" altLang="zh-CN" sz="2000" dirty="0" smtClean="0">
                <a:latin typeface="+mn-ea"/>
              </a:rPr>
              <a:t>9</a:t>
            </a:r>
            <a:r>
              <a:rPr lang="zh-CN" altLang="en-US" sz="2000" dirty="0" smtClean="0">
                <a:latin typeface="+mn-ea"/>
              </a:rPr>
              <a:t>月举办纪念招待会等。在日方实行委员之下，官方、民间积极开展各种纪念活动。</a:t>
            </a:r>
            <a:endParaRPr lang="ja-JP" altLang="en-US" sz="2000" dirty="0" smtClean="0">
              <a:latin typeface="+mn-ea"/>
            </a:endParaRPr>
          </a:p>
          <a:p>
            <a:pPr>
              <a:buFont typeface="Wingdings" pitchFamily="2" charset="2"/>
              <a:buChar char="l"/>
            </a:pPr>
            <a:r>
              <a:rPr lang="en-US" altLang="ja-JP" sz="2000" dirty="0" smtClean="0">
                <a:latin typeface="+mn-ea"/>
              </a:rPr>
              <a:t>2012</a:t>
            </a:r>
            <a:r>
              <a:rPr lang="zh-CN" altLang="en-US" sz="2000" dirty="0" smtClean="0">
                <a:latin typeface="+mn-ea"/>
              </a:rPr>
              <a:t>年开展日中双方共计</a:t>
            </a:r>
            <a:r>
              <a:rPr lang="en-US" altLang="zh-CN" sz="2000" dirty="0" smtClean="0">
                <a:latin typeface="+mn-ea"/>
              </a:rPr>
              <a:t>5000</a:t>
            </a:r>
            <a:r>
              <a:rPr lang="zh-CN" altLang="en-US" sz="2000" dirty="0" smtClean="0">
                <a:latin typeface="+mn-ea"/>
              </a:rPr>
              <a:t>人规模的青少年交流。</a:t>
            </a:r>
            <a:endParaRPr lang="ja-JP" altLang="en-US" sz="2000" dirty="0" smtClean="0">
              <a:latin typeface="+mn-ea"/>
            </a:endParaRPr>
          </a:p>
          <a:p>
            <a:pPr>
              <a:buFont typeface="Wingdings" pitchFamily="2" charset="2"/>
              <a:buChar char="l"/>
            </a:pPr>
            <a:r>
              <a:rPr lang="zh-CN" altLang="en-US" sz="2000" dirty="0" smtClean="0">
                <a:latin typeface="+mn-ea"/>
              </a:rPr>
              <a:t>促进电影、电视、动漫等内容产业领域的交流与合作。</a:t>
            </a:r>
            <a:endParaRPr lang="en-US" altLang="ja-JP" sz="2000" dirty="0" smtClean="0">
              <a:latin typeface="+mn-ea"/>
            </a:endParaRPr>
          </a:p>
          <a:p>
            <a:pPr>
              <a:buFont typeface="Wingdings" pitchFamily="2" charset="2"/>
              <a:buChar char="l"/>
            </a:pPr>
            <a:r>
              <a:rPr lang="zh-CN" altLang="en-US" sz="2000" dirty="0" smtClean="0">
                <a:latin typeface="+mn-ea"/>
              </a:rPr>
              <a:t>为扩大“亚洲校园计划”构想，增设新的“亚洲校园计划奖学金”，充实推进体制，进一步促进与中国及韩国的学生交流。</a:t>
            </a:r>
            <a:endParaRPr lang="en-US" altLang="ja-JP" sz="2000" dirty="0" smtClean="0">
              <a:solidFill>
                <a:schemeClr val="tx1"/>
              </a:solidFill>
              <a:latin typeface="+mn-ea"/>
            </a:endParaRPr>
          </a:p>
          <a:p>
            <a:pPr>
              <a:buFont typeface="Wingdings" pitchFamily="2" charset="2"/>
              <a:buChar char="l"/>
            </a:pPr>
            <a:r>
              <a:rPr lang="zh-CN" altLang="en-US" sz="2000" dirty="0" smtClean="0">
                <a:solidFill>
                  <a:schemeClr val="tx1"/>
                </a:solidFill>
                <a:latin typeface="+mn-ea"/>
              </a:rPr>
              <a:t>中方将积极考虑向日方提供朱鹮和熊猫。</a:t>
            </a:r>
            <a:endParaRPr lang="en-US" altLang="ja-JP" sz="2000" dirty="0" smtClean="0">
              <a:solidFill>
                <a:schemeClr val="tx1"/>
              </a:solidFill>
              <a:latin typeface="+mn-ea"/>
            </a:endParaRPr>
          </a:p>
        </p:txBody>
      </p:sp>
      <p:pic>
        <p:nvPicPr>
          <p:cNvPr id="1026" name="Picture 2"/>
          <p:cNvPicPr>
            <a:picLocks noChangeAspect="1" noChangeArrowheads="1"/>
          </p:cNvPicPr>
          <p:nvPr/>
        </p:nvPicPr>
        <p:blipFill>
          <a:blip r:embed="rId2" cstate="print"/>
          <a:srcRect/>
          <a:stretch>
            <a:fillRect/>
          </a:stretch>
        </p:blipFill>
        <p:spPr bwMode="auto">
          <a:xfrm>
            <a:off x="5229200" y="2086200"/>
            <a:ext cx="936104" cy="829616"/>
          </a:xfrm>
          <a:prstGeom prst="rect">
            <a:avLst/>
          </a:prstGeom>
          <a:noFill/>
          <a:ln w="9525">
            <a:noFill/>
            <a:miter lim="800000"/>
            <a:headEnd/>
            <a:tailEnd/>
          </a:ln>
        </p:spPr>
      </p:pic>
      <p:sp>
        <p:nvSpPr>
          <p:cNvPr id="6" name="テキスト ボックス 5"/>
          <p:cNvSpPr txBox="1"/>
          <p:nvPr/>
        </p:nvSpPr>
        <p:spPr>
          <a:xfrm>
            <a:off x="4966568" y="2915816"/>
            <a:ext cx="1503548" cy="400110"/>
          </a:xfrm>
          <a:prstGeom prst="rect">
            <a:avLst/>
          </a:prstGeom>
          <a:noFill/>
        </p:spPr>
        <p:txBody>
          <a:bodyPr wrap="square" rtlCol="0">
            <a:spAutoFit/>
          </a:bodyPr>
          <a:lstStyle/>
          <a:p>
            <a:pPr algn="ctr"/>
            <a:r>
              <a:rPr kumimoji="1" lang="zh-CN" altLang="en-US" sz="1000" dirty="0" smtClean="0"/>
              <a:t>日中国民交流友好年</a:t>
            </a:r>
            <a:r>
              <a:rPr kumimoji="1" lang="en-US" altLang="zh-CN" sz="1000" dirty="0" smtClean="0"/>
              <a:t>Logo</a:t>
            </a:r>
            <a:endParaRPr kumimoji="1" lang="ja-JP" altLang="en-US" sz="1000" dirty="0"/>
          </a:p>
        </p:txBody>
      </p:sp>
      <p:sp>
        <p:nvSpPr>
          <p:cNvPr id="7" name="角丸四角形 6"/>
          <p:cNvSpPr/>
          <p:nvPr/>
        </p:nvSpPr>
        <p:spPr>
          <a:xfrm>
            <a:off x="5013176" y="2051720"/>
            <a:ext cx="1368152" cy="1224136"/>
          </a:xfrm>
          <a:prstGeom prst="roundRect">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8"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1043608"/>
            <a:ext cx="6172200" cy="1152128"/>
          </a:xfrm>
        </p:spPr>
        <p:style>
          <a:lnRef idx="1">
            <a:schemeClr val="accent4"/>
          </a:lnRef>
          <a:fillRef idx="2">
            <a:schemeClr val="accent4"/>
          </a:fillRef>
          <a:effectRef idx="1">
            <a:schemeClr val="accent4"/>
          </a:effectRef>
          <a:fontRef idx="minor">
            <a:schemeClr val="dk1"/>
          </a:fontRef>
        </p:style>
        <p:txBody>
          <a:bodyPr>
            <a:noAutofit/>
          </a:bodyPr>
          <a:lstStyle/>
          <a:p>
            <a:r>
              <a:rPr lang="ja-JP" altLang="en-US" sz="2400" b="1" u="sng" dirty="0" smtClean="0">
                <a:latin typeface="HG丸ｺﾞｼｯｸM-PRO" pitchFamily="50" charset="-128"/>
                <a:ea typeface="HG丸ｺﾞｼｯｸM-PRO" pitchFamily="50" charset="-128"/>
              </a:rPr>
              <a:t>＜</a:t>
            </a:r>
            <a:r>
              <a:rPr lang="zh-CN" altLang="en-US" sz="2400" b="1" u="sng" dirty="0" smtClean="0">
                <a:latin typeface="HG丸ｺﾞｼｯｸM-PRO" pitchFamily="50" charset="-128"/>
                <a:ea typeface="HG丸ｺﾞｼｯｸM-PRO" pitchFamily="50" charset="-128"/>
              </a:rPr>
              <a:t>倡议</a:t>
            </a:r>
            <a:r>
              <a:rPr lang="en-US" altLang="zh-CN" sz="2400" b="1" u="sng" dirty="0" smtClean="0">
                <a:latin typeface="HG丸ｺﾞｼｯｸM-PRO" pitchFamily="50" charset="-128"/>
                <a:ea typeface="HG丸ｺﾞｼｯｸM-PRO" pitchFamily="50" charset="-128"/>
              </a:rPr>
              <a:t>6</a:t>
            </a:r>
            <a:r>
              <a:rPr lang="ja-JP" altLang="en-US" sz="2400" b="1" u="sng" dirty="0" smtClean="0">
                <a:latin typeface="HG丸ｺﾞｼｯｸM-PRO" pitchFamily="50" charset="-128"/>
                <a:ea typeface="HG丸ｺﾞｼｯｸM-PRO" pitchFamily="50" charset="-128"/>
              </a:rPr>
              <a:t>＞</a:t>
            </a:r>
            <a:br>
              <a:rPr lang="ja-JP" altLang="en-US" sz="2400" b="1" u="sng" dirty="0" smtClean="0">
                <a:latin typeface="HG丸ｺﾞｼｯｸM-PRO" pitchFamily="50" charset="-128"/>
                <a:ea typeface="HG丸ｺﾞｼｯｸM-PRO" pitchFamily="50" charset="-128"/>
              </a:rPr>
            </a:br>
            <a:r>
              <a:rPr lang="zh-CN" altLang="en-US" sz="2400" b="1" u="sng" dirty="0" smtClean="0"/>
              <a:t>强化在地区和全球性课题上的对话与合作</a:t>
            </a:r>
            <a:endParaRPr kumimoji="1" lang="ja-JP" altLang="en-US" sz="2400" b="1" dirty="0"/>
          </a:p>
        </p:txBody>
      </p:sp>
      <p:sp>
        <p:nvSpPr>
          <p:cNvPr id="3" name="コンテンツ プレースホルダ 2"/>
          <p:cNvSpPr>
            <a:spLocks noGrp="1"/>
          </p:cNvSpPr>
          <p:nvPr>
            <p:ph idx="1"/>
          </p:nvPr>
        </p:nvSpPr>
        <p:spPr>
          <a:xfrm>
            <a:off x="342900" y="2411760"/>
            <a:ext cx="6172200" cy="6069354"/>
          </a:xfrm>
        </p:spPr>
        <p:style>
          <a:lnRef idx="2">
            <a:schemeClr val="accent4"/>
          </a:lnRef>
          <a:fillRef idx="1">
            <a:schemeClr val="lt1"/>
          </a:fillRef>
          <a:effectRef idx="0">
            <a:schemeClr val="accent4"/>
          </a:effectRef>
          <a:fontRef idx="minor">
            <a:schemeClr val="dk1"/>
          </a:fontRef>
        </p:style>
        <p:txBody>
          <a:bodyPr>
            <a:spAutoFit/>
          </a:bodyPr>
          <a:lstStyle/>
          <a:p>
            <a:pPr>
              <a:buFont typeface="Wingdings" pitchFamily="2" charset="2"/>
              <a:buChar char="l"/>
            </a:pPr>
            <a:r>
              <a:rPr lang="zh-CN" altLang="en-US" sz="2000" dirty="0" smtClean="0">
                <a:solidFill>
                  <a:srgbClr val="000000"/>
                </a:solidFill>
                <a:latin typeface="宋体" pitchFamily="2" charset="-122"/>
              </a:rPr>
              <a:t>在北朝鲜局势方面进行紧密沟通与妥善应对</a:t>
            </a:r>
            <a:endParaRPr lang="en-US" altLang="ja-JP" sz="2000" dirty="0" smtClean="0">
              <a:solidFill>
                <a:srgbClr val="000000"/>
              </a:solidFill>
              <a:latin typeface="宋体" pitchFamily="2" charset="-122"/>
              <a:ea typeface="宋体" pitchFamily="2" charset="-122"/>
            </a:endParaRPr>
          </a:p>
          <a:p>
            <a:pPr lvl="1">
              <a:buFont typeface="HG丸ｺﾞｼｯｸM-PRO" pitchFamily="50" charset="-128"/>
              <a:buChar char="-"/>
            </a:pPr>
            <a:r>
              <a:rPr lang="zh-CN" altLang="en-US" sz="1800" dirty="0" smtClean="0">
                <a:solidFill>
                  <a:srgbClr val="000000"/>
                </a:solidFill>
                <a:latin typeface="宋体" pitchFamily="2" charset="-122"/>
              </a:rPr>
              <a:t>双方确认在金正日国防委员长去世的新形势下，确保朝鲜半岛和平与稳定是中日两国的共同利益所在</a:t>
            </a:r>
            <a:r>
              <a:rPr lang="ja-JP" altLang="en-US" sz="1800" dirty="0" err="1" smtClean="0">
                <a:solidFill>
                  <a:srgbClr val="000000"/>
                </a:solidFill>
                <a:latin typeface="宋体" pitchFamily="2" charset="-122"/>
                <a:ea typeface="宋体" pitchFamily="2" charset="-122"/>
              </a:rPr>
              <a:t>。</a:t>
            </a:r>
            <a:endParaRPr lang="en-US" altLang="ja-JP" sz="1800" dirty="0" smtClean="0">
              <a:solidFill>
                <a:srgbClr val="000000"/>
              </a:solidFill>
              <a:latin typeface="宋体" pitchFamily="2" charset="-122"/>
              <a:ea typeface="宋体" pitchFamily="2" charset="-122"/>
            </a:endParaRPr>
          </a:p>
          <a:p>
            <a:pPr lvl="1">
              <a:buFont typeface="HG丸ｺﾞｼｯｸM-PRO" pitchFamily="50" charset="-128"/>
              <a:buChar char="-"/>
            </a:pPr>
            <a:r>
              <a:rPr lang="zh-CN" altLang="en-US" sz="1800" dirty="0" smtClean="0">
                <a:solidFill>
                  <a:srgbClr val="000000"/>
                </a:solidFill>
                <a:latin typeface="宋体" pitchFamily="2" charset="-122"/>
              </a:rPr>
              <a:t>双方一致认为日中两国间紧密进行沟通，冷静并妥善地应对事态发展非常重要</a:t>
            </a:r>
            <a:r>
              <a:rPr lang="ja-JP" altLang="en-US" sz="1800" dirty="0" err="1" smtClean="0">
                <a:solidFill>
                  <a:srgbClr val="000000"/>
                </a:solidFill>
                <a:latin typeface="宋体" pitchFamily="2" charset="-122"/>
                <a:ea typeface="宋体" pitchFamily="2" charset="-122"/>
              </a:rPr>
              <a:t>。</a:t>
            </a:r>
            <a:endParaRPr lang="en-US" altLang="ja-JP" sz="1800" dirty="0" smtClean="0">
              <a:solidFill>
                <a:srgbClr val="000000"/>
              </a:solidFill>
              <a:latin typeface="宋体" pitchFamily="2" charset="-122"/>
              <a:ea typeface="宋体" pitchFamily="2" charset="-122"/>
            </a:endParaRPr>
          </a:p>
          <a:p>
            <a:pPr lvl="1">
              <a:buFont typeface="HG丸ｺﾞｼｯｸM-PRO" pitchFamily="50" charset="-128"/>
              <a:buChar char="-"/>
            </a:pPr>
            <a:r>
              <a:rPr lang="zh-CN" altLang="en-US" sz="1800" dirty="0" smtClean="0">
                <a:solidFill>
                  <a:srgbClr val="000000"/>
                </a:solidFill>
                <a:latin typeface="宋体" pitchFamily="2" charset="-122"/>
              </a:rPr>
              <a:t>有关六方会谈方面的努力，相关国家携手应对此番事态发展，将对构筑核问题等的解决环境非常重要。日本也将以此为目的与中国进行合作</a:t>
            </a:r>
            <a:r>
              <a:rPr lang="ja-JP" altLang="en-US" sz="1800" dirty="0" err="1" smtClean="0">
                <a:solidFill>
                  <a:srgbClr val="000000"/>
                </a:solidFill>
                <a:latin typeface="宋体" pitchFamily="2" charset="-122"/>
                <a:ea typeface="宋体" pitchFamily="2" charset="-122"/>
              </a:rPr>
              <a:t>。</a:t>
            </a:r>
            <a:endParaRPr lang="ja-JP" altLang="en-US" sz="1800" dirty="0" smtClean="0">
              <a:solidFill>
                <a:srgbClr val="000000"/>
              </a:solidFill>
              <a:latin typeface="宋体" pitchFamily="2" charset="-122"/>
              <a:ea typeface="宋体" pitchFamily="2" charset="-122"/>
            </a:endParaRPr>
          </a:p>
          <a:p>
            <a:pPr lvl="1">
              <a:buFont typeface="HG丸ｺﾞｼｯｸM-PRO" pitchFamily="50" charset="-128"/>
              <a:buChar char="-"/>
            </a:pPr>
            <a:r>
              <a:rPr lang="zh-CN" altLang="en-US" sz="1800" dirty="0" smtClean="0">
                <a:solidFill>
                  <a:srgbClr val="000000"/>
                </a:solidFill>
                <a:latin typeface="宋体" pitchFamily="2" charset="-122"/>
              </a:rPr>
              <a:t>有关绑架问题，日方表示此问题对日本来说是最重要的课题之一，希望该问题的解决能得到中国的理解和帮助。另外，从保护包括绑架受害人在内的日本人安全方面希望得到中国的帮助。</a:t>
            </a:r>
            <a:r>
              <a:rPr lang="ja-JP" altLang="en-US" sz="1800" dirty="0" smtClean="0">
                <a:solidFill>
                  <a:srgbClr val="000000"/>
                </a:solidFill>
                <a:latin typeface="宋体" pitchFamily="2" charset="-122"/>
                <a:ea typeface="宋体" pitchFamily="2" charset="-122"/>
              </a:rPr>
              <a:t>中</a:t>
            </a:r>
            <a:r>
              <a:rPr lang="zh-CN" altLang="en-US" sz="1800" dirty="0" smtClean="0">
                <a:solidFill>
                  <a:srgbClr val="000000"/>
                </a:solidFill>
                <a:latin typeface="宋体" pitchFamily="2" charset="-122"/>
              </a:rPr>
              <a:t>方表示，中国</a:t>
            </a:r>
            <a:r>
              <a:rPr lang="ja-JP" altLang="en-US" sz="1800" dirty="0" smtClean="0">
                <a:solidFill>
                  <a:srgbClr val="000000"/>
                </a:solidFill>
                <a:latin typeface="宋体" pitchFamily="2" charset="-122"/>
                <a:ea typeface="宋体" pitchFamily="2" charset="-122"/>
              </a:rPr>
              <a:t>支持</a:t>
            </a:r>
            <a:r>
              <a:rPr lang="zh-CN" altLang="en-US" sz="1800" dirty="0" smtClean="0">
                <a:solidFill>
                  <a:srgbClr val="000000"/>
                </a:solidFill>
                <a:latin typeface="宋体" pitchFamily="2" charset="-122"/>
              </a:rPr>
              <a:t>日朝关系的改善，并希望通过日朝双方的对话与谈判，使包括绑架问题在内的相关问题得到妥善解决</a:t>
            </a:r>
            <a:r>
              <a:rPr lang="ja-JP" altLang="en-US" sz="1800" dirty="0" err="1" smtClean="0">
                <a:solidFill>
                  <a:srgbClr val="000000"/>
                </a:solidFill>
                <a:latin typeface="宋体" pitchFamily="2" charset="-122"/>
                <a:ea typeface="宋体" pitchFamily="2" charset="-122"/>
              </a:rPr>
              <a:t>。</a:t>
            </a:r>
            <a:endParaRPr lang="en-US" altLang="ja-JP" sz="1800" dirty="0" smtClean="0">
              <a:solidFill>
                <a:srgbClr val="000000"/>
              </a:solidFill>
              <a:latin typeface="宋体" pitchFamily="2" charset="-122"/>
              <a:ea typeface="宋体" pitchFamily="2" charset="-122"/>
            </a:endParaRPr>
          </a:p>
          <a:p>
            <a:pPr lvl="1">
              <a:buFont typeface="HG丸ｺﾞｼｯｸM-PRO" pitchFamily="50" charset="-128"/>
              <a:buChar char="-"/>
            </a:pPr>
            <a:endParaRPr lang="en-US" altLang="ja-JP" sz="1800" dirty="0" smtClean="0">
              <a:solidFill>
                <a:srgbClr val="000000"/>
              </a:solidFill>
              <a:latin typeface="宋体" pitchFamily="2" charset="-122"/>
              <a:ea typeface="宋体" pitchFamily="2" charset="-122"/>
            </a:endParaRPr>
          </a:p>
          <a:p>
            <a:pPr>
              <a:buFont typeface="Wingdings" pitchFamily="2" charset="2"/>
              <a:buChar char="l"/>
            </a:pPr>
            <a:r>
              <a:rPr lang="zh-CN" altLang="en-US" sz="1800" dirty="0" smtClean="0">
                <a:solidFill>
                  <a:srgbClr val="000000"/>
                </a:solidFill>
                <a:latin typeface="宋体" pitchFamily="2" charset="-122"/>
              </a:rPr>
              <a:t>面向构筑日中韩、</a:t>
            </a:r>
            <a:r>
              <a:rPr lang="en-US" altLang="zh-CN" sz="1800" dirty="0" smtClean="0">
                <a:solidFill>
                  <a:srgbClr val="000000"/>
                </a:solidFill>
                <a:latin typeface="宋体" pitchFamily="2" charset="-122"/>
              </a:rPr>
              <a:t>ASEAN</a:t>
            </a:r>
            <a:r>
              <a:rPr lang="zh-CN" altLang="en-US" sz="1800" dirty="0" smtClean="0">
                <a:solidFill>
                  <a:srgbClr val="000000"/>
                </a:solidFill>
                <a:latin typeface="宋体" pitchFamily="2" charset="-122"/>
              </a:rPr>
              <a:t>在内的经济合作框架的合作</a:t>
            </a:r>
            <a:endParaRPr lang="ja-JP" altLang="en-US" sz="1800" dirty="0" smtClean="0">
              <a:solidFill>
                <a:srgbClr val="000000"/>
              </a:solidFill>
              <a:latin typeface="宋体" pitchFamily="2" charset="-122"/>
            </a:endParaRPr>
          </a:p>
          <a:p>
            <a:pPr>
              <a:buFont typeface="Wingdings" pitchFamily="2" charset="2"/>
              <a:buChar char="l"/>
            </a:pPr>
            <a:r>
              <a:rPr lang="zh-CN" altLang="en-US" sz="1800" dirty="0" smtClean="0">
                <a:solidFill>
                  <a:srgbClr val="000000"/>
                </a:solidFill>
                <a:latin typeface="宋体" pitchFamily="2" charset="-122"/>
              </a:rPr>
              <a:t>在强化清迈协定的危机应对功能及危机预防功能等加速强化</a:t>
            </a:r>
            <a:r>
              <a:rPr lang="en-US" altLang="zh-CN" sz="1800" dirty="0" smtClean="0">
                <a:solidFill>
                  <a:srgbClr val="000000"/>
                </a:solidFill>
                <a:latin typeface="宋体" pitchFamily="2" charset="-122"/>
              </a:rPr>
              <a:t>ASEAN+3</a:t>
            </a:r>
            <a:r>
              <a:rPr lang="zh-CN" altLang="en-US" sz="1800" dirty="0" smtClean="0">
                <a:solidFill>
                  <a:srgbClr val="000000"/>
                </a:solidFill>
                <a:latin typeface="宋体" pitchFamily="2" charset="-122"/>
              </a:rPr>
              <a:t>开展的金融合作方面，日中两国进行合作。</a:t>
            </a:r>
            <a:endParaRPr lang="en-US" altLang="zh-CN" sz="1800" dirty="0" smtClean="0">
              <a:solidFill>
                <a:srgbClr val="000000"/>
              </a:solidFill>
              <a:latin typeface="宋体" pitchFamily="2" charset="-122"/>
            </a:endParaRPr>
          </a:p>
          <a:p>
            <a:pPr lvl="1">
              <a:buFont typeface="HG丸ｺﾞｼｯｸM-PRO" pitchFamily="50" charset="-128"/>
              <a:buChar char="-"/>
            </a:pPr>
            <a:endParaRPr lang="en-US" altLang="ja-JP" sz="1600" dirty="0" smtClean="0">
              <a:solidFill>
                <a:srgbClr val="000000"/>
              </a:solidFill>
              <a:latin typeface="宋体" pitchFamily="2" charset="-122"/>
              <a:ea typeface="宋体" pitchFamily="2" charset="-122"/>
            </a:endParaRPr>
          </a:p>
        </p:txBody>
      </p:sp>
      <p:sp>
        <p:nvSpPr>
          <p:cNvPr id="5" name="正方形/長方形 6"/>
          <p:cNvSpPr>
            <a:spLocks noChangeArrowheads="1"/>
          </p:cNvSpPr>
          <p:nvPr/>
        </p:nvSpPr>
        <p:spPr bwMode="auto">
          <a:xfrm>
            <a:off x="836712" y="179512"/>
            <a:ext cx="5213350" cy="584775"/>
          </a:xfrm>
          <a:prstGeom prst="rect">
            <a:avLst/>
          </a:prstGeom>
          <a:noFill/>
          <a:ln w="9525">
            <a:noFill/>
            <a:miter lim="800000"/>
            <a:headEnd/>
            <a:tailEnd/>
          </a:ln>
        </p:spPr>
        <p:txBody>
          <a:bodyPr>
            <a:spAutoFit/>
          </a:bodyPr>
          <a:lstStyle/>
          <a:p>
            <a:pPr algn="ctr"/>
            <a:r>
              <a:rPr lang="zh-CN" altLang="en-US" sz="1600" i="1" dirty="0">
                <a:latin typeface="HG丸ｺﾞｼｯｸM-PRO" pitchFamily="50" charset="-128"/>
                <a:ea typeface="HG丸ｺﾞｼｯｸM-PRO" pitchFamily="50" charset="-128"/>
              </a:rPr>
              <a:t>面向日中邦交正常化</a:t>
            </a:r>
            <a:r>
              <a:rPr lang="en-US" altLang="zh-CN" sz="1600" i="1" dirty="0" smtClean="0">
                <a:latin typeface="HG丸ｺﾞｼｯｸM-PRO" pitchFamily="50" charset="-128"/>
                <a:ea typeface="HG丸ｺﾞｼｯｸM-PRO" pitchFamily="50" charset="-128"/>
              </a:rPr>
              <a:t>40</a:t>
            </a:r>
            <a:r>
              <a:rPr lang="zh-CN" altLang="en-US" sz="1600" i="1" dirty="0" smtClean="0">
                <a:latin typeface="HG丸ｺﾞｼｯｸM-PRO" pitchFamily="50" charset="-128"/>
                <a:ea typeface="HG丸ｺﾞｼｯｸM-PRO" pitchFamily="50" charset="-128"/>
              </a:rPr>
              <a:t>周年、</a:t>
            </a:r>
            <a:r>
              <a:rPr lang="en-US" altLang="ja-JP" sz="1600" i="1" dirty="0">
                <a:latin typeface="HG丸ｺﾞｼｯｸM-PRO" pitchFamily="50" charset="-128"/>
                <a:ea typeface="HG丸ｺﾞｼｯｸM-PRO" pitchFamily="50" charset="-128"/>
              </a:rPr>
              <a:t/>
            </a:r>
            <a:br>
              <a:rPr lang="en-US" altLang="ja-JP" sz="1600" i="1" dirty="0">
                <a:latin typeface="HG丸ｺﾞｼｯｸM-PRO" pitchFamily="50" charset="-128"/>
                <a:ea typeface="HG丸ｺﾞｼｯｸM-PRO" pitchFamily="50" charset="-128"/>
              </a:rPr>
            </a:br>
            <a:r>
              <a:rPr lang="zh-CN" altLang="en-US" sz="1600" i="1" dirty="0" smtClean="0">
                <a:latin typeface="HG丸ｺﾞｼｯｸM-PRO" pitchFamily="50" charset="-128"/>
                <a:ea typeface="HG丸ｺﾞｼｯｸM-PRO" pitchFamily="50" charset="-128"/>
              </a:rPr>
              <a:t>进一步深化</a:t>
            </a:r>
            <a:r>
              <a:rPr lang="zh-CN" altLang="en-US" sz="1600" i="1" dirty="0">
                <a:latin typeface="HG丸ｺﾞｼｯｸM-PRO" pitchFamily="50" charset="-128"/>
                <a:ea typeface="HG丸ｺﾞｼｯｸM-PRO" pitchFamily="50" charset="-128"/>
              </a:rPr>
              <a:t>“战略互惠关系</a:t>
            </a:r>
            <a:r>
              <a:rPr lang="zh-CN" altLang="en-US" sz="1600" i="1" dirty="0" smtClean="0">
                <a:latin typeface="HG丸ｺﾞｼｯｸM-PRO" pitchFamily="50" charset="-128"/>
                <a:ea typeface="HG丸ｺﾞｼｯｸM-PRO" pitchFamily="50" charset="-128"/>
              </a:rPr>
              <a:t>”的</a:t>
            </a:r>
            <a:r>
              <a:rPr lang="en-US" altLang="ja-JP" sz="1600" i="1" dirty="0" smtClean="0">
                <a:latin typeface="HG丸ｺﾞｼｯｸM-PRO" pitchFamily="50" charset="-128"/>
                <a:ea typeface="HG丸ｺﾞｼｯｸM-PRO" pitchFamily="50" charset="-128"/>
              </a:rPr>
              <a:t>6</a:t>
            </a:r>
            <a:r>
              <a:rPr lang="zh-CN" altLang="en-US" sz="1600" i="1" dirty="0" smtClean="0">
                <a:latin typeface="HG丸ｺﾞｼｯｸM-PRO" pitchFamily="50" charset="-128"/>
                <a:ea typeface="HG丸ｺﾞｼｯｸM-PRO" pitchFamily="50" charset="-128"/>
              </a:rPr>
              <a:t>个倡议</a:t>
            </a:r>
            <a:endParaRPr lang="ja-JP" altLang="en-US" sz="1600" i="1" dirty="0">
              <a:latin typeface="Calibri" pitchFamily="34" charset="0"/>
              <a:ea typeface="ＭＳ Ｐゴシック"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6108</TotalTime>
  <Words>736</Words>
  <Application>Microsoft Office PowerPoint</Application>
  <PresentationFormat>画面に合わせる (4:3)</PresentationFormat>
  <Paragraphs>86</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面向日中邦交正常化40周年、 进一步深化“战略互惠关系”的 6个倡议（情况说明书）</vt:lpstr>
      <vt:lpstr>＜倡议1＞ 增进政治互信</vt:lpstr>
      <vt:lpstr>＜倡议2＞ 旨在将东海成为“和平、合作、友好之海”的相互间合作推进</vt:lpstr>
      <vt:lpstr>＜倡议3＞ 以东日本大地震为契机推进日中合作</vt:lpstr>
      <vt:lpstr>＜倡议4＞ 深化互惠性经济关系</vt:lpstr>
      <vt:lpstr>＜倡议4＞ 深化互惠性经济关系</vt:lpstr>
      <vt:lpstr>＜倡议５＞ 增进两国国民之间的相互理解</vt:lpstr>
      <vt:lpstr>＜倡议6＞ 强化在地区和全球性课题上的对话与合作</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日中国交正常化４０周年に際する 日中「戦略的互恵関係」の一層の深化に向けた ６つのイニシアティブ（ファクト・シート）</dc:title>
  <cp:lastModifiedBy>外務省</cp:lastModifiedBy>
  <cp:revision>389</cp:revision>
  <dcterms:modified xsi:type="dcterms:W3CDTF">2011-12-26T15:01:39Z</dcterms:modified>
</cp:coreProperties>
</file>